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004800" cy="9753600"/>
  <p:notesSz cx="6858000" cy="9144000"/>
  <p:embeddedFontLst>
    <p:embeddedFont>
      <p:font typeface="jf-openhuninn-1.1" panose="02020500000000000000" charset="-120"/>
      <p:regular r:id="rId13"/>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Ref idx="minor">
          <a:srgbClr val="000000"/>
        </a:fontRef>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7"/>
  </p:normalViewPr>
  <p:slideViewPr>
    <p:cSldViewPr snapToGrid="0" snapToObjects="1">
      <p:cViewPr varScale="1">
        <p:scale>
          <a:sx n="73" d="100"/>
          <a:sy n="73" d="100"/>
        </p:scale>
        <p:origin x="186" y="54"/>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 name="Shape 30"/>
          <p:cNvSpPr>
            <a:spLocks noGrp="1" noRot="1" noChangeAspect="1"/>
          </p:cNvSpPr>
          <p:nvPr>
            <p:ph type="sldImg"/>
          </p:nvPr>
        </p:nvSpPr>
        <p:spPr>
          <a:xfrm>
            <a:off x="1143000" y="685800"/>
            <a:ext cx="4572000" cy="3429000"/>
          </a:xfrm>
          <a:prstGeom prst="rect">
            <a:avLst/>
          </a:prstGeom>
        </p:spPr>
        <p:txBody>
          <a:bodyPr/>
          <a:lstStyle/>
          <a:p>
            <a:endParaRPr/>
          </a:p>
        </p:txBody>
      </p:sp>
      <p:sp>
        <p:nvSpPr>
          <p:cNvPr id="31" name="Shape 3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61292760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jf-openhuninn-1.1"/>
      </a:defRPr>
    </a:lvl1pPr>
    <a:lvl2pPr indent="228600" defTabSz="457200" latinLnBrk="0">
      <a:lnSpc>
        <a:spcPct val="117999"/>
      </a:lnSpc>
      <a:defRPr sz="2200">
        <a:latin typeface="+mn-lt"/>
        <a:ea typeface="+mn-ea"/>
        <a:cs typeface="+mn-cs"/>
        <a:sym typeface="jf-openhuninn-1.1"/>
      </a:defRPr>
    </a:lvl2pPr>
    <a:lvl3pPr indent="457200" defTabSz="457200" latinLnBrk="0">
      <a:lnSpc>
        <a:spcPct val="117999"/>
      </a:lnSpc>
      <a:defRPr sz="2200">
        <a:latin typeface="+mn-lt"/>
        <a:ea typeface="+mn-ea"/>
        <a:cs typeface="+mn-cs"/>
        <a:sym typeface="jf-openhuninn-1.1"/>
      </a:defRPr>
    </a:lvl3pPr>
    <a:lvl4pPr indent="685800" defTabSz="457200" latinLnBrk="0">
      <a:lnSpc>
        <a:spcPct val="117999"/>
      </a:lnSpc>
      <a:defRPr sz="2200">
        <a:latin typeface="+mn-lt"/>
        <a:ea typeface="+mn-ea"/>
        <a:cs typeface="+mn-cs"/>
        <a:sym typeface="jf-openhuninn-1.1"/>
      </a:defRPr>
    </a:lvl4pPr>
    <a:lvl5pPr indent="914400" defTabSz="457200" latinLnBrk="0">
      <a:lnSpc>
        <a:spcPct val="117999"/>
      </a:lnSpc>
      <a:defRPr sz="2200">
        <a:latin typeface="+mn-lt"/>
        <a:ea typeface="+mn-ea"/>
        <a:cs typeface="+mn-cs"/>
        <a:sym typeface="jf-openhuninn-1.1"/>
      </a:defRPr>
    </a:lvl5pPr>
    <a:lvl6pPr indent="1143000" defTabSz="457200" latinLnBrk="0">
      <a:lnSpc>
        <a:spcPct val="117999"/>
      </a:lnSpc>
      <a:defRPr sz="2200">
        <a:latin typeface="+mn-lt"/>
        <a:ea typeface="+mn-ea"/>
        <a:cs typeface="+mn-cs"/>
        <a:sym typeface="jf-openhuninn-1.1"/>
      </a:defRPr>
    </a:lvl6pPr>
    <a:lvl7pPr indent="1371600" defTabSz="457200" latinLnBrk="0">
      <a:lnSpc>
        <a:spcPct val="117999"/>
      </a:lnSpc>
      <a:defRPr sz="2200">
        <a:latin typeface="+mn-lt"/>
        <a:ea typeface="+mn-ea"/>
        <a:cs typeface="+mn-cs"/>
        <a:sym typeface="jf-openhuninn-1.1"/>
      </a:defRPr>
    </a:lvl7pPr>
    <a:lvl8pPr indent="1600200" defTabSz="457200" latinLnBrk="0">
      <a:lnSpc>
        <a:spcPct val="117999"/>
      </a:lnSpc>
      <a:defRPr sz="2200">
        <a:latin typeface="+mn-lt"/>
        <a:ea typeface="+mn-ea"/>
        <a:cs typeface="+mn-cs"/>
        <a:sym typeface="jf-openhuninn-1.1"/>
      </a:defRPr>
    </a:lvl8pPr>
    <a:lvl9pPr indent="1828800" defTabSz="457200" latinLnBrk="0">
      <a:lnSpc>
        <a:spcPct val="117999"/>
      </a:lnSpc>
      <a:defRPr sz="2200">
        <a:latin typeface="+mn-lt"/>
        <a:ea typeface="+mn-ea"/>
        <a:cs typeface="+mn-cs"/>
        <a:sym typeface="jf-openhuninn-1.1"/>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pic>
        <p:nvPicPr>
          <p:cNvPr id="21" name="ppt_bg-21.png" descr="ppt_bg-21.png"/>
          <p:cNvPicPr>
            <a:picLocks noChangeAspect="1"/>
          </p:cNvPicPr>
          <p:nvPr/>
        </p:nvPicPr>
        <p:blipFill>
          <a:blip r:embed="rId2"/>
          <a:srcRect t="6" b="6"/>
          <a:stretch>
            <a:fillRect/>
          </a:stretch>
        </p:blipFill>
        <p:spPr>
          <a:xfrm>
            <a:off x="0" y="0"/>
            <a:ext cx="13004800" cy="9753600"/>
          </a:xfrm>
          <a:prstGeom prst="rect">
            <a:avLst/>
          </a:prstGeom>
          <a:ln w="12700">
            <a:miter lim="400000"/>
          </a:ln>
        </p:spPr>
      </p:pic>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Artboard 1.png" descr="Artboard 1.png"/>
          <p:cNvPicPr>
            <a:picLocks noChangeAspect="1"/>
          </p:cNvPicPr>
          <p:nvPr/>
        </p:nvPicPr>
        <p:blipFill>
          <a:blip r:embed="rId4"/>
          <a:stretch>
            <a:fillRect/>
          </a:stretch>
        </p:blipFill>
        <p:spPr>
          <a:xfrm>
            <a:off x="0" y="0"/>
            <a:ext cx="13004800" cy="9753600"/>
          </a:xfrm>
          <a:prstGeom prst="rect">
            <a:avLst/>
          </a:prstGeom>
          <a:ln w="12700">
            <a:miter lim="400000"/>
          </a:ln>
        </p:spPr>
      </p:pic>
      <p:sp>
        <p:nvSpPr>
          <p:cNvPr id="5"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6"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6317244" y="9296400"/>
            <a:ext cx="363539" cy="342900"/>
          </a:xfrm>
          <a:prstGeom prst="rect">
            <a:avLst/>
          </a:prstGeom>
          <a:ln w="12700">
            <a:miter lim="400000"/>
          </a:ln>
        </p:spPr>
        <p:txBody>
          <a:bodyPr wrap="none" lIns="50800" tIns="50800" rIns="50800" bIns="50800">
            <a:spAutoFit/>
          </a:bodyPr>
          <a:lstStyle>
            <a:lvl1pPr>
              <a:defRPr sz="16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Global Citizens"/>
          <p:cNvSpPr txBox="1"/>
          <p:nvPr/>
        </p:nvSpPr>
        <p:spPr>
          <a:xfrm>
            <a:off x="4248794" y="5004321"/>
            <a:ext cx="4507212" cy="863601"/>
          </a:xfrm>
          <a:prstGeom prst="rect">
            <a:avLst/>
          </a:prstGeom>
          <a:ln w="12700">
            <a:miter lim="400000"/>
          </a:ln>
          <a:effectLst>
            <a:outerShdw blurRad="190500" dist="50800" dir="5400000" rotWithShape="0">
              <a:srgbClr val="FFFFFF"/>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5000">
                <a:solidFill>
                  <a:srgbClr val="136A6E"/>
                </a:solidFill>
              </a:defRPr>
            </a:lvl1pPr>
          </a:lstStyle>
          <a:p>
            <a:r>
              <a:rPr b="1"/>
              <a:t>Global Citizens</a:t>
            </a:r>
          </a:p>
        </p:txBody>
      </p:sp>
      <p:sp>
        <p:nvSpPr>
          <p:cNvPr id="35" name="世界公民"/>
          <p:cNvSpPr txBox="1"/>
          <p:nvPr/>
        </p:nvSpPr>
        <p:spPr>
          <a:xfrm>
            <a:off x="3651250" y="3366657"/>
            <a:ext cx="5702301" cy="1778001"/>
          </a:xfrm>
          <a:prstGeom prst="rect">
            <a:avLst/>
          </a:prstGeom>
          <a:ln w="12700">
            <a:miter lim="400000"/>
          </a:ln>
          <a:effectLst>
            <a:outerShdw blurRad="190500" dist="50800" dir="5400000" rotWithShape="0">
              <a:srgbClr val="FFFFFF"/>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11000">
                <a:solidFill>
                  <a:srgbClr val="136A6E"/>
                </a:solidFill>
              </a:defRPr>
            </a:lvl1pPr>
          </a:lstStyle>
          <a:p>
            <a:r>
              <a:rPr b="1" dirty="0"/>
              <a:t>世界公民</a:t>
            </a:r>
          </a:p>
        </p:txBody>
      </p:sp>
      <p:pic>
        <p:nvPicPr>
          <p:cNvPr id="37" name="Image" descr="Image"/>
          <p:cNvPicPr>
            <a:picLocks noChangeAspect="1"/>
          </p:cNvPicPr>
          <p:nvPr/>
        </p:nvPicPr>
        <p:blipFill>
          <a:blip r:embed="rId2"/>
          <a:stretch>
            <a:fillRect/>
          </a:stretch>
        </p:blipFill>
        <p:spPr>
          <a:xfrm>
            <a:off x="2778760" y="5899150"/>
            <a:ext cx="7572848" cy="432488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 descr="Image"/>
          <p:cNvPicPr>
            <a:picLocks noChangeAspect="1"/>
          </p:cNvPicPr>
          <p:nvPr/>
        </p:nvPicPr>
        <p:blipFill>
          <a:blip r:embed="rId2"/>
          <a:stretch>
            <a:fillRect/>
          </a:stretch>
        </p:blipFill>
        <p:spPr>
          <a:xfrm>
            <a:off x="6903719" y="3193393"/>
            <a:ext cx="4162545" cy="4162545"/>
          </a:xfrm>
          <a:prstGeom prst="rect">
            <a:avLst/>
          </a:prstGeom>
          <a:ln w="12700">
            <a:miter lim="400000"/>
          </a:ln>
        </p:spPr>
      </p:pic>
      <p:sp>
        <p:nvSpPr>
          <p:cNvPr id="40" name="世界公民…"/>
          <p:cNvSpPr txBox="1"/>
          <p:nvPr/>
        </p:nvSpPr>
        <p:spPr>
          <a:xfrm>
            <a:off x="1951853" y="3314700"/>
            <a:ext cx="9762262" cy="3886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just">
              <a:defRPr sz="3800">
                <a:solidFill>
                  <a:srgbClr val="1DB76D"/>
                </a:solidFill>
              </a:defRPr>
            </a:pPr>
            <a:r>
              <a:rPr b="1" dirty="0">
                <a:solidFill>
                  <a:srgbClr val="136A6E"/>
                </a:solidFill>
              </a:rPr>
              <a:t>世界公民</a:t>
            </a:r>
          </a:p>
          <a:p>
            <a:pPr algn="just">
              <a:defRPr sz="3000">
                <a:solidFill>
                  <a:srgbClr val="1DB76D"/>
                </a:solidFill>
              </a:defRPr>
            </a:pPr>
            <a:r>
              <a:rPr dirty="0"/>
              <a:t>最早的概念源於</a:t>
            </a:r>
            <a:r>
              <a:rPr dirty="0">
                <a:solidFill>
                  <a:schemeClr val="accent4">
                    <a:hueOff val="-1081314"/>
                    <a:satOff val="4338"/>
                    <a:lumOff val="-8931"/>
                  </a:schemeClr>
                </a:solidFill>
              </a:rPr>
              <a:t>古希臘</a:t>
            </a:r>
          </a:p>
          <a:p>
            <a:pPr algn="just">
              <a:defRPr sz="3000">
                <a:solidFill>
                  <a:srgbClr val="1DB76D"/>
                </a:solidFill>
              </a:defRPr>
            </a:pPr>
            <a:endParaRPr dirty="0">
              <a:solidFill>
                <a:schemeClr val="accent4">
                  <a:hueOff val="-1081314"/>
                  <a:satOff val="4338"/>
                  <a:lumOff val="-8931"/>
                </a:schemeClr>
              </a:solidFill>
            </a:endParaRPr>
          </a:p>
          <a:p>
            <a:pPr algn="just">
              <a:defRPr sz="3000">
                <a:solidFill>
                  <a:srgbClr val="1DB76D"/>
                </a:solidFill>
              </a:defRPr>
            </a:pPr>
            <a:r>
              <a:rPr dirty="0"/>
              <a:t>當時有哲學家認為，</a:t>
            </a:r>
          </a:p>
          <a:p>
            <a:pPr algn="just">
              <a:defRPr sz="3000">
                <a:solidFill>
                  <a:srgbClr val="1DB76D"/>
                </a:solidFill>
              </a:defRPr>
            </a:pPr>
            <a:r>
              <a:rPr dirty="0"/>
              <a:t>每個人都同時屬於兩個社群：</a:t>
            </a:r>
          </a:p>
          <a:p>
            <a:pPr algn="just">
              <a:defRPr sz="3000">
                <a:solidFill>
                  <a:srgbClr val="1DB76D"/>
                </a:solidFill>
              </a:defRPr>
            </a:pPr>
            <a:endParaRPr dirty="0"/>
          </a:p>
          <a:p>
            <a:pPr algn="just">
              <a:defRPr sz="3000">
                <a:solidFill>
                  <a:srgbClr val="1DB76D"/>
                </a:solidFill>
              </a:defRPr>
            </a:pPr>
            <a:r>
              <a:rPr dirty="0"/>
              <a:t>• 一個是自己成長地</a:t>
            </a:r>
          </a:p>
          <a:p>
            <a:pPr algn="just">
              <a:defRPr sz="3000">
                <a:solidFill>
                  <a:srgbClr val="1DB76D"/>
                </a:solidFill>
              </a:defRPr>
            </a:pPr>
            <a:r>
              <a:rPr dirty="0"/>
              <a:t>• 一個是普遍性的人類社群</a:t>
            </a:r>
          </a:p>
        </p:txBody>
      </p:sp>
      <p:sp>
        <p:nvSpPr>
          <p:cNvPr id="41" name="世界公民是什麼？"/>
          <p:cNvSpPr txBox="1"/>
          <p:nvPr/>
        </p:nvSpPr>
        <p:spPr>
          <a:xfrm>
            <a:off x="1471612" y="711199"/>
            <a:ext cx="519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世界公民是什麼？</a:t>
            </a:r>
          </a:p>
        </p:txBody>
      </p:sp>
      <p:pic>
        <p:nvPicPr>
          <p:cNvPr id="42" name="5Asset 1@4x.png" descr="5Asset 1@4x.png"/>
          <p:cNvPicPr>
            <a:picLocks noChangeAspect="1"/>
          </p:cNvPicPr>
          <p:nvPr/>
        </p:nvPicPr>
        <p:blipFill>
          <a:blip r:embed="rId3"/>
          <a:srcRect t="45" b="45"/>
          <a:stretch>
            <a:fillRect/>
          </a:stretch>
        </p:blipFill>
        <p:spPr>
          <a:xfrm>
            <a:off x="6174740" y="3078833"/>
            <a:ext cx="2328494" cy="719544"/>
          </a:xfrm>
          <a:prstGeom prst="rect">
            <a:avLst/>
          </a:prstGeom>
          <a:ln w="12700">
            <a:miter lim="400000"/>
          </a:ln>
        </p:spPr>
      </p:pic>
      <p:pic>
        <p:nvPicPr>
          <p:cNvPr id="43" name="5Asset 2@4x.png" descr="5Asset 2@4x.png"/>
          <p:cNvPicPr>
            <a:picLocks noChangeAspect="1"/>
          </p:cNvPicPr>
          <p:nvPr/>
        </p:nvPicPr>
        <p:blipFill>
          <a:blip r:embed="rId4"/>
          <a:srcRect t="37" b="37"/>
          <a:stretch>
            <a:fillRect/>
          </a:stretch>
        </p:blipFill>
        <p:spPr>
          <a:xfrm>
            <a:off x="9613588" y="3735890"/>
            <a:ext cx="2069997" cy="719544"/>
          </a:xfrm>
          <a:prstGeom prst="rect">
            <a:avLst/>
          </a:prstGeom>
          <a:ln w="12700">
            <a:miter lim="400000"/>
          </a:ln>
        </p:spPr>
      </p:pic>
      <p:pic>
        <p:nvPicPr>
          <p:cNvPr id="44" name="Image" descr="Image"/>
          <p:cNvPicPr>
            <a:picLocks noChangeAspect="1"/>
          </p:cNvPicPr>
          <p:nvPr/>
        </p:nvPicPr>
        <p:blipFill>
          <a:blip r:embed="rId5"/>
          <a:stretch>
            <a:fillRect/>
          </a:stretch>
        </p:blipFill>
        <p:spPr>
          <a:xfrm>
            <a:off x="7330833" y="3587514"/>
            <a:ext cx="3162301" cy="3961013"/>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現今全球化的發展，令世界各國的關係變得密切。無論是哪個層面的事件，最終都會影響到地球的每個人。"/>
          <p:cNvSpPr txBox="1"/>
          <p:nvPr/>
        </p:nvSpPr>
        <p:spPr>
          <a:xfrm>
            <a:off x="1702033" y="2946399"/>
            <a:ext cx="9762262" cy="1016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000">
                <a:solidFill>
                  <a:srgbClr val="136A6E"/>
                </a:solidFill>
              </a:defRPr>
            </a:lvl1pPr>
          </a:lstStyle>
          <a:p>
            <a:r>
              <a:rPr dirty="0"/>
              <a:t>現今全球化的發展，令世界各國的關係變得密切。無論是哪個層面的事件，最終都會影響到地球的每個人。</a:t>
            </a:r>
          </a:p>
        </p:txBody>
      </p:sp>
      <p:sp>
        <p:nvSpPr>
          <p:cNvPr id="47" name="為甚麼要成為世界公民？"/>
          <p:cNvSpPr txBox="1"/>
          <p:nvPr/>
        </p:nvSpPr>
        <p:spPr>
          <a:xfrm>
            <a:off x="1471612" y="711199"/>
            <a:ext cx="709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為甚麼要成為世界公民？</a:t>
            </a:r>
          </a:p>
        </p:txBody>
      </p:sp>
      <p:pic>
        <p:nvPicPr>
          <p:cNvPr id="48" name="Image" descr="Image"/>
          <p:cNvPicPr>
            <a:picLocks noChangeAspect="1"/>
          </p:cNvPicPr>
          <p:nvPr/>
        </p:nvPicPr>
        <p:blipFill>
          <a:blip r:embed="rId2"/>
          <a:stretch>
            <a:fillRect/>
          </a:stretch>
        </p:blipFill>
        <p:spPr>
          <a:xfrm>
            <a:off x="2952750" y="4268721"/>
            <a:ext cx="7099300" cy="3607079"/>
          </a:xfrm>
          <a:prstGeom prst="rect">
            <a:avLst/>
          </a:prstGeom>
          <a:ln w="12700">
            <a:miter lim="400000"/>
          </a:ln>
        </p:spPr>
      </p:pic>
      <p:pic>
        <p:nvPicPr>
          <p:cNvPr id="49" name="5Asset 3@4x.png" descr="5Asset 3@4x.png"/>
          <p:cNvPicPr>
            <a:picLocks noChangeAspect="1"/>
          </p:cNvPicPr>
          <p:nvPr/>
        </p:nvPicPr>
        <p:blipFill>
          <a:blip r:embed="rId3"/>
          <a:srcRect t="79" b="79"/>
          <a:stretch>
            <a:fillRect/>
          </a:stretch>
        </p:blipFill>
        <p:spPr>
          <a:xfrm>
            <a:off x="2498228" y="4363192"/>
            <a:ext cx="8008344" cy="102721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descr="Image"/>
          <p:cNvPicPr>
            <a:picLocks noChangeAspect="1"/>
          </p:cNvPicPr>
          <p:nvPr/>
        </p:nvPicPr>
        <p:blipFill>
          <a:blip r:embed="rId2"/>
          <a:stretch>
            <a:fillRect/>
          </a:stretch>
        </p:blipFill>
        <p:spPr>
          <a:xfrm>
            <a:off x="2707000" y="5678646"/>
            <a:ext cx="7590800" cy="2323878"/>
          </a:xfrm>
          <a:prstGeom prst="rect">
            <a:avLst/>
          </a:prstGeom>
          <a:ln w="12700">
            <a:miter lim="400000"/>
          </a:ln>
        </p:spPr>
      </p:pic>
      <p:sp>
        <p:nvSpPr>
          <p:cNvPr id="52" name="世界公民的素養"/>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53" name="所以我們應以行動協助應對全球關注的問題，承擔世界公民的責任。…"/>
          <p:cNvSpPr txBox="1"/>
          <p:nvPr/>
        </p:nvSpPr>
        <p:spPr>
          <a:xfrm>
            <a:off x="1702033" y="2882900"/>
            <a:ext cx="9600733" cy="372124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p>
            <a:pPr algn="l">
              <a:defRPr sz="3000">
                <a:solidFill>
                  <a:srgbClr val="136A6E"/>
                </a:solidFill>
              </a:defRPr>
            </a:pPr>
            <a:r>
              <a:rPr dirty="0"/>
              <a:t>所以我們應以行動協助應對全球關注的問題，承擔世界公民的責任。</a:t>
            </a:r>
          </a:p>
          <a:p>
            <a:pPr algn="l">
              <a:defRPr sz="3000">
                <a:solidFill>
                  <a:srgbClr val="136A6E"/>
                </a:solidFill>
              </a:defRPr>
            </a:pPr>
            <a:endParaRPr dirty="0"/>
          </a:p>
          <a:p>
            <a:pPr algn="l">
              <a:defRPr sz="3000">
                <a:solidFill>
                  <a:srgbClr val="136A6E"/>
                </a:solidFill>
              </a:defRPr>
            </a:pPr>
            <a:r>
              <a:rPr dirty="0"/>
              <a:t>世界公民只憑個人的口頭認定是不足夠的，要成為世界公民需要具備三項素養：</a:t>
            </a:r>
          </a:p>
        </p:txBody>
      </p:sp>
      <p:sp>
        <p:nvSpPr>
          <p:cNvPr id="54" name="情感與價值觀"/>
          <p:cNvSpPr txBox="1"/>
          <p:nvPr/>
        </p:nvSpPr>
        <p:spPr>
          <a:xfrm>
            <a:off x="3221340" y="5841475"/>
            <a:ext cx="3086101" cy="6985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3900">
                <a:solidFill>
                  <a:srgbClr val="FFFFFF"/>
                </a:solidFill>
              </a:defRPr>
            </a:lvl1pPr>
          </a:lstStyle>
          <a:p>
            <a:r>
              <a:rPr b="1" dirty="0"/>
              <a:t>情感與價值觀</a:t>
            </a:r>
          </a:p>
        </p:txBody>
      </p:sp>
      <p:sp>
        <p:nvSpPr>
          <p:cNvPr id="55" name="行動"/>
          <p:cNvSpPr txBox="1"/>
          <p:nvPr/>
        </p:nvSpPr>
        <p:spPr>
          <a:xfrm>
            <a:off x="8021940" y="5852566"/>
            <a:ext cx="1104901" cy="6985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3900">
                <a:solidFill>
                  <a:srgbClr val="FFFFFF"/>
                </a:solidFill>
              </a:defRPr>
            </a:lvl1pPr>
          </a:lstStyle>
          <a:p>
            <a:r>
              <a:rPr b="1" dirty="0"/>
              <a:t>行動</a:t>
            </a:r>
          </a:p>
        </p:txBody>
      </p:sp>
      <p:sp>
        <p:nvSpPr>
          <p:cNvPr id="56" name="知識與能力"/>
          <p:cNvSpPr txBox="1"/>
          <p:nvPr/>
        </p:nvSpPr>
        <p:spPr>
          <a:xfrm>
            <a:off x="5207000" y="6995566"/>
            <a:ext cx="2590800" cy="6985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3900">
                <a:solidFill>
                  <a:srgbClr val="FFFFFF"/>
                </a:solidFill>
              </a:defRPr>
            </a:lvl1pPr>
          </a:lstStyle>
          <a:p>
            <a:r>
              <a:rPr b="1" dirty="0"/>
              <a:t>知識與能力</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世界公民的素養"/>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59" name="1. 情感與價值觀"/>
          <p:cNvSpPr txBox="1"/>
          <p:nvPr/>
        </p:nvSpPr>
        <p:spPr>
          <a:xfrm>
            <a:off x="1790933" y="2819399"/>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36A6E"/>
                </a:solidFill>
              </a:defRPr>
            </a:pPr>
            <a:r>
              <a:rPr b="1" dirty="0"/>
              <a:t>1. 情感與價值觀</a:t>
            </a:r>
          </a:p>
        </p:txBody>
      </p:sp>
      <p:sp>
        <p:nvSpPr>
          <p:cNvPr id="60" name="需尊重不同文化與價值，能夠體會貧窮與不公義的情況；並反思個人與世界的關係，以及對世界的責任。"/>
          <p:cNvSpPr txBox="1"/>
          <p:nvPr/>
        </p:nvSpPr>
        <p:spPr>
          <a:xfrm>
            <a:off x="1841733" y="3803650"/>
            <a:ext cx="9889262" cy="1473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000">
                <a:solidFill>
                  <a:srgbClr val="1DB76D"/>
                </a:solidFill>
              </a:defRPr>
            </a:lvl1pPr>
          </a:lstStyle>
          <a:p>
            <a:r>
              <a:rPr dirty="0"/>
              <a:t>需尊重不同文化與價值，能夠體會貧窮與不公義的情況；並反思個人與世界的關係，以及對世界的責任。</a:t>
            </a:r>
          </a:p>
        </p:txBody>
      </p:sp>
      <p:pic>
        <p:nvPicPr>
          <p:cNvPr id="61" name="Image" descr="Image"/>
          <p:cNvPicPr>
            <a:picLocks noChangeAspect="1"/>
          </p:cNvPicPr>
          <p:nvPr/>
        </p:nvPicPr>
        <p:blipFill>
          <a:blip r:embed="rId2"/>
          <a:stretch>
            <a:fillRect/>
          </a:stretch>
        </p:blipFill>
        <p:spPr>
          <a:xfrm>
            <a:off x="2352177" y="5248127"/>
            <a:ext cx="922455" cy="2583382"/>
          </a:xfrm>
          <a:prstGeom prst="rect">
            <a:avLst/>
          </a:prstGeom>
          <a:ln w="12700">
            <a:miter lim="400000"/>
          </a:ln>
        </p:spPr>
      </p:pic>
      <p:pic>
        <p:nvPicPr>
          <p:cNvPr id="62" name="Image" descr="Image"/>
          <p:cNvPicPr>
            <a:picLocks noChangeAspect="1"/>
          </p:cNvPicPr>
          <p:nvPr/>
        </p:nvPicPr>
        <p:blipFill>
          <a:blip r:embed="rId3"/>
          <a:stretch>
            <a:fillRect/>
          </a:stretch>
        </p:blipFill>
        <p:spPr>
          <a:xfrm>
            <a:off x="3284215" y="5248127"/>
            <a:ext cx="1259454" cy="2583382"/>
          </a:xfrm>
          <a:prstGeom prst="rect">
            <a:avLst/>
          </a:prstGeom>
          <a:ln w="12700">
            <a:miter lim="400000"/>
          </a:ln>
        </p:spPr>
      </p:pic>
      <p:pic>
        <p:nvPicPr>
          <p:cNvPr id="63" name="Image" descr="Image"/>
          <p:cNvPicPr>
            <a:picLocks noChangeAspect="1"/>
          </p:cNvPicPr>
          <p:nvPr/>
        </p:nvPicPr>
        <p:blipFill>
          <a:blip r:embed="rId4"/>
          <a:stretch>
            <a:fillRect/>
          </a:stretch>
        </p:blipFill>
        <p:spPr>
          <a:xfrm>
            <a:off x="5611291" y="5333159"/>
            <a:ext cx="2385037" cy="2413318"/>
          </a:xfrm>
          <a:prstGeom prst="rect">
            <a:avLst/>
          </a:prstGeom>
          <a:ln w="12700">
            <a:miter lim="400000"/>
          </a:ln>
        </p:spPr>
      </p:pic>
      <p:pic>
        <p:nvPicPr>
          <p:cNvPr id="64" name="Image" descr="Image"/>
          <p:cNvPicPr>
            <a:picLocks noChangeAspect="1"/>
          </p:cNvPicPr>
          <p:nvPr/>
        </p:nvPicPr>
        <p:blipFill>
          <a:blip r:embed="rId5"/>
          <a:stretch>
            <a:fillRect/>
          </a:stretch>
        </p:blipFill>
        <p:spPr>
          <a:xfrm>
            <a:off x="8471007" y="5039278"/>
            <a:ext cx="1633311" cy="267224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世界公民的素養"/>
          <p:cNvSpPr txBox="1"/>
          <p:nvPr/>
        </p:nvSpPr>
        <p:spPr>
          <a:xfrm>
            <a:off x="1471612" y="715276"/>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67" name="2. 知識與能力"/>
          <p:cNvSpPr txBox="1"/>
          <p:nvPr/>
        </p:nvSpPr>
        <p:spPr>
          <a:xfrm>
            <a:off x="1790933" y="2832099"/>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36A6E"/>
                </a:solidFill>
              </a:defRPr>
            </a:pPr>
            <a:r>
              <a:rPr b="1" dirty="0"/>
              <a:t>2. 知識與能力</a:t>
            </a:r>
          </a:p>
        </p:txBody>
      </p:sp>
      <p:sp>
        <p:nvSpPr>
          <p:cNvPr id="68" name="需要明白全球相互依存的關係，並且認識可持續發展的重要性。…"/>
          <p:cNvSpPr txBox="1"/>
          <p:nvPr/>
        </p:nvSpPr>
        <p:spPr>
          <a:xfrm>
            <a:off x="1790933" y="3966209"/>
            <a:ext cx="4559301" cy="3302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3000">
                <a:solidFill>
                  <a:srgbClr val="1CB76D"/>
                </a:solidFill>
              </a:defRPr>
            </a:pPr>
            <a:r>
              <a:rPr dirty="0"/>
              <a:t>需要明白全球相互依存的關係，並且認識可持續發展的重要性。</a:t>
            </a:r>
          </a:p>
          <a:p>
            <a:pPr algn="l">
              <a:defRPr sz="3000">
                <a:solidFill>
                  <a:srgbClr val="1CB76D"/>
                </a:solidFill>
              </a:defRPr>
            </a:pPr>
            <a:endParaRPr dirty="0"/>
          </a:p>
          <a:p>
            <a:pPr algn="l">
              <a:defRPr sz="3000">
                <a:solidFill>
                  <a:srgbClr val="1CB76D"/>
                </a:solidFill>
              </a:defRPr>
            </a:pPr>
            <a:r>
              <a:rPr dirty="0"/>
              <a:t>另外，要具備有效討論、明辨性思考、欣賞差異、調解分歧等能力。</a:t>
            </a:r>
          </a:p>
        </p:txBody>
      </p:sp>
      <p:pic>
        <p:nvPicPr>
          <p:cNvPr id="69" name="Image" descr="Image"/>
          <p:cNvPicPr>
            <a:picLocks noChangeAspect="1"/>
          </p:cNvPicPr>
          <p:nvPr/>
        </p:nvPicPr>
        <p:blipFill>
          <a:blip r:embed="rId2"/>
          <a:stretch>
            <a:fillRect/>
          </a:stretch>
        </p:blipFill>
        <p:spPr>
          <a:xfrm>
            <a:off x="7999035" y="2932112"/>
            <a:ext cx="3029605" cy="3029606"/>
          </a:xfrm>
          <a:prstGeom prst="rect">
            <a:avLst/>
          </a:prstGeom>
          <a:ln w="12700">
            <a:miter lim="400000"/>
          </a:ln>
        </p:spPr>
      </p:pic>
      <p:pic>
        <p:nvPicPr>
          <p:cNvPr id="70" name="Image" descr="Image"/>
          <p:cNvPicPr>
            <a:picLocks noChangeAspect="1"/>
          </p:cNvPicPr>
          <p:nvPr/>
        </p:nvPicPr>
        <p:blipFill>
          <a:blip r:embed="rId3"/>
          <a:stretch>
            <a:fillRect/>
          </a:stretch>
        </p:blipFill>
        <p:spPr>
          <a:xfrm>
            <a:off x="6853281" y="5256290"/>
            <a:ext cx="3162301" cy="2387612"/>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世界公民的素養"/>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73" name="3. 行動"/>
          <p:cNvSpPr txBox="1"/>
          <p:nvPr/>
        </p:nvSpPr>
        <p:spPr>
          <a:xfrm>
            <a:off x="1790933" y="2832099"/>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36A6E"/>
                </a:solidFill>
              </a:defRPr>
            </a:pPr>
            <a:r>
              <a:rPr b="1" dirty="0"/>
              <a:t>3. 行動</a:t>
            </a:r>
          </a:p>
        </p:txBody>
      </p:sp>
      <p:sp>
        <p:nvSpPr>
          <p:cNvPr id="74" name="需要身體力行，透過本地，以至全球行動，以改善世界狀況，建設更公平，及可持續發展的世界。"/>
          <p:cNvSpPr txBox="1"/>
          <p:nvPr/>
        </p:nvSpPr>
        <p:spPr>
          <a:xfrm>
            <a:off x="6795880" y="4077970"/>
            <a:ext cx="4274424" cy="2387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000">
                <a:solidFill>
                  <a:srgbClr val="1DB76D"/>
                </a:solidFill>
              </a:defRPr>
            </a:lvl1pPr>
          </a:lstStyle>
          <a:p>
            <a:r>
              <a:rPr dirty="0"/>
              <a:t>需要身體力行，透過本地，以至全球行動，以改善世界狀況，建設更公平，及可持續發展的世界。</a:t>
            </a:r>
          </a:p>
        </p:txBody>
      </p:sp>
      <p:pic>
        <p:nvPicPr>
          <p:cNvPr id="75" name="Image" descr="Image"/>
          <p:cNvPicPr>
            <a:picLocks noChangeAspect="1"/>
          </p:cNvPicPr>
          <p:nvPr/>
        </p:nvPicPr>
        <p:blipFill>
          <a:blip r:embed="rId2"/>
          <a:stretch>
            <a:fillRect/>
          </a:stretch>
        </p:blipFill>
        <p:spPr>
          <a:xfrm>
            <a:off x="4184307" y="3954504"/>
            <a:ext cx="1982169" cy="2471971"/>
          </a:xfrm>
          <a:prstGeom prst="rect">
            <a:avLst/>
          </a:prstGeom>
          <a:ln w="12700">
            <a:miter lim="400000"/>
          </a:ln>
        </p:spPr>
      </p:pic>
      <p:pic>
        <p:nvPicPr>
          <p:cNvPr id="76" name="Image" descr="Image"/>
          <p:cNvPicPr>
            <a:picLocks noChangeAspect="1"/>
          </p:cNvPicPr>
          <p:nvPr/>
        </p:nvPicPr>
        <p:blipFill>
          <a:blip r:embed="rId3"/>
          <a:stretch>
            <a:fillRect/>
          </a:stretch>
        </p:blipFill>
        <p:spPr>
          <a:xfrm>
            <a:off x="2273824" y="4070725"/>
            <a:ext cx="1808165" cy="2991854"/>
          </a:xfrm>
          <a:prstGeom prst="rect">
            <a:avLst/>
          </a:prstGeom>
          <a:ln w="12700">
            <a:miter lim="400000"/>
          </a:ln>
        </p:spPr>
      </p:pic>
      <p:pic>
        <p:nvPicPr>
          <p:cNvPr id="77" name="Image" descr="Image"/>
          <p:cNvPicPr>
            <a:picLocks noChangeAspect="1"/>
          </p:cNvPicPr>
          <p:nvPr/>
        </p:nvPicPr>
        <p:blipFill>
          <a:blip r:embed="rId4"/>
          <a:stretch>
            <a:fillRect/>
          </a:stretch>
        </p:blipFill>
        <p:spPr>
          <a:xfrm>
            <a:off x="3036878" y="5955907"/>
            <a:ext cx="1808165" cy="172016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Image" descr="Image"/>
          <p:cNvPicPr>
            <a:picLocks noChangeAspect="1"/>
          </p:cNvPicPr>
          <p:nvPr/>
        </p:nvPicPr>
        <p:blipFill>
          <a:blip r:embed="rId2"/>
          <a:stretch>
            <a:fillRect/>
          </a:stretch>
        </p:blipFill>
        <p:spPr>
          <a:xfrm>
            <a:off x="3915820" y="6087686"/>
            <a:ext cx="1216006" cy="1117250"/>
          </a:xfrm>
          <a:prstGeom prst="rect">
            <a:avLst/>
          </a:prstGeom>
          <a:ln w="12700">
            <a:miter lim="400000"/>
          </a:ln>
        </p:spPr>
      </p:pic>
      <p:sp>
        <p:nvSpPr>
          <p:cNvPr id="80" name="世界公民的行動"/>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世界公民的行動</a:t>
            </a:r>
          </a:p>
        </p:txBody>
      </p:sp>
      <p:sp>
        <p:nvSpPr>
          <p:cNvPr id="81" name="至於世界公民的行動，大致可以分為兩類:…"/>
          <p:cNvSpPr txBox="1"/>
          <p:nvPr/>
        </p:nvSpPr>
        <p:spPr>
          <a:xfrm>
            <a:off x="1811253" y="2885035"/>
            <a:ext cx="9762262" cy="1320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2500">
                <a:solidFill>
                  <a:srgbClr val="007879"/>
                </a:solidFill>
              </a:defRPr>
            </a:pPr>
            <a:r>
              <a:rPr dirty="0"/>
              <a:t>至於世界公民的行動，大致可以分為兩類:</a:t>
            </a:r>
          </a:p>
          <a:p>
            <a:pPr algn="l">
              <a:defRPr sz="1000">
                <a:solidFill>
                  <a:srgbClr val="007879"/>
                </a:solidFill>
              </a:defRPr>
            </a:pPr>
            <a:r>
              <a:rPr dirty="0"/>
              <a:t> </a:t>
            </a:r>
          </a:p>
          <a:p>
            <a:pPr algn="l">
              <a:defRPr sz="4500">
                <a:solidFill>
                  <a:srgbClr val="1DB76D"/>
                </a:solidFill>
              </a:defRPr>
            </a:pPr>
            <a:r>
              <a:rPr b="1" dirty="0"/>
              <a:t>1. 全球思考、本地行動</a:t>
            </a:r>
          </a:p>
        </p:txBody>
      </p:sp>
      <p:sp>
        <p:nvSpPr>
          <p:cNvPr id="82" name="是指透過本地的行動以改善全球狀況。例如，節能慳電、將資源循環再用、減少排污等等；…"/>
          <p:cNvSpPr txBox="1"/>
          <p:nvPr/>
        </p:nvSpPr>
        <p:spPr>
          <a:xfrm>
            <a:off x="6098773" y="4697730"/>
            <a:ext cx="4559301" cy="2768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2500">
                <a:solidFill>
                  <a:schemeClr val="accent2">
                    <a:hueOff val="258623"/>
                    <a:satOff val="16006"/>
                    <a:lumOff val="-25223"/>
                  </a:schemeClr>
                </a:solidFill>
              </a:defRPr>
            </a:pPr>
            <a:r>
              <a:rPr dirty="0"/>
              <a:t>是指透過本地的行動以改善全球狀況。例如，節能慳電、將資源循環再用、減少排污等等；</a:t>
            </a:r>
          </a:p>
          <a:p>
            <a:pPr algn="l">
              <a:defRPr sz="2500">
                <a:solidFill>
                  <a:schemeClr val="accent2">
                    <a:hueOff val="258623"/>
                    <a:satOff val="16006"/>
                    <a:lumOff val="-25223"/>
                  </a:schemeClr>
                </a:solidFill>
              </a:defRPr>
            </a:pPr>
            <a:r>
              <a:rPr dirty="0"/>
              <a:t>亦可延伸至敦促並推動政府及本地企業響應關於應對氣候變化的危機、促進可持續發展、重視及保障人權等行動。</a:t>
            </a:r>
          </a:p>
        </p:txBody>
      </p:sp>
      <p:pic>
        <p:nvPicPr>
          <p:cNvPr id="83" name="Image" descr="Image"/>
          <p:cNvPicPr>
            <a:picLocks noChangeAspect="1"/>
          </p:cNvPicPr>
          <p:nvPr/>
        </p:nvPicPr>
        <p:blipFill>
          <a:blip r:embed="rId3"/>
          <a:stretch>
            <a:fillRect/>
          </a:stretch>
        </p:blipFill>
        <p:spPr>
          <a:xfrm>
            <a:off x="2005609" y="4770190"/>
            <a:ext cx="3491307" cy="1047314"/>
          </a:xfrm>
          <a:prstGeom prst="rect">
            <a:avLst/>
          </a:prstGeom>
          <a:ln w="12700">
            <a:miter lim="400000"/>
          </a:ln>
        </p:spPr>
      </p:pic>
      <p:pic>
        <p:nvPicPr>
          <p:cNvPr id="84" name="Image" descr="Image"/>
          <p:cNvPicPr>
            <a:picLocks noChangeAspect="1"/>
          </p:cNvPicPr>
          <p:nvPr/>
        </p:nvPicPr>
        <p:blipFill>
          <a:blip r:embed="rId4"/>
          <a:stretch>
            <a:fillRect/>
          </a:stretch>
        </p:blipFill>
        <p:spPr>
          <a:xfrm>
            <a:off x="2370698" y="6255723"/>
            <a:ext cx="1685298" cy="1220488"/>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世界公民的行動"/>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世界公民的行動</a:t>
            </a:r>
          </a:p>
        </p:txBody>
      </p:sp>
      <p:sp>
        <p:nvSpPr>
          <p:cNvPr id="87" name="2. 全球思考、全球行動"/>
          <p:cNvSpPr txBox="1"/>
          <p:nvPr/>
        </p:nvSpPr>
        <p:spPr>
          <a:xfrm>
            <a:off x="1811253" y="2842260"/>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DB76D"/>
                </a:solidFill>
              </a:defRPr>
            </a:pPr>
            <a:r>
              <a:rPr b="1" dirty="0"/>
              <a:t>2. 全球思考、全球行動</a:t>
            </a:r>
          </a:p>
        </p:txBody>
      </p:sp>
      <p:sp>
        <p:nvSpPr>
          <p:cNvPr id="88" name="指各國不同的團體，從全球層面思考現存的問題及改善方案，並利用不同方式加以實踐，以盡其世界公民的責任。"/>
          <p:cNvSpPr txBox="1"/>
          <p:nvPr/>
        </p:nvSpPr>
        <p:spPr>
          <a:xfrm>
            <a:off x="1773153" y="3879850"/>
            <a:ext cx="9329381" cy="863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2500">
                <a:solidFill>
                  <a:srgbClr val="136A6E"/>
                </a:solidFill>
              </a:defRPr>
            </a:lvl1pPr>
          </a:lstStyle>
          <a:p>
            <a:r>
              <a:rPr dirty="0"/>
              <a:t>指各國不同的團體，從全球層面思考現存的問題及改善方案，並利用不同方式加以實踐，以盡其世界公民的責任。</a:t>
            </a:r>
          </a:p>
        </p:txBody>
      </p:sp>
      <p:pic>
        <p:nvPicPr>
          <p:cNvPr id="89" name="5Asset 4@4x.png" descr="5Asset 4@4x.png"/>
          <p:cNvPicPr>
            <a:picLocks noChangeAspect="1"/>
          </p:cNvPicPr>
          <p:nvPr/>
        </p:nvPicPr>
        <p:blipFill>
          <a:blip r:embed="rId2"/>
          <a:srcRect l="843" r="843"/>
          <a:stretch>
            <a:fillRect/>
          </a:stretch>
        </p:blipFill>
        <p:spPr>
          <a:xfrm>
            <a:off x="2040071" y="5256485"/>
            <a:ext cx="8795367" cy="2197288"/>
          </a:xfrm>
          <a:prstGeom prst="rect">
            <a:avLst/>
          </a:prstGeom>
          <a:ln w="12700">
            <a:miter lim="400000"/>
          </a:ln>
        </p:spPr>
      </p:pic>
      <p:sp>
        <p:nvSpPr>
          <p:cNvPr id="90" name="藥物支援"/>
          <p:cNvSpPr txBox="1"/>
          <p:nvPr/>
        </p:nvSpPr>
        <p:spPr>
          <a:xfrm>
            <a:off x="3956050" y="6107429"/>
            <a:ext cx="14351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835390"/>
                </a:solidFill>
              </a:defRPr>
            </a:lvl1pPr>
          </a:lstStyle>
          <a:p>
            <a:r>
              <a:t>藥物支援</a:t>
            </a:r>
          </a:p>
        </p:txBody>
      </p:sp>
      <p:sp>
        <p:nvSpPr>
          <p:cNvPr id="91" name="義務辦學"/>
          <p:cNvSpPr txBox="1"/>
          <p:nvPr/>
        </p:nvSpPr>
        <p:spPr>
          <a:xfrm>
            <a:off x="7448550" y="6107429"/>
            <a:ext cx="14351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D97156"/>
                </a:solidFill>
              </a:defRPr>
            </a:lvl1pPr>
          </a:lstStyle>
          <a:p>
            <a:r>
              <a:t>義務辦學</a:t>
            </a:r>
          </a:p>
        </p:txBody>
      </p:sp>
      <p:sp>
        <p:nvSpPr>
          <p:cNvPr id="92" name="節能"/>
          <p:cNvSpPr txBox="1"/>
          <p:nvPr/>
        </p:nvSpPr>
        <p:spPr>
          <a:xfrm>
            <a:off x="9531349" y="7313930"/>
            <a:ext cx="7747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32668D"/>
                </a:solidFill>
              </a:defRPr>
            </a:lvl1pPr>
          </a:lstStyle>
          <a:p>
            <a:r>
              <a:t>節能</a:t>
            </a:r>
          </a:p>
        </p:txBody>
      </p:sp>
      <p:sp>
        <p:nvSpPr>
          <p:cNvPr id="93" name="共融"/>
          <p:cNvSpPr txBox="1"/>
          <p:nvPr/>
        </p:nvSpPr>
        <p:spPr>
          <a:xfrm>
            <a:off x="6050493" y="7313930"/>
            <a:ext cx="7747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4B9294"/>
                </a:solidFill>
              </a:defRPr>
            </a:lvl1pPr>
          </a:lstStyle>
          <a:p>
            <a:r>
              <a:t>共融</a:t>
            </a:r>
          </a:p>
        </p:txBody>
      </p:sp>
      <p:sp>
        <p:nvSpPr>
          <p:cNvPr id="94" name="捐助"/>
          <p:cNvSpPr txBox="1"/>
          <p:nvPr/>
        </p:nvSpPr>
        <p:spPr>
          <a:xfrm>
            <a:off x="2569637" y="7313930"/>
            <a:ext cx="7747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E6A63A"/>
                </a:solidFill>
              </a:defRPr>
            </a:lvl1pPr>
          </a:lstStyle>
          <a:p>
            <a:r>
              <a:t>捐助</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Image" descr="Image"/>
          <p:cNvPicPr>
            <a:picLocks noChangeAspect="1"/>
          </p:cNvPicPr>
          <p:nvPr/>
        </p:nvPicPr>
        <p:blipFill>
          <a:blip r:embed="rId2"/>
          <a:stretch>
            <a:fillRect/>
          </a:stretch>
        </p:blipFill>
        <p:spPr>
          <a:xfrm>
            <a:off x="1184806" y="2188603"/>
            <a:ext cx="10764018" cy="6180826"/>
          </a:xfrm>
          <a:prstGeom prst="rect">
            <a:avLst/>
          </a:prstGeom>
          <a:ln w="12700">
            <a:miter lim="400000"/>
          </a:ln>
        </p:spPr>
      </p:pic>
      <p:sp>
        <p:nvSpPr>
          <p:cNvPr id="97" name="總結"/>
          <p:cNvSpPr txBox="1"/>
          <p:nvPr/>
        </p:nvSpPr>
        <p:spPr>
          <a:xfrm>
            <a:off x="1471612" y="711199"/>
            <a:ext cx="138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總結</a:t>
            </a:r>
          </a:p>
        </p:txBody>
      </p:sp>
      <p:sp>
        <p:nvSpPr>
          <p:cNvPr id="98" name="如果你願意承擔對世界的責任，並且投入行動，建立更美好的地球村，你亦可以成為一位世界公民。"/>
          <p:cNvSpPr txBox="1"/>
          <p:nvPr/>
        </p:nvSpPr>
        <p:spPr>
          <a:xfrm>
            <a:off x="2004809" y="3047153"/>
            <a:ext cx="9381262" cy="1066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200">
                <a:solidFill>
                  <a:srgbClr val="136A6E"/>
                </a:solidFill>
              </a:defRPr>
            </a:lvl1pPr>
          </a:lstStyle>
          <a:p>
            <a:r>
              <a:rPr dirty="0"/>
              <a:t>如果你願意承擔對世界的責任，並且投入行動，建立更美好的地球村，你亦可以成為一位世界公民。</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138</Words>
  <Application>Microsoft Office PowerPoint</Application>
  <PresentationFormat>自訂</PresentationFormat>
  <Paragraphs>47</Paragraphs>
  <Slides>10</Slides>
  <Notes>0</Notes>
  <HiddenSlides>0</HiddenSlides>
  <MMClips>0</MMClips>
  <ScaleCrop>false</ScaleCrop>
  <HeadingPairs>
    <vt:vector size="6" baseType="variant">
      <vt:variant>
        <vt:lpstr>使用字型</vt:lpstr>
      </vt:variant>
      <vt:variant>
        <vt:i4>1</vt:i4>
      </vt:variant>
      <vt:variant>
        <vt:lpstr>佈景主題</vt:lpstr>
      </vt:variant>
      <vt:variant>
        <vt:i4>1</vt:i4>
      </vt:variant>
      <vt:variant>
        <vt:lpstr>投影片標題</vt:lpstr>
      </vt:variant>
      <vt:variant>
        <vt:i4>10</vt:i4>
      </vt:variant>
    </vt:vector>
  </HeadingPairs>
  <TitlesOfParts>
    <vt:vector size="12" baseType="lpstr">
      <vt:lpstr>jf-openhuninn-1.1</vt:lpstr>
      <vt:lpstr>White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LEUNG, Sai-tung Vincent</cp:lastModifiedBy>
  <cp:revision>5</cp:revision>
  <dcterms:modified xsi:type="dcterms:W3CDTF">2021-06-08T07:50:30Z</dcterms:modified>
</cp:coreProperties>
</file>