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3" r:id="rId6"/>
    <p:sldId id="261" r:id="rId7"/>
    <p:sldId id="262" r:id="rId8"/>
    <p:sldId id="267" r:id="rId9"/>
    <p:sldId id="265" r:id="rId10"/>
    <p:sldId id="264" r:id="rId11"/>
    <p:sldId id="270" r:id="rId12"/>
    <p:sldId id="269" r:id="rId13"/>
    <p:sldId id="266" r:id="rId14"/>
    <p:sldId id="268" r:id="rId15"/>
    <p:sldId id="271" r:id="rId16"/>
  </p:sldIdLst>
  <p:sldSz cx="9144000" cy="6858000" type="screen4x3"/>
  <p:notesSz cx="6797675" cy="98742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C8CE2-BAF2-4EDD-83C8-2E16A9AB1288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785BB-6690-4EDA-81F0-BC999C471B36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90710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EC5C-1876-4256-A652-75E59FF97B0E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9508-7021-422C-925E-A6AC8FA3C258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04AE-40FC-4A55-913A-4D5BA3ACDFC1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B1E1-F157-44F5-8F06-18A651A654AC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28D5-44C1-413B-A89B-5470486BBCBF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F34C-6254-41C9-BF4D-BC4129D84436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52D09-0D08-4F71-8E66-96154A1E3C33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8F84-428E-4246-AA6E-775921FCC482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5177-6320-45F1-B1C5-613B98CC20C3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D483-B176-478B-AD19-446CE16366A1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1096-CBB4-43C8-9D89-E0BD5709FD48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8DC031A-3BC9-4BEC-89E2-FE0D68FD698E}" type="datetime1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57847BC-BC5D-472C-9F2E-4C40D5F5B32E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單元六課程</a:t>
            </a:r>
            <a:r>
              <a:rPr lang="zh-TW" altLang="en-US" dirty="0"/>
              <a:t>資料冊試教分享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以國際</a:t>
            </a:r>
            <a:r>
              <a:rPr lang="zh-TW" altLang="en-US" dirty="0"/>
              <a:t>氣候峰</a:t>
            </a:r>
            <a:r>
              <a:rPr lang="zh-TW" altLang="en-US" dirty="0" smtClean="0"/>
              <a:t>會為例</a:t>
            </a:r>
            <a:endParaRPr lang="en-US" altLang="zh-TW" dirty="0" smtClean="0"/>
          </a:p>
          <a:p>
            <a:endParaRPr lang="en-US" altLang="zh-HK" dirty="0"/>
          </a:p>
          <a:p>
            <a:r>
              <a:rPr lang="zh-TW" altLang="en-US" dirty="0" smtClean="0"/>
              <a:t>李維儉老師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zh-TW" altLang="en-US" dirty="0"/>
              <a:t>香港浸會大學附屬學校王錦輝中小學</a:t>
            </a:r>
            <a:r>
              <a:rPr lang="en-US" altLang="zh-TW" dirty="0"/>
              <a:t>, 15-16</a:t>
            </a:r>
            <a:r>
              <a:rPr lang="zh-TW" altLang="en-US" dirty="0"/>
              <a:t>年借調</a:t>
            </a:r>
            <a:r>
              <a:rPr lang="zh-TW" altLang="en-US" dirty="0" smtClean="0"/>
              <a:t>教師</a:t>
            </a:r>
            <a:r>
              <a:rPr lang="en-US" altLang="zh-TW" dirty="0" smtClean="0"/>
              <a:t>)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887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學生興趣與能力</a:t>
            </a:r>
            <a:r>
              <a:rPr lang="en-US" altLang="zh-TW" dirty="0" smtClean="0"/>
              <a:t>;</a:t>
            </a:r>
          </a:p>
          <a:p>
            <a:r>
              <a:rPr lang="zh-TW" altLang="en-US" dirty="0"/>
              <a:t>所採用</a:t>
            </a:r>
            <a:r>
              <a:rPr lang="zh-TW" altLang="en-US" dirty="0" smtClean="0"/>
              <a:t>的教學法</a:t>
            </a:r>
            <a:r>
              <a:rPr lang="en-US" altLang="zh-TW" dirty="0" smtClean="0"/>
              <a:t>;</a:t>
            </a:r>
          </a:p>
          <a:p>
            <a:r>
              <a:rPr lang="zh-TW" altLang="en-US" dirty="0" smtClean="0"/>
              <a:t>所提供閱讀資料深淺度</a:t>
            </a:r>
            <a:r>
              <a:rPr lang="en-US" altLang="zh-TW" dirty="0" smtClean="0"/>
              <a:t>;</a:t>
            </a:r>
          </a:p>
          <a:p>
            <a:r>
              <a:rPr lang="zh-TW" altLang="en-US" dirty="0" smtClean="0"/>
              <a:t>如何運用所提供概念知識來備課及教學</a:t>
            </a:r>
            <a:r>
              <a:rPr lang="en-US" altLang="zh-TW" dirty="0" smtClean="0"/>
              <a:t>;</a:t>
            </a:r>
          </a:p>
          <a:p>
            <a:r>
              <a:rPr lang="zh-TW" altLang="en-US" dirty="0"/>
              <a:t>鼓勵利用參考</a:t>
            </a:r>
            <a:r>
              <a:rPr lang="zh-TW" altLang="en-US" dirty="0" smtClean="0"/>
              <a:t>書目來備課</a:t>
            </a:r>
            <a:endParaRPr lang="en-US" altLang="zh-TW" dirty="0" smtClean="0"/>
          </a:p>
          <a:p>
            <a:r>
              <a:rPr lang="zh-TW" altLang="en-US" dirty="0" smtClean="0"/>
              <a:t>如何達到跨單元教學效果</a:t>
            </a:r>
            <a:endParaRPr lang="en-US" altLang="zh-TW" dirty="0" smtClean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使用前要想想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9721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有關課題已教授</a:t>
            </a:r>
            <a:r>
              <a:rPr lang="en-US" altLang="zh-TW" dirty="0" smtClean="0"/>
              <a:t>, </a:t>
            </a:r>
            <a:r>
              <a:rPr lang="zh-TW" altLang="en-US" dirty="0" smtClean="0"/>
              <a:t>但資源冊內有一些可增潤學生思考的例子</a:t>
            </a:r>
            <a:r>
              <a:rPr lang="en-US" altLang="zh-TW" dirty="0" smtClean="0"/>
              <a:t>, </a:t>
            </a:r>
            <a:r>
              <a:rPr lang="zh-TW" altLang="en-US" dirty="0" smtClean="0"/>
              <a:t>可用作温習議題之用</a:t>
            </a:r>
            <a:r>
              <a:rPr lang="en-US" altLang="zh-TW" dirty="0" smtClean="0"/>
              <a:t>,</a:t>
            </a:r>
            <a:r>
              <a:rPr lang="zh-TW" altLang="en-US" dirty="0" smtClean="0"/>
              <a:t> 以協助中六學生</a:t>
            </a:r>
            <a:r>
              <a:rPr lang="zh-TW" altLang="en-US" dirty="0"/>
              <a:t>重温</a:t>
            </a:r>
            <a:r>
              <a:rPr lang="en-US" altLang="zh-TW" dirty="0" smtClean="0"/>
              <a:t>;</a:t>
            </a:r>
          </a:p>
          <a:p>
            <a:pPr marL="0" indent="0">
              <a:buNone/>
            </a:pPr>
            <a:endParaRPr lang="en-US" altLang="zh-HK" dirty="0"/>
          </a:p>
          <a:p>
            <a:pPr marL="0" indent="0">
              <a:buNone/>
            </a:pPr>
            <a:r>
              <a:rPr lang="zh-TW" altLang="en-US" dirty="0" smtClean="0"/>
              <a:t>使用資源冊中數據、圖表及課後習作</a:t>
            </a:r>
            <a:r>
              <a:rPr lang="en-US" altLang="zh-TW" dirty="0" smtClean="0"/>
              <a:t>;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dirty="0" smtClean="0"/>
              <a:t>使用所提供的工作紙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HK" dirty="0"/>
          </a:p>
          <a:p>
            <a:pPr marL="0" indent="0">
              <a:buNone/>
            </a:pPr>
            <a:endParaRPr lang="zh-HK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試教經驗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課前考量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5964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課節調整</a:t>
            </a:r>
            <a:endParaRPr lang="en-US" altLang="zh-TW" dirty="0" smtClean="0"/>
          </a:p>
          <a:p>
            <a:endParaRPr lang="en-US" altLang="zh-HK" dirty="0"/>
          </a:p>
          <a:p>
            <a:r>
              <a:rPr lang="zh-TW" altLang="en-US" dirty="0" smtClean="0"/>
              <a:t>教節一</a:t>
            </a:r>
            <a:r>
              <a:rPr lang="en-US" altLang="zh-TW" dirty="0" smtClean="0"/>
              <a:t>:</a:t>
            </a:r>
            <a:r>
              <a:rPr lang="zh-TW" altLang="en-US" dirty="0"/>
              <a:t>甚麼是</a:t>
            </a:r>
            <a:r>
              <a:rPr lang="zh-TW" altLang="en-US" dirty="0" smtClean="0"/>
              <a:t>氣候變化</a:t>
            </a:r>
            <a:r>
              <a:rPr lang="en-US" altLang="zh-TW" dirty="0" smtClean="0"/>
              <a:t>?</a:t>
            </a:r>
          </a:p>
          <a:p>
            <a:r>
              <a:rPr lang="zh-TW" altLang="en-US" dirty="0" smtClean="0"/>
              <a:t>教節二</a:t>
            </a:r>
            <a:r>
              <a:rPr lang="en-US" altLang="zh-TW" dirty="0" smtClean="0"/>
              <a:t>:</a:t>
            </a:r>
            <a:r>
              <a:rPr lang="zh-TW" altLang="en-US" dirty="0" smtClean="0"/>
              <a:t> 減低學校碳排放方法</a:t>
            </a:r>
            <a:endParaRPr lang="en-US" altLang="zh-TW" dirty="0" smtClean="0"/>
          </a:p>
          <a:p>
            <a:r>
              <a:rPr lang="zh-TW" altLang="en-US" dirty="0"/>
              <a:t>教節</a:t>
            </a:r>
            <a:r>
              <a:rPr lang="zh-TW" altLang="en-US" dirty="0" smtClean="0"/>
              <a:t>三</a:t>
            </a:r>
            <a:r>
              <a:rPr lang="zh-TW" altLang="en-US" dirty="0"/>
              <a:t>及</a:t>
            </a:r>
            <a:r>
              <a:rPr lang="zh-TW" altLang="en-US" dirty="0" smtClean="0"/>
              <a:t>四</a:t>
            </a:r>
            <a:r>
              <a:rPr lang="en-US" altLang="zh-TW" dirty="0" smtClean="0"/>
              <a:t>:</a:t>
            </a:r>
            <a:r>
              <a:rPr lang="zh-TW" altLang="en-US" dirty="0" smtClean="0"/>
              <a:t> 全球暖化責任與氣候峰會</a:t>
            </a:r>
            <a:endParaRPr lang="zh-HK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試教經驗</a:t>
            </a:r>
            <a:r>
              <a:rPr lang="en-US" altLang="zh-TW" dirty="0" smtClean="0"/>
              <a:t>—</a:t>
            </a:r>
            <a:r>
              <a:rPr lang="zh-TW" altLang="en-US" dirty="0" smtClean="0"/>
              <a:t>操作</a:t>
            </a:r>
            <a:endParaRPr lang="zh-HK" altLang="en-US" dirty="0"/>
          </a:p>
        </p:txBody>
      </p:sp>
      <p:sp>
        <p:nvSpPr>
          <p:cNvPr id="4" name="向左箭號 3"/>
          <p:cNvSpPr/>
          <p:nvPr/>
        </p:nvSpPr>
        <p:spPr>
          <a:xfrm>
            <a:off x="6588224" y="4149080"/>
            <a:ext cx="1440160" cy="9166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</a:rPr>
              <a:t>試教重點</a:t>
            </a:r>
            <a:endParaRPr lang="zh-HK" altLang="en-US" b="1" dirty="0">
              <a:solidFill>
                <a:schemeClr val="tx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0574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4769657"/>
              </p:ext>
            </p:extLst>
          </p:nvPr>
        </p:nvGraphicFramePr>
        <p:xfrm>
          <a:off x="899592" y="1124744"/>
          <a:ext cx="7408863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3427946"/>
                <a:gridCol w="3260837"/>
              </a:tblGrid>
              <a:tr h="345638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教節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流程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內容</a:t>
                      </a:r>
                      <a:endParaRPr lang="zh-HK" altLang="en-US" dirty="0"/>
                    </a:p>
                  </a:txBody>
                  <a:tcPr/>
                </a:tc>
              </a:tr>
              <a:tr h="604867">
                <a:tc rowSpan="3">
                  <a:txBody>
                    <a:bodyPr/>
                    <a:lstStyle/>
                    <a:p>
                      <a:r>
                        <a:rPr lang="zh-TW" altLang="en-US" dirty="0" smtClean="0"/>
                        <a:t>第一節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報告哪一班數學學生最大責任 </a:t>
                      </a:r>
                      <a:r>
                        <a:rPr lang="en-US" altLang="zh-TW" dirty="0" smtClean="0"/>
                        <a:t>(</a:t>
                      </a:r>
                      <a:r>
                        <a:rPr lang="zh-TW" altLang="en-US" dirty="0" smtClean="0"/>
                        <a:t>附件六</a:t>
                      </a:r>
                      <a:r>
                        <a:rPr lang="en-US" altLang="zh-TW" dirty="0" smtClean="0"/>
                        <a:t>)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生活化比喻國際爭論</a:t>
                      </a:r>
                      <a:endParaRPr lang="zh-HK" altLang="en-US" dirty="0"/>
                    </a:p>
                  </a:txBody>
                  <a:tcPr/>
                </a:tc>
              </a:tr>
              <a:tr h="864096">
                <a:tc v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閱讀國際能源使用情況 </a:t>
                      </a:r>
                      <a:endParaRPr lang="en-US" altLang="zh-TW" dirty="0" smtClean="0"/>
                    </a:p>
                    <a:p>
                      <a:r>
                        <a:rPr lang="en-US" altLang="zh-TW" dirty="0" smtClean="0"/>
                        <a:t>(</a:t>
                      </a:r>
                      <a:r>
                        <a:rPr lang="zh-TW" altLang="en-US" dirty="0" smtClean="0"/>
                        <a:t>資源冊第二部分乙部相關資料及示例附件五</a:t>
                      </a:r>
                      <a:r>
                        <a:rPr lang="en-US" altLang="zh-TW" dirty="0" smtClean="0"/>
                        <a:t>)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找出矛盾點</a:t>
                      </a:r>
                      <a:r>
                        <a:rPr lang="en-US" altLang="zh-TW" dirty="0" smtClean="0"/>
                        <a:t>,</a:t>
                      </a:r>
                      <a:r>
                        <a:rPr lang="zh-TW" altLang="en-US" dirty="0" smtClean="0"/>
                        <a:t> 認識峰會爭論的根由</a:t>
                      </a:r>
                      <a:endParaRPr lang="zh-HK" altLang="en-US" dirty="0"/>
                    </a:p>
                  </a:txBody>
                  <a:tcPr/>
                </a:tc>
              </a:tr>
              <a:tr h="604867">
                <a:tc vMerge="1">
                  <a:txBody>
                    <a:bodyPr/>
                    <a:lstStyle/>
                    <a:p>
                      <a:endParaRPr lang="en-US" altLang="zh-TW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重温歷來峰會及相關協定 </a:t>
                      </a:r>
                      <a:r>
                        <a:rPr lang="en-US" altLang="zh-TW" dirty="0" smtClean="0"/>
                        <a:t>(</a:t>
                      </a:r>
                      <a:r>
                        <a:rPr lang="zh-TW" altLang="en-US" dirty="0" smtClean="0"/>
                        <a:t>附件八</a:t>
                      </a:r>
                      <a:r>
                        <a:rPr lang="en-US" altLang="zh-TW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了解全球管治的實現及局限</a:t>
                      </a:r>
                      <a:endParaRPr lang="zh-HK" altLang="en-US" dirty="0"/>
                    </a:p>
                  </a:txBody>
                  <a:tcPr/>
                </a:tc>
              </a:tr>
              <a:tr h="604867">
                <a:tc rowSpan="5">
                  <a:txBody>
                    <a:bodyPr/>
                    <a:lstStyle/>
                    <a:p>
                      <a:r>
                        <a:rPr lang="zh-TW" altLang="en-US" dirty="0" smtClean="0"/>
                        <a:t>第二節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觀看視頻  </a:t>
                      </a:r>
                      <a:r>
                        <a:rPr lang="en-US" altLang="zh-TW" dirty="0" smtClean="0"/>
                        <a:t>(</a:t>
                      </a:r>
                      <a:r>
                        <a:rPr lang="zh-TW" altLang="en-US" dirty="0" smtClean="0"/>
                        <a:t>附件九</a:t>
                      </a:r>
                      <a:r>
                        <a:rPr lang="en-US" altLang="zh-TW" dirty="0" smtClean="0"/>
                        <a:t>)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比較</a:t>
                      </a:r>
                      <a:r>
                        <a:rPr lang="en-US" altLang="zh-TW" dirty="0" smtClean="0"/>
                        <a:t>2009</a:t>
                      </a:r>
                      <a:r>
                        <a:rPr lang="zh-TW" altLang="en-US" dirty="0" smtClean="0"/>
                        <a:t>年及</a:t>
                      </a:r>
                      <a:r>
                        <a:rPr lang="en-US" altLang="zh-TW" dirty="0" smtClean="0"/>
                        <a:t>2014</a:t>
                      </a:r>
                      <a:r>
                        <a:rPr lang="zh-TW" altLang="en-US" dirty="0" smtClean="0"/>
                        <a:t>年峰會不同情況</a:t>
                      </a:r>
                      <a:endParaRPr lang="zh-HK" altLang="en-US" dirty="0"/>
                    </a:p>
                  </a:txBody>
                  <a:tcPr/>
                </a:tc>
              </a:tr>
              <a:tr h="345638">
                <a:tc v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分別閱讀各國情況  </a:t>
                      </a:r>
                      <a:r>
                        <a:rPr lang="en-US" altLang="zh-TW" dirty="0" smtClean="0"/>
                        <a:t>(</a:t>
                      </a:r>
                      <a:r>
                        <a:rPr lang="zh-TW" altLang="en-US" dirty="0" smtClean="0"/>
                        <a:t>附件十</a:t>
                      </a:r>
                      <a:r>
                        <a:rPr lang="en-US" altLang="zh-TW" dirty="0" smtClean="0"/>
                        <a:t>)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代入各國訂減排目標</a:t>
                      </a:r>
                      <a:endParaRPr lang="zh-HK" altLang="en-US" dirty="0"/>
                    </a:p>
                  </a:txBody>
                  <a:tcPr/>
                </a:tc>
              </a:tr>
              <a:tr h="345638">
                <a:tc v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同學點評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活動</a:t>
                      </a:r>
                      <a:r>
                        <a:rPr lang="en-US" altLang="zh-TW" dirty="0" smtClean="0"/>
                        <a:t>:</a:t>
                      </a:r>
                      <a:r>
                        <a:rPr lang="zh-TW" altLang="en-US" dirty="0" smtClean="0"/>
                        <a:t> 針對性回應</a:t>
                      </a:r>
                      <a:endParaRPr lang="zh-HK" altLang="en-US" dirty="0"/>
                    </a:p>
                  </a:txBody>
                  <a:tcPr/>
                </a:tc>
              </a:tr>
              <a:tr h="604867">
                <a:tc v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老師小結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總結引致峰會爭論的因素</a:t>
                      </a:r>
                      <a:endParaRPr lang="en-US" altLang="zh-TW" dirty="0" smtClean="0"/>
                    </a:p>
                    <a:p>
                      <a:r>
                        <a:rPr lang="zh-TW" altLang="en-US" dirty="0" smtClean="0"/>
                        <a:t>減排會議 成效與局限</a:t>
                      </a:r>
                      <a:endParaRPr lang="zh-HK" altLang="en-US" dirty="0"/>
                    </a:p>
                  </a:txBody>
                  <a:tcPr/>
                </a:tc>
              </a:tr>
              <a:tr h="864096">
                <a:tc v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老師交待功課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以點觀對對碰工作紙來幫助同學找駁論的論點</a:t>
                      </a:r>
                      <a:endParaRPr lang="en-US" altLang="zh-TW" dirty="0" smtClean="0"/>
                    </a:p>
                    <a:p>
                      <a:endParaRPr lang="zh-HK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55576" y="338328"/>
            <a:ext cx="7931224" cy="6424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試教流程</a:t>
            </a:r>
            <a:endParaRPr lang="zh-HK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3710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試教經驗</a:t>
            </a:r>
            <a:r>
              <a:rPr lang="en-US" altLang="zh-TW" dirty="0" smtClean="0"/>
              <a:t>—</a:t>
            </a:r>
            <a:r>
              <a:rPr lang="zh-TW" altLang="en-US" dirty="0" smtClean="0"/>
              <a:t>教學法調節</a:t>
            </a:r>
            <a:endParaRPr lang="zh-HK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827584" y="2996952"/>
            <a:ext cx="26981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 smtClean="0"/>
              <a:t>原本的建議</a:t>
            </a:r>
            <a:r>
              <a:rPr lang="en-US" altLang="zh-TW" sz="2800" dirty="0" smtClean="0"/>
              <a:t>:</a:t>
            </a:r>
          </a:p>
          <a:p>
            <a:pPr algn="ctr"/>
            <a:endParaRPr lang="en-US" altLang="zh-TW" sz="2800" dirty="0"/>
          </a:p>
          <a:p>
            <a:pPr algn="ctr"/>
            <a:r>
              <a:rPr lang="zh-TW" altLang="en-US" sz="2800" dirty="0" smtClean="0"/>
              <a:t>減排協議研討會</a:t>
            </a:r>
            <a:endParaRPr lang="en-US" altLang="zh-TW" sz="2800" dirty="0" smtClean="0"/>
          </a:p>
          <a:p>
            <a:pPr algn="ctr"/>
            <a:endParaRPr lang="zh-HK" altLang="en-US" sz="28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5075087" y="2996952"/>
            <a:ext cx="198003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/>
              <a:t>調節</a:t>
            </a:r>
            <a:r>
              <a:rPr lang="en-US" altLang="zh-TW" sz="2800" dirty="0" smtClean="0"/>
              <a:t>:</a:t>
            </a:r>
          </a:p>
          <a:p>
            <a:pPr algn="ctr"/>
            <a:endParaRPr lang="en-US" altLang="zh-TW" sz="2800" dirty="0"/>
          </a:p>
          <a:p>
            <a:pPr algn="ctr"/>
            <a:r>
              <a:rPr lang="zh-TW" altLang="en-US" sz="2800" dirty="0"/>
              <a:t>針對性回應</a:t>
            </a:r>
            <a:endParaRPr lang="en-US" altLang="zh-TW" sz="2800" dirty="0" smtClean="0"/>
          </a:p>
          <a:p>
            <a:pPr algn="ctr"/>
            <a:endParaRPr lang="zh-HK" altLang="en-US" sz="2800" dirty="0"/>
          </a:p>
        </p:txBody>
      </p:sp>
      <p:sp>
        <p:nvSpPr>
          <p:cNvPr id="9" name="向右箭號 8"/>
          <p:cNvSpPr/>
          <p:nvPr/>
        </p:nvSpPr>
        <p:spPr>
          <a:xfrm>
            <a:off x="3819871" y="35730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1403648" y="5677476"/>
            <a:ext cx="6170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考量</a:t>
            </a:r>
            <a:r>
              <a:rPr lang="en-US" altLang="zh-TW" b="1" dirty="0" smtClean="0">
                <a:solidFill>
                  <a:srgbClr val="FF0000"/>
                </a:solidFill>
              </a:rPr>
              <a:t>:</a:t>
            </a:r>
            <a:r>
              <a:rPr lang="zh-TW" altLang="en-US" b="1" dirty="0" smtClean="0">
                <a:solidFill>
                  <a:srgbClr val="FF0000"/>
                </a:solidFill>
              </a:rPr>
              <a:t> 之前已完成類似的研討會</a:t>
            </a:r>
            <a:r>
              <a:rPr lang="en-US" altLang="zh-TW" b="1" dirty="0" smtClean="0">
                <a:solidFill>
                  <a:srgbClr val="FF0000"/>
                </a:solidFill>
              </a:rPr>
              <a:t>, </a:t>
            </a:r>
            <a:r>
              <a:rPr lang="zh-TW" altLang="en-US" b="1" dirty="0" smtClean="0">
                <a:solidFill>
                  <a:srgbClr val="FF0000"/>
                </a:solidFill>
              </a:rPr>
              <a:t>發現同學回應往往未能聚焦</a:t>
            </a:r>
            <a:endParaRPr lang="zh-HK" altLang="en-US" b="1" dirty="0">
              <a:solidFill>
                <a:srgbClr val="FF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5437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先每一行分派閱讀一個國家情況</a:t>
            </a:r>
            <a:r>
              <a:rPr lang="en-US" altLang="zh-TW" dirty="0" smtClean="0"/>
              <a:t>;</a:t>
            </a:r>
            <a:r>
              <a:rPr lang="zh-TW" altLang="en-US" dirty="0" smtClean="0"/>
              <a:t> </a:t>
            </a:r>
            <a:r>
              <a:rPr lang="en-US" altLang="zh-TW" dirty="0" smtClean="0"/>
              <a:t>(2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代入該國並訂下減排目標及方向</a:t>
            </a:r>
            <a:r>
              <a:rPr lang="en-US" altLang="zh-TW" dirty="0" smtClean="0"/>
              <a:t>;</a:t>
            </a:r>
            <a:r>
              <a:rPr lang="zh-TW" altLang="en-US" dirty="0" smtClean="0"/>
              <a:t> </a:t>
            </a:r>
            <a:r>
              <a:rPr lang="en-US" altLang="zh-TW" dirty="0" smtClean="0"/>
              <a:t>(2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</a:t>
            </a:r>
          </a:p>
          <a:p>
            <a:r>
              <a:rPr lang="zh-TW" altLang="en-US" dirty="0"/>
              <a:t>教師</a:t>
            </a:r>
            <a:r>
              <a:rPr lang="zh-TW" altLang="en-US" dirty="0" smtClean="0"/>
              <a:t>安排交換</a:t>
            </a:r>
            <a:r>
              <a:rPr lang="zh-TW" altLang="en-US" dirty="0"/>
              <a:t>已完成的工作紙 </a:t>
            </a:r>
            <a:r>
              <a:rPr lang="en-US" altLang="zh-TW" dirty="0" smtClean="0"/>
              <a:t>(</a:t>
            </a:r>
            <a:r>
              <a:rPr lang="zh-TW" altLang="en-US" dirty="0" smtClean="0"/>
              <a:t>已發展與發展中國家交換</a:t>
            </a:r>
            <a:r>
              <a:rPr lang="en-US" altLang="zh-TW" dirty="0" smtClean="0"/>
              <a:t>),</a:t>
            </a:r>
            <a:r>
              <a:rPr lang="zh-TW" altLang="en-US" dirty="0" smtClean="0"/>
              <a:t> 要求同學在預先派發的</a:t>
            </a:r>
            <a:r>
              <a:rPr lang="en-US" altLang="zh-TW" dirty="0" smtClean="0"/>
              <a:t>Memo </a:t>
            </a:r>
            <a:r>
              <a:rPr lang="zh-TW" altLang="en-US" dirty="0" smtClean="0"/>
              <a:t>紙上提出質疑</a:t>
            </a:r>
            <a:r>
              <a:rPr lang="en-US" altLang="zh-TW" dirty="0" smtClean="0"/>
              <a:t>(2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</a:t>
            </a:r>
          </a:p>
          <a:p>
            <a:r>
              <a:rPr lang="zh-TW" altLang="en-US" dirty="0"/>
              <a:t>要求每國代表就針對性質疑作出</a:t>
            </a:r>
            <a:r>
              <a:rPr lang="zh-TW" altLang="en-US" dirty="0" smtClean="0"/>
              <a:t>回應</a:t>
            </a:r>
            <a:r>
              <a:rPr lang="en-US" altLang="zh-TW" dirty="0" smtClean="0"/>
              <a:t>(3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</a:t>
            </a:r>
          </a:p>
          <a:p>
            <a:r>
              <a:rPr lang="zh-TW" altLang="en-US" dirty="0"/>
              <a:t>自由</a:t>
            </a:r>
            <a:r>
              <a:rPr lang="zh-TW" altLang="en-US" dirty="0" smtClean="0"/>
              <a:t>發言 </a:t>
            </a:r>
            <a:r>
              <a:rPr lang="en-US" altLang="zh-TW" dirty="0" smtClean="0"/>
              <a:t>(2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</a:t>
            </a:r>
            <a:endParaRPr lang="zh-HK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針對性回應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5232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學生習作</a:t>
            </a:r>
            <a:endParaRPr lang="zh-HK" alt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6552728" cy="5151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向左箭號 3"/>
          <p:cNvSpPr/>
          <p:nvPr/>
        </p:nvSpPr>
        <p:spPr>
          <a:xfrm>
            <a:off x="7524328" y="3429000"/>
            <a:ext cx="1152128" cy="772664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較難</a:t>
            </a:r>
            <a:endParaRPr lang="en-US" altLang="zh-TW" dirty="0" smtClean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9694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學生習作</a:t>
            </a:r>
            <a:endParaRPr lang="zh-HK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7068602" cy="413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向左箭號 3"/>
          <p:cNvSpPr/>
          <p:nvPr/>
        </p:nvSpPr>
        <p:spPr>
          <a:xfrm>
            <a:off x="7452320" y="2348880"/>
            <a:ext cx="1338448" cy="772664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描述不清</a:t>
            </a:r>
            <a:endParaRPr lang="zh-HK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2344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學生習作</a:t>
            </a:r>
            <a:endParaRPr lang="zh-HK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64904"/>
            <a:ext cx="6021574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向左箭號 3"/>
          <p:cNvSpPr/>
          <p:nvPr/>
        </p:nvSpPr>
        <p:spPr>
          <a:xfrm>
            <a:off x="6804248" y="3140968"/>
            <a:ext cx="978408" cy="48463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較佳</a:t>
            </a:r>
            <a:endParaRPr lang="zh-HK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0029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99592" y="2924944"/>
            <a:ext cx="2907845" cy="3450696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dirty="0"/>
              <a:t>共同協定</a:t>
            </a:r>
            <a:endParaRPr lang="en-US" altLang="zh-TW" dirty="0"/>
          </a:p>
          <a:p>
            <a:endParaRPr lang="en-US" altLang="zh-HK" dirty="0"/>
          </a:p>
          <a:p>
            <a:r>
              <a:rPr lang="zh-TW" altLang="en-US" dirty="0"/>
              <a:t>減排方案</a:t>
            </a:r>
            <a:endParaRPr lang="en-US" altLang="zh-TW" dirty="0"/>
          </a:p>
          <a:p>
            <a:endParaRPr lang="en-US" altLang="zh-HK" dirty="0"/>
          </a:p>
          <a:p>
            <a:r>
              <a:rPr lang="en-US" altLang="zh-TW" dirty="0"/>
              <a:t>2014</a:t>
            </a:r>
            <a:r>
              <a:rPr lang="zh-TW" altLang="en-US" dirty="0"/>
              <a:t>峰會比</a:t>
            </a:r>
            <a:r>
              <a:rPr lang="en-US" altLang="zh-TW" dirty="0"/>
              <a:t>2009</a:t>
            </a:r>
            <a:r>
              <a:rPr lang="zh-TW" altLang="en-US" dirty="0"/>
              <a:t>年哥本哈根會議分歧已減少</a:t>
            </a:r>
            <a:r>
              <a:rPr lang="en-US" altLang="zh-TW" dirty="0"/>
              <a:t>,</a:t>
            </a:r>
            <a:r>
              <a:rPr lang="zh-TW" altLang="en-US" dirty="0"/>
              <a:t> 共識漸</a:t>
            </a:r>
            <a:r>
              <a:rPr lang="zh-TW" altLang="en-US" dirty="0" smtClean="0"/>
              <a:t>一致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/>
              <a:t>由美國中國不積極參與 </a:t>
            </a:r>
            <a:r>
              <a:rPr lang="en-US" altLang="zh-TW" dirty="0"/>
              <a:t>(</a:t>
            </a:r>
            <a:r>
              <a:rPr lang="zh-TW" altLang="en-US" dirty="0"/>
              <a:t>京都議定書</a:t>
            </a:r>
            <a:r>
              <a:rPr lang="en-US" altLang="zh-TW" dirty="0"/>
              <a:t>)</a:t>
            </a:r>
            <a:r>
              <a:rPr lang="zh-TW" altLang="en-US" dirty="0"/>
              <a:t> 到中國美國都表態參與 </a:t>
            </a:r>
            <a:r>
              <a:rPr lang="en-US" altLang="zh-TW" dirty="0"/>
              <a:t>(2014</a:t>
            </a:r>
            <a:r>
              <a:rPr lang="zh-TW" altLang="en-US" dirty="0"/>
              <a:t>峰會</a:t>
            </a:r>
            <a:r>
              <a:rPr lang="en-US" altLang="zh-TW" dirty="0"/>
              <a:t>)</a:t>
            </a:r>
            <a:r>
              <a:rPr lang="zh-TW" altLang="en-US" dirty="0"/>
              <a:t> </a:t>
            </a:r>
            <a:endParaRPr lang="en-US" altLang="zh-TW" dirty="0"/>
          </a:p>
          <a:p>
            <a:endParaRPr lang="zh-HK" altLang="en-US" dirty="0"/>
          </a:p>
        </p:txBody>
      </p:sp>
      <p:sp>
        <p:nvSpPr>
          <p:cNvPr id="4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觀點對碰</a:t>
            </a:r>
            <a:r>
              <a:rPr lang="en-US" altLang="zh-TW" dirty="0" smtClean="0"/>
              <a:t>—</a:t>
            </a:r>
            <a:r>
              <a:rPr lang="zh-TW" altLang="en-US" dirty="0" smtClean="0"/>
              <a:t>整理觀點</a:t>
            </a:r>
            <a:endParaRPr lang="zh-HK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5076056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HK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5416827" y="3429000"/>
            <a:ext cx="2520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/>
              <a:t>沒有約束性</a:t>
            </a:r>
            <a:endParaRPr lang="en-US" altLang="zh-TW" b="1" dirty="0" smtClean="0"/>
          </a:p>
          <a:p>
            <a:endParaRPr lang="en-US" altLang="zh-HK" b="1" dirty="0" smtClean="0"/>
          </a:p>
          <a:p>
            <a:r>
              <a:rPr lang="zh-TW" altLang="en-US" b="1" dirty="0" smtClean="0"/>
              <a:t>已發展國家與發展中國家分歧仍大</a:t>
            </a:r>
            <a:r>
              <a:rPr lang="en-US" altLang="zh-TW" b="1" dirty="0" smtClean="0"/>
              <a:t>/</a:t>
            </a:r>
            <a:r>
              <a:rPr lang="zh-TW" altLang="en-US" b="1" dirty="0" smtClean="0"/>
              <a:t> 利益各有不同。就著共同但有區別的原則各有不同看法。</a:t>
            </a:r>
            <a:endParaRPr lang="en-US" altLang="zh-TW" b="1" dirty="0" smtClean="0"/>
          </a:p>
          <a:p>
            <a:endParaRPr lang="en-US" altLang="zh-HK" b="1" dirty="0" smtClean="0"/>
          </a:p>
          <a:p>
            <a:r>
              <a:rPr lang="zh-TW" altLang="en-US" b="1" dirty="0" smtClean="0"/>
              <a:t>減排方案太保守</a:t>
            </a:r>
            <a:r>
              <a:rPr lang="en-US" altLang="zh-TW" b="1" dirty="0" smtClean="0"/>
              <a:t>/</a:t>
            </a:r>
            <a:r>
              <a:rPr lang="zh-TW" altLang="en-US" b="1" dirty="0" smtClean="0"/>
              <a:t> 太慢</a:t>
            </a:r>
            <a:endParaRPr lang="en-US" altLang="zh-HK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2123728" y="2420888"/>
            <a:ext cx="433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總結峰會成效及局限後要求學生整理觀點</a:t>
            </a:r>
            <a:endParaRPr lang="zh-HK" altLang="en-US" b="1" dirty="0">
              <a:solidFill>
                <a:srgbClr val="FF000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5315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觀點對碰</a:t>
            </a:r>
            <a:r>
              <a:rPr lang="en-US" altLang="zh-TW" dirty="0" smtClean="0"/>
              <a:t>—</a:t>
            </a:r>
            <a:r>
              <a:rPr lang="zh-TW" altLang="en-US" dirty="0" smtClean="0"/>
              <a:t>整理觀點</a:t>
            </a:r>
            <a:endParaRPr lang="zh-HK" alt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4108498" cy="464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5868145" y="2852936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利用圖像把爭論具體化</a:t>
            </a:r>
            <a:r>
              <a:rPr lang="en-US" altLang="zh-TW" b="1" dirty="0" smtClean="0">
                <a:solidFill>
                  <a:srgbClr val="FF0000"/>
                </a:solidFill>
              </a:rPr>
              <a:t>—</a:t>
            </a:r>
            <a:r>
              <a:rPr lang="zh-TW" altLang="en-US" b="1" dirty="0" smtClean="0">
                <a:solidFill>
                  <a:srgbClr val="FF0000"/>
                </a:solidFill>
              </a:rPr>
              <a:t>把正反觀點填在圖型裏</a:t>
            </a:r>
            <a:endParaRPr lang="zh-HK" altLang="en-US" b="1" dirty="0">
              <a:solidFill>
                <a:srgbClr val="FF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339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24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學生習作</a:t>
            </a:r>
            <a:r>
              <a:rPr lang="en-US" altLang="zh-TW" dirty="0" smtClean="0"/>
              <a:t>-</a:t>
            </a:r>
            <a:r>
              <a:rPr lang="zh-TW" altLang="en-US" dirty="0" smtClean="0"/>
              <a:t>觀點對碰</a:t>
            </a:r>
            <a:endParaRPr lang="zh-HK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52736"/>
            <a:ext cx="4464496" cy="5637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9088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0392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學生習作</a:t>
            </a:r>
            <a:r>
              <a:rPr lang="en-US" altLang="zh-TW" dirty="0"/>
              <a:t>-</a:t>
            </a:r>
            <a:r>
              <a:rPr lang="zh-TW" altLang="en-US" dirty="0"/>
              <a:t>觀點對碰</a:t>
            </a:r>
            <a:endParaRPr lang="zh-HK" alt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24744"/>
            <a:ext cx="4464496" cy="5503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2661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生活化例子</a:t>
            </a:r>
            <a:endParaRPr lang="en-US" altLang="zh-TW" sz="4000" dirty="0" smtClean="0"/>
          </a:p>
          <a:p>
            <a:r>
              <a:rPr lang="zh-TW" altLang="en-US" sz="4000" dirty="0" smtClean="0"/>
              <a:t>圖像具體化</a:t>
            </a:r>
            <a:endParaRPr lang="en-US" altLang="zh-TW" sz="4000" dirty="0" smtClean="0"/>
          </a:p>
          <a:p>
            <a:r>
              <a:rPr lang="zh-TW" altLang="en-US" sz="4000" dirty="0"/>
              <a:t>針對性</a:t>
            </a:r>
            <a:r>
              <a:rPr lang="zh-TW" altLang="en-US" sz="4000" dirty="0" smtClean="0"/>
              <a:t>回應</a:t>
            </a:r>
            <a:endParaRPr lang="en-US" altLang="zh-TW" sz="4000" dirty="0" smtClean="0"/>
          </a:p>
          <a:p>
            <a:r>
              <a:rPr lang="zh-TW" altLang="en-US" sz="4000" dirty="0" smtClean="0"/>
              <a:t>回應學生需要</a:t>
            </a:r>
            <a:endParaRPr lang="zh-HK" altLang="en-US" sz="4000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總結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847BC-BC5D-472C-9F2E-4C40D5F5B32E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521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267</TotalTime>
  <Words>620</Words>
  <Application>Microsoft Office PowerPoint</Application>
  <PresentationFormat>如螢幕大小 (4:3)</PresentationFormat>
  <Paragraphs>109</Paragraphs>
  <Slides>15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6" baseType="lpstr">
      <vt:lpstr>波形</vt:lpstr>
      <vt:lpstr>單元六課程資料冊試教分享</vt:lpstr>
      <vt:lpstr>使用前要想想</vt:lpstr>
      <vt:lpstr>試教經驗 – 課前考量</vt:lpstr>
      <vt:lpstr>試教經驗—操作</vt:lpstr>
      <vt:lpstr>試教流程</vt:lpstr>
      <vt:lpstr>試教經驗—教學法調節</vt:lpstr>
      <vt:lpstr>針對性回應</vt:lpstr>
      <vt:lpstr>學生習作</vt:lpstr>
      <vt:lpstr>學生習作</vt:lpstr>
      <vt:lpstr>學生習作</vt:lpstr>
      <vt:lpstr>觀點對碰—整理觀點</vt:lpstr>
      <vt:lpstr>觀點對碰—整理觀點</vt:lpstr>
      <vt:lpstr>學生習作-觀點對碰</vt:lpstr>
      <vt:lpstr>學生習作-觀點對碰</vt:lpstr>
      <vt:lpstr>總結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單元六課程資料冊試教分享</dc:title>
  <dc:creator>LEE, Wai-kim William</dc:creator>
  <cp:lastModifiedBy>EDB - LS</cp:lastModifiedBy>
  <cp:revision>18</cp:revision>
  <cp:lastPrinted>2016-03-16T07:56:18Z</cp:lastPrinted>
  <dcterms:created xsi:type="dcterms:W3CDTF">2016-03-03T03:02:06Z</dcterms:created>
  <dcterms:modified xsi:type="dcterms:W3CDTF">2016-03-16T08:06:22Z</dcterms:modified>
</cp:coreProperties>
</file>