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8" r:id="rId2"/>
  </p:sldMasterIdLst>
  <p:notesMasterIdLst>
    <p:notesMasterId r:id="rId27"/>
  </p:notesMasterIdLst>
  <p:sldIdLst>
    <p:sldId id="287" r:id="rId3"/>
    <p:sldId id="289" r:id="rId4"/>
    <p:sldId id="344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2" r:id="rId15"/>
    <p:sldId id="305" r:id="rId16"/>
    <p:sldId id="308" r:id="rId17"/>
    <p:sldId id="307" r:id="rId18"/>
    <p:sldId id="309" r:id="rId19"/>
    <p:sldId id="313" r:id="rId20"/>
    <p:sldId id="316" r:id="rId21"/>
    <p:sldId id="321" r:id="rId22"/>
    <p:sldId id="322" r:id="rId23"/>
    <p:sldId id="341" r:id="rId24"/>
    <p:sldId id="323" r:id="rId25"/>
    <p:sldId id="324" r:id="rId2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F38D"/>
    <a:srgbClr val="99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116" d="100"/>
          <a:sy n="116" d="100"/>
        </p:scale>
        <p:origin x="144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0105F1-F6D5-4483-AE2D-333C41FD578B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HK" altLang="en-US"/>
        </a:p>
      </dgm:t>
    </dgm:pt>
    <dgm:pt modelId="{5D8E1994-96E8-4FE6-9B41-2E3CB9DD07C4}">
      <dgm:prSet phldrT="[文字]" custT="1"/>
      <dgm:spPr/>
      <dgm:t>
        <a:bodyPr/>
        <a:lstStyle/>
        <a:p>
          <a:pPr algn="ctr"/>
          <a:r>
            <a:rPr lang="zh-TW" altLang="en-US" sz="3200" dirty="0" smtClean="0">
              <a:latin typeface="SimHei" panose="02010609060101010101" pitchFamily="49" charset="-122"/>
              <a:ea typeface="SimHei" panose="02010609060101010101" pitchFamily="49" charset="-122"/>
            </a:rPr>
            <a:t>前備知識</a:t>
          </a:r>
          <a:endParaRPr lang="zh-HK" altLang="en-US" sz="3200" dirty="0">
            <a:latin typeface="SimHei" panose="02010609060101010101" pitchFamily="49" charset="-122"/>
            <a:ea typeface="SimHei" panose="02010609060101010101" pitchFamily="49" charset="-122"/>
          </a:endParaRPr>
        </a:p>
      </dgm:t>
    </dgm:pt>
    <dgm:pt modelId="{1A9639FA-1D98-47A5-AF02-92DA908F102D}" type="parTrans" cxnId="{EF4EFB35-BC70-4950-87E7-A3943F0D2FF6}">
      <dgm:prSet/>
      <dgm:spPr/>
      <dgm:t>
        <a:bodyPr/>
        <a:lstStyle/>
        <a:p>
          <a:endParaRPr lang="zh-HK" altLang="en-US"/>
        </a:p>
      </dgm:t>
    </dgm:pt>
    <dgm:pt modelId="{01FA1142-A5FA-49D7-A462-9903C29BA752}" type="sibTrans" cxnId="{EF4EFB35-BC70-4950-87E7-A3943F0D2FF6}">
      <dgm:prSet/>
      <dgm:spPr/>
      <dgm:t>
        <a:bodyPr/>
        <a:lstStyle/>
        <a:p>
          <a:endParaRPr lang="zh-HK" altLang="en-US"/>
        </a:p>
      </dgm:t>
    </dgm:pt>
    <dgm:pt modelId="{1E84D514-C524-46D4-9469-94E909049416}">
      <dgm:prSet phldrT="[文字]" custT="1"/>
      <dgm:spPr/>
      <dgm:t>
        <a:bodyPr/>
        <a:lstStyle/>
        <a:p>
          <a:r>
            <a:rPr lang="zh-TW" altLang="en-US" sz="3200" dirty="0" smtClean="0">
              <a:latin typeface="SimHei" panose="02010609060101010101" pitchFamily="49" charset="-122"/>
              <a:ea typeface="SimHei" panose="02010609060101010101" pitchFamily="49" charset="-122"/>
            </a:rPr>
            <a:t>掌握概念</a:t>
          </a:r>
          <a:endParaRPr lang="zh-HK" altLang="en-US" sz="3200" dirty="0">
            <a:latin typeface="SimHei" panose="02010609060101010101" pitchFamily="49" charset="-122"/>
            <a:ea typeface="SimHei" panose="02010609060101010101" pitchFamily="49" charset="-122"/>
          </a:endParaRPr>
        </a:p>
      </dgm:t>
    </dgm:pt>
    <dgm:pt modelId="{AED25A0A-31C7-44F8-A2A4-13347836E053}" type="parTrans" cxnId="{2AFE0F42-E132-4AC2-9E89-3F71EC1251DC}">
      <dgm:prSet/>
      <dgm:spPr/>
      <dgm:t>
        <a:bodyPr/>
        <a:lstStyle/>
        <a:p>
          <a:endParaRPr lang="zh-HK" altLang="en-US"/>
        </a:p>
      </dgm:t>
    </dgm:pt>
    <dgm:pt modelId="{E62B0206-5305-49A8-ACAD-E44F00636BB2}" type="sibTrans" cxnId="{2AFE0F42-E132-4AC2-9E89-3F71EC1251DC}">
      <dgm:prSet/>
      <dgm:spPr/>
      <dgm:t>
        <a:bodyPr/>
        <a:lstStyle/>
        <a:p>
          <a:endParaRPr lang="zh-HK" altLang="en-US"/>
        </a:p>
      </dgm:t>
    </dgm:pt>
    <dgm:pt modelId="{04C6906B-2606-4F51-B915-1D1AAFFE7A6C}">
      <dgm:prSet phldrT="[文字]" custT="1"/>
      <dgm:spPr/>
      <dgm:t>
        <a:bodyPr/>
        <a:lstStyle/>
        <a:p>
          <a:r>
            <a:rPr lang="zh-TW" altLang="en-US" sz="3200" dirty="0" smtClean="0">
              <a:latin typeface="SimHei" panose="02010609060101010101" pitchFamily="49" charset="-122"/>
              <a:ea typeface="SimHei" panose="02010609060101010101" pitchFamily="49" charset="-122"/>
            </a:rPr>
            <a:t>實地考察</a:t>
          </a:r>
          <a:endParaRPr lang="zh-HK" altLang="en-US" sz="3200" dirty="0">
            <a:latin typeface="SimHei" panose="02010609060101010101" pitchFamily="49" charset="-122"/>
            <a:ea typeface="SimHei" panose="02010609060101010101" pitchFamily="49" charset="-122"/>
          </a:endParaRPr>
        </a:p>
      </dgm:t>
    </dgm:pt>
    <dgm:pt modelId="{E59B9521-11CE-49B8-98EC-20F17040E872}" type="parTrans" cxnId="{E1283BD6-FD66-4FF6-A899-1D3B1D38CF3C}">
      <dgm:prSet/>
      <dgm:spPr/>
      <dgm:t>
        <a:bodyPr/>
        <a:lstStyle/>
        <a:p>
          <a:endParaRPr lang="zh-HK" altLang="en-US"/>
        </a:p>
      </dgm:t>
    </dgm:pt>
    <dgm:pt modelId="{14E75342-153A-4F60-9F81-17ECEFFC2184}" type="sibTrans" cxnId="{E1283BD6-FD66-4FF6-A899-1D3B1D38CF3C}">
      <dgm:prSet/>
      <dgm:spPr/>
      <dgm:t>
        <a:bodyPr/>
        <a:lstStyle/>
        <a:p>
          <a:endParaRPr lang="zh-HK" altLang="en-US"/>
        </a:p>
      </dgm:t>
    </dgm:pt>
    <dgm:pt modelId="{172B8DFA-E5E5-4B6F-A5E8-EE161EAEFCB4}">
      <dgm:prSet custT="1"/>
      <dgm:spPr/>
      <dgm:t>
        <a:bodyPr/>
        <a:lstStyle/>
        <a:p>
          <a:r>
            <a:rPr lang="zh-TW" altLang="en-US" sz="2400" dirty="0" smtClean="0">
              <a:latin typeface="SimHei" panose="02010609060101010101" pitchFamily="49" charset="-122"/>
              <a:ea typeface="SimHei" panose="02010609060101010101" pitchFamily="49" charset="-122"/>
            </a:rPr>
            <a:t>分析與討論</a:t>
          </a:r>
          <a:endParaRPr lang="zh-HK" altLang="en-US" sz="2400" dirty="0">
            <a:latin typeface="SimHei" panose="02010609060101010101" pitchFamily="49" charset="-122"/>
            <a:ea typeface="SimHei" panose="02010609060101010101" pitchFamily="49" charset="-122"/>
          </a:endParaRPr>
        </a:p>
      </dgm:t>
    </dgm:pt>
    <dgm:pt modelId="{3242090E-F3D5-40C4-8703-D9BC60A8C248}" type="parTrans" cxnId="{72679C45-37BA-4DCF-ACE9-711C20F466DD}">
      <dgm:prSet/>
      <dgm:spPr/>
      <dgm:t>
        <a:bodyPr/>
        <a:lstStyle/>
        <a:p>
          <a:endParaRPr lang="zh-HK" altLang="en-US"/>
        </a:p>
      </dgm:t>
    </dgm:pt>
    <dgm:pt modelId="{A2619C21-E27D-4855-8281-70AC032B2020}" type="sibTrans" cxnId="{72679C45-37BA-4DCF-ACE9-711C20F466DD}">
      <dgm:prSet/>
      <dgm:spPr/>
      <dgm:t>
        <a:bodyPr/>
        <a:lstStyle/>
        <a:p>
          <a:endParaRPr lang="zh-HK" altLang="en-US"/>
        </a:p>
      </dgm:t>
    </dgm:pt>
    <dgm:pt modelId="{32989050-F3AB-4749-9259-0F00B48567AE}">
      <dgm:prSet custT="1"/>
      <dgm:spPr/>
      <dgm:t>
        <a:bodyPr/>
        <a:lstStyle/>
        <a:p>
          <a:r>
            <a:rPr lang="zh-TW" altLang="en-US" sz="2400" dirty="0" smtClean="0">
              <a:latin typeface="SimHei" panose="02010609060101010101" pitchFamily="49" charset="-122"/>
              <a:ea typeface="SimHei" panose="02010609060101010101" pitchFamily="49" charset="-122"/>
            </a:rPr>
            <a:t>轉化與應用</a:t>
          </a:r>
          <a:endParaRPr lang="zh-HK" altLang="en-US" sz="2400" dirty="0">
            <a:latin typeface="SimHei" panose="02010609060101010101" pitchFamily="49" charset="-122"/>
            <a:ea typeface="SimHei" panose="02010609060101010101" pitchFamily="49" charset="-122"/>
          </a:endParaRPr>
        </a:p>
      </dgm:t>
    </dgm:pt>
    <dgm:pt modelId="{232C2F5B-B583-4D22-972E-A7B00DF0D0B0}" type="parTrans" cxnId="{6ED22583-0C30-445C-AFD3-D349100D11EC}">
      <dgm:prSet/>
      <dgm:spPr/>
      <dgm:t>
        <a:bodyPr/>
        <a:lstStyle/>
        <a:p>
          <a:endParaRPr lang="zh-HK" altLang="en-US"/>
        </a:p>
      </dgm:t>
    </dgm:pt>
    <dgm:pt modelId="{65651DF7-FE85-487B-A460-6DDF27710D1B}" type="sibTrans" cxnId="{6ED22583-0C30-445C-AFD3-D349100D11EC}">
      <dgm:prSet/>
      <dgm:spPr/>
      <dgm:t>
        <a:bodyPr/>
        <a:lstStyle/>
        <a:p>
          <a:endParaRPr lang="zh-HK" altLang="en-US"/>
        </a:p>
      </dgm:t>
    </dgm:pt>
    <dgm:pt modelId="{BD317486-C295-4471-930C-87D1D762047A}">
      <dgm:prSet custT="1"/>
      <dgm:spPr/>
      <dgm:t>
        <a:bodyPr/>
        <a:lstStyle/>
        <a:p>
          <a:r>
            <a:rPr lang="zh-TW" altLang="en-US" sz="3200" dirty="0" smtClean="0">
              <a:latin typeface="SimHei" panose="02010609060101010101" pitchFamily="49" charset="-122"/>
              <a:ea typeface="SimHei" panose="02010609060101010101" pitchFamily="49" charset="-122"/>
            </a:rPr>
            <a:t>處理議題</a:t>
          </a:r>
          <a:endParaRPr lang="zh-HK" altLang="en-US" sz="3200" dirty="0">
            <a:latin typeface="SimHei" panose="02010609060101010101" pitchFamily="49" charset="-122"/>
            <a:ea typeface="SimHei" panose="02010609060101010101" pitchFamily="49" charset="-122"/>
          </a:endParaRPr>
        </a:p>
      </dgm:t>
    </dgm:pt>
    <dgm:pt modelId="{9C61AB5D-8410-4809-8EE0-6BC937D18D97}" type="parTrans" cxnId="{3D28E687-68F6-4B94-8C34-66600D0F79E0}">
      <dgm:prSet/>
      <dgm:spPr/>
      <dgm:t>
        <a:bodyPr/>
        <a:lstStyle/>
        <a:p>
          <a:endParaRPr lang="zh-HK" altLang="en-US"/>
        </a:p>
      </dgm:t>
    </dgm:pt>
    <dgm:pt modelId="{617A7BFD-3FE4-42EA-93B2-0F19006B4636}" type="sibTrans" cxnId="{3D28E687-68F6-4B94-8C34-66600D0F79E0}">
      <dgm:prSet/>
      <dgm:spPr/>
      <dgm:t>
        <a:bodyPr/>
        <a:lstStyle/>
        <a:p>
          <a:endParaRPr lang="zh-HK" altLang="en-US"/>
        </a:p>
      </dgm:t>
    </dgm:pt>
    <dgm:pt modelId="{F227FA57-2B85-4E92-84D8-D560FDE2A50F}" type="pres">
      <dgm:prSet presAssocID="{030105F1-F6D5-4483-AE2D-333C41FD578B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HK" altLang="en-US"/>
        </a:p>
      </dgm:t>
    </dgm:pt>
    <dgm:pt modelId="{48DE80A1-3C61-4847-A31A-C1399A38DE9A}" type="pres">
      <dgm:prSet presAssocID="{5D8E1994-96E8-4FE6-9B41-2E3CB9DD07C4}" presName="composite" presStyleCnt="0"/>
      <dgm:spPr/>
    </dgm:pt>
    <dgm:pt modelId="{CB4F3496-12AC-4C30-A06F-317516F7F113}" type="pres">
      <dgm:prSet presAssocID="{5D8E1994-96E8-4FE6-9B41-2E3CB9DD07C4}" presName="LShape" presStyleLbl="alignNode1" presStyleIdx="0" presStyleCnt="11" custScaleY="229154"/>
      <dgm:spPr/>
    </dgm:pt>
    <dgm:pt modelId="{9AF3F234-2115-411E-B7CA-5D769F0621FD}" type="pres">
      <dgm:prSet presAssocID="{5D8E1994-96E8-4FE6-9B41-2E3CB9DD07C4}" presName="ParentText" presStyleLbl="revTx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5E5CB1C7-DE86-4322-9EB8-33C1615092C0}" type="pres">
      <dgm:prSet presAssocID="{5D8E1994-96E8-4FE6-9B41-2E3CB9DD07C4}" presName="Triangle" presStyleLbl="alignNode1" presStyleIdx="1" presStyleCnt="11"/>
      <dgm:spPr/>
    </dgm:pt>
    <dgm:pt modelId="{2330088D-2F4D-45AE-BAC5-B04A27E66308}" type="pres">
      <dgm:prSet presAssocID="{01FA1142-A5FA-49D7-A462-9903C29BA752}" presName="sibTrans" presStyleCnt="0"/>
      <dgm:spPr/>
    </dgm:pt>
    <dgm:pt modelId="{72E481D1-3615-4938-8E65-FF7B2D9BC8C0}" type="pres">
      <dgm:prSet presAssocID="{01FA1142-A5FA-49D7-A462-9903C29BA752}" presName="space" presStyleCnt="0"/>
      <dgm:spPr/>
    </dgm:pt>
    <dgm:pt modelId="{9E7C8B69-D364-4102-B299-32C9D0772989}" type="pres">
      <dgm:prSet presAssocID="{1E84D514-C524-46D4-9469-94E909049416}" presName="composite" presStyleCnt="0"/>
      <dgm:spPr/>
    </dgm:pt>
    <dgm:pt modelId="{ECD531FB-F433-483F-8BF9-60F839827944}" type="pres">
      <dgm:prSet presAssocID="{1E84D514-C524-46D4-9469-94E909049416}" presName="LShape" presStyleLbl="alignNode1" presStyleIdx="2" presStyleCnt="11" custScaleY="229154"/>
      <dgm:spPr/>
    </dgm:pt>
    <dgm:pt modelId="{1D25C5BE-1F00-4A16-845E-BFF0039EF54B}" type="pres">
      <dgm:prSet presAssocID="{1E84D514-C524-46D4-9469-94E909049416}" presName="ParentText" presStyleLbl="revTx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00EB043E-881F-4425-B059-75C167792DF8}" type="pres">
      <dgm:prSet presAssocID="{1E84D514-C524-46D4-9469-94E909049416}" presName="Triangle" presStyleLbl="alignNode1" presStyleIdx="3" presStyleCnt="11"/>
      <dgm:spPr/>
    </dgm:pt>
    <dgm:pt modelId="{E51B0E85-CB15-4FC5-8F1A-E91A33905A5E}" type="pres">
      <dgm:prSet presAssocID="{E62B0206-5305-49A8-ACAD-E44F00636BB2}" presName="sibTrans" presStyleCnt="0"/>
      <dgm:spPr/>
    </dgm:pt>
    <dgm:pt modelId="{743475FA-202D-4B78-9A60-E8F332D0FA69}" type="pres">
      <dgm:prSet presAssocID="{E62B0206-5305-49A8-ACAD-E44F00636BB2}" presName="space" presStyleCnt="0"/>
      <dgm:spPr/>
    </dgm:pt>
    <dgm:pt modelId="{33DE22A0-F337-41D1-97E4-62CF37631959}" type="pres">
      <dgm:prSet presAssocID="{04C6906B-2606-4F51-B915-1D1AAFFE7A6C}" presName="composite" presStyleCnt="0"/>
      <dgm:spPr/>
    </dgm:pt>
    <dgm:pt modelId="{C7AF13E4-1910-43EC-801D-434FA14174C0}" type="pres">
      <dgm:prSet presAssocID="{04C6906B-2606-4F51-B915-1D1AAFFE7A6C}" presName="LShape" presStyleLbl="alignNode1" presStyleIdx="4" presStyleCnt="11" custScaleY="229154"/>
      <dgm:spPr/>
    </dgm:pt>
    <dgm:pt modelId="{C950D156-E92B-41A3-BDF7-8A624EAC455E}" type="pres">
      <dgm:prSet presAssocID="{04C6906B-2606-4F51-B915-1D1AAFFE7A6C}" presName="ParentText" presStyleLbl="revTx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6960FE3C-2EC1-4F68-8AE9-F923D92D26F2}" type="pres">
      <dgm:prSet presAssocID="{04C6906B-2606-4F51-B915-1D1AAFFE7A6C}" presName="Triangle" presStyleLbl="alignNode1" presStyleIdx="5" presStyleCnt="11"/>
      <dgm:spPr/>
    </dgm:pt>
    <dgm:pt modelId="{CFF6BEFF-11F1-4957-B6BB-055329F43257}" type="pres">
      <dgm:prSet presAssocID="{14E75342-153A-4F60-9F81-17ECEFFC2184}" presName="sibTrans" presStyleCnt="0"/>
      <dgm:spPr/>
    </dgm:pt>
    <dgm:pt modelId="{16D87BC6-5DBC-47A5-8980-07CA1DEF5503}" type="pres">
      <dgm:prSet presAssocID="{14E75342-153A-4F60-9F81-17ECEFFC2184}" presName="space" presStyleCnt="0"/>
      <dgm:spPr/>
    </dgm:pt>
    <dgm:pt modelId="{C0CFEE65-9B32-417B-8FE0-A9DB3C37501B}" type="pres">
      <dgm:prSet presAssocID="{172B8DFA-E5E5-4B6F-A5E8-EE161EAEFCB4}" presName="composite" presStyleCnt="0"/>
      <dgm:spPr/>
    </dgm:pt>
    <dgm:pt modelId="{A09D1FC7-3F3E-47D0-BFFC-C4B166E40CE7}" type="pres">
      <dgm:prSet presAssocID="{172B8DFA-E5E5-4B6F-A5E8-EE161EAEFCB4}" presName="LShape" presStyleLbl="alignNode1" presStyleIdx="6" presStyleCnt="11" custScaleY="229154"/>
      <dgm:spPr/>
    </dgm:pt>
    <dgm:pt modelId="{5B11E76F-649F-4279-9884-D133353FEA0D}" type="pres">
      <dgm:prSet presAssocID="{172B8DFA-E5E5-4B6F-A5E8-EE161EAEFCB4}" presName="ParentText" presStyleLbl="revTx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EDFEB5D5-7B5B-48E8-8FC2-0B3DB229040A}" type="pres">
      <dgm:prSet presAssocID="{172B8DFA-E5E5-4B6F-A5E8-EE161EAEFCB4}" presName="Triangle" presStyleLbl="alignNode1" presStyleIdx="7" presStyleCnt="11"/>
      <dgm:spPr/>
    </dgm:pt>
    <dgm:pt modelId="{3EFBAE4E-5F20-4887-8BD2-C75843438BA7}" type="pres">
      <dgm:prSet presAssocID="{A2619C21-E27D-4855-8281-70AC032B2020}" presName="sibTrans" presStyleCnt="0"/>
      <dgm:spPr/>
    </dgm:pt>
    <dgm:pt modelId="{1A39F007-8EBD-4A1E-A29F-0615B660A4C5}" type="pres">
      <dgm:prSet presAssocID="{A2619C21-E27D-4855-8281-70AC032B2020}" presName="space" presStyleCnt="0"/>
      <dgm:spPr/>
    </dgm:pt>
    <dgm:pt modelId="{32DEA7CF-3987-40AE-91D4-9DBA068443D9}" type="pres">
      <dgm:prSet presAssocID="{32989050-F3AB-4749-9259-0F00B48567AE}" presName="composite" presStyleCnt="0"/>
      <dgm:spPr/>
    </dgm:pt>
    <dgm:pt modelId="{F3B733D6-CEBA-4EA7-B132-3245FE93CC02}" type="pres">
      <dgm:prSet presAssocID="{32989050-F3AB-4749-9259-0F00B48567AE}" presName="LShape" presStyleLbl="alignNode1" presStyleIdx="8" presStyleCnt="11" custScaleY="229154"/>
      <dgm:spPr/>
    </dgm:pt>
    <dgm:pt modelId="{37A5A7F6-FBE4-47F2-8A81-1DF108C9B953}" type="pres">
      <dgm:prSet presAssocID="{32989050-F3AB-4749-9259-0F00B48567AE}" presName="ParentText" presStyleLbl="revTx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DE61C73E-9AE8-41F1-97C3-292DC79801AC}" type="pres">
      <dgm:prSet presAssocID="{32989050-F3AB-4749-9259-0F00B48567AE}" presName="Triangle" presStyleLbl="alignNode1" presStyleIdx="9" presStyleCnt="11"/>
      <dgm:spPr/>
    </dgm:pt>
    <dgm:pt modelId="{6933D8AE-72E6-483A-A875-39F07D8293FD}" type="pres">
      <dgm:prSet presAssocID="{65651DF7-FE85-487B-A460-6DDF27710D1B}" presName="sibTrans" presStyleCnt="0"/>
      <dgm:spPr/>
    </dgm:pt>
    <dgm:pt modelId="{20C6BE4C-45B6-4C81-90CD-E36158C922B4}" type="pres">
      <dgm:prSet presAssocID="{65651DF7-FE85-487B-A460-6DDF27710D1B}" presName="space" presStyleCnt="0"/>
      <dgm:spPr/>
    </dgm:pt>
    <dgm:pt modelId="{D6FC7D7B-5095-4D5C-AE9B-3B577EFC5D0B}" type="pres">
      <dgm:prSet presAssocID="{BD317486-C295-4471-930C-87D1D762047A}" presName="composite" presStyleCnt="0"/>
      <dgm:spPr/>
    </dgm:pt>
    <dgm:pt modelId="{4D6BBC32-7D1B-4B63-AADA-1EB14EE31516}" type="pres">
      <dgm:prSet presAssocID="{BD317486-C295-4471-930C-87D1D762047A}" presName="LShape" presStyleLbl="alignNode1" presStyleIdx="10" presStyleCnt="11" custScaleY="229154"/>
      <dgm:spPr/>
    </dgm:pt>
    <dgm:pt modelId="{DC8A53E5-6EF6-4D8D-BC00-10F2D6175032}" type="pres">
      <dgm:prSet presAssocID="{BD317486-C295-4471-930C-87D1D762047A}" presName="ParentText" presStyleLbl="revTx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</dgm:ptLst>
  <dgm:cxnLst>
    <dgm:cxn modelId="{E1283BD6-FD66-4FF6-A899-1D3B1D38CF3C}" srcId="{030105F1-F6D5-4483-AE2D-333C41FD578B}" destId="{04C6906B-2606-4F51-B915-1D1AAFFE7A6C}" srcOrd="2" destOrd="0" parTransId="{E59B9521-11CE-49B8-98EC-20F17040E872}" sibTransId="{14E75342-153A-4F60-9F81-17ECEFFC2184}"/>
    <dgm:cxn modelId="{FBD22EC2-6E29-47AD-8900-DA76A4B56F1B}" type="presOf" srcId="{04C6906B-2606-4F51-B915-1D1AAFFE7A6C}" destId="{C950D156-E92B-41A3-BDF7-8A624EAC455E}" srcOrd="0" destOrd="0" presId="urn:microsoft.com/office/officeart/2009/3/layout/StepUpProcess"/>
    <dgm:cxn modelId="{EF4EFB35-BC70-4950-87E7-A3943F0D2FF6}" srcId="{030105F1-F6D5-4483-AE2D-333C41FD578B}" destId="{5D8E1994-96E8-4FE6-9B41-2E3CB9DD07C4}" srcOrd="0" destOrd="0" parTransId="{1A9639FA-1D98-47A5-AF02-92DA908F102D}" sibTransId="{01FA1142-A5FA-49D7-A462-9903C29BA752}"/>
    <dgm:cxn modelId="{6ED22583-0C30-445C-AFD3-D349100D11EC}" srcId="{030105F1-F6D5-4483-AE2D-333C41FD578B}" destId="{32989050-F3AB-4749-9259-0F00B48567AE}" srcOrd="4" destOrd="0" parTransId="{232C2F5B-B583-4D22-972E-A7B00DF0D0B0}" sibTransId="{65651DF7-FE85-487B-A460-6DDF27710D1B}"/>
    <dgm:cxn modelId="{E681634D-500B-4AA5-BFDC-4F665CAED2E7}" type="presOf" srcId="{32989050-F3AB-4749-9259-0F00B48567AE}" destId="{37A5A7F6-FBE4-47F2-8A81-1DF108C9B953}" srcOrd="0" destOrd="0" presId="urn:microsoft.com/office/officeart/2009/3/layout/StepUpProcess"/>
    <dgm:cxn modelId="{872A40C8-FC5C-4C3F-AC22-DBC16A82BAFD}" type="presOf" srcId="{030105F1-F6D5-4483-AE2D-333C41FD578B}" destId="{F227FA57-2B85-4E92-84D8-D560FDE2A50F}" srcOrd="0" destOrd="0" presId="urn:microsoft.com/office/officeart/2009/3/layout/StepUpProcess"/>
    <dgm:cxn modelId="{04048A3E-8DD4-4DCC-AB5B-48A5E54A33F8}" type="presOf" srcId="{5D8E1994-96E8-4FE6-9B41-2E3CB9DD07C4}" destId="{9AF3F234-2115-411E-B7CA-5D769F0621FD}" srcOrd="0" destOrd="0" presId="urn:microsoft.com/office/officeart/2009/3/layout/StepUpProcess"/>
    <dgm:cxn modelId="{2AFE0F42-E132-4AC2-9E89-3F71EC1251DC}" srcId="{030105F1-F6D5-4483-AE2D-333C41FD578B}" destId="{1E84D514-C524-46D4-9469-94E909049416}" srcOrd="1" destOrd="0" parTransId="{AED25A0A-31C7-44F8-A2A4-13347836E053}" sibTransId="{E62B0206-5305-49A8-ACAD-E44F00636BB2}"/>
    <dgm:cxn modelId="{4FA1441A-6FFE-4CC2-9DA6-62E51423AD1F}" type="presOf" srcId="{1E84D514-C524-46D4-9469-94E909049416}" destId="{1D25C5BE-1F00-4A16-845E-BFF0039EF54B}" srcOrd="0" destOrd="0" presId="urn:microsoft.com/office/officeart/2009/3/layout/StepUpProcess"/>
    <dgm:cxn modelId="{72679C45-37BA-4DCF-ACE9-711C20F466DD}" srcId="{030105F1-F6D5-4483-AE2D-333C41FD578B}" destId="{172B8DFA-E5E5-4B6F-A5E8-EE161EAEFCB4}" srcOrd="3" destOrd="0" parTransId="{3242090E-F3D5-40C4-8703-D9BC60A8C248}" sibTransId="{A2619C21-E27D-4855-8281-70AC032B2020}"/>
    <dgm:cxn modelId="{78846770-8EC7-49DC-8198-10DF85447905}" type="presOf" srcId="{BD317486-C295-4471-930C-87D1D762047A}" destId="{DC8A53E5-6EF6-4D8D-BC00-10F2D6175032}" srcOrd="0" destOrd="0" presId="urn:microsoft.com/office/officeart/2009/3/layout/StepUpProcess"/>
    <dgm:cxn modelId="{3D28E687-68F6-4B94-8C34-66600D0F79E0}" srcId="{030105F1-F6D5-4483-AE2D-333C41FD578B}" destId="{BD317486-C295-4471-930C-87D1D762047A}" srcOrd="5" destOrd="0" parTransId="{9C61AB5D-8410-4809-8EE0-6BC937D18D97}" sibTransId="{617A7BFD-3FE4-42EA-93B2-0F19006B4636}"/>
    <dgm:cxn modelId="{D179742A-BDAF-44F2-BE33-AD11850D7815}" type="presOf" srcId="{172B8DFA-E5E5-4B6F-A5E8-EE161EAEFCB4}" destId="{5B11E76F-649F-4279-9884-D133353FEA0D}" srcOrd="0" destOrd="0" presId="urn:microsoft.com/office/officeart/2009/3/layout/StepUpProcess"/>
    <dgm:cxn modelId="{D2B2EAFE-0164-4413-99D9-CD04916930C0}" type="presParOf" srcId="{F227FA57-2B85-4E92-84D8-D560FDE2A50F}" destId="{48DE80A1-3C61-4847-A31A-C1399A38DE9A}" srcOrd="0" destOrd="0" presId="urn:microsoft.com/office/officeart/2009/3/layout/StepUpProcess"/>
    <dgm:cxn modelId="{3E90C341-4CE9-4A09-B236-24247DB2EC73}" type="presParOf" srcId="{48DE80A1-3C61-4847-A31A-C1399A38DE9A}" destId="{CB4F3496-12AC-4C30-A06F-317516F7F113}" srcOrd="0" destOrd="0" presId="urn:microsoft.com/office/officeart/2009/3/layout/StepUpProcess"/>
    <dgm:cxn modelId="{929B571D-C61C-446C-A065-EC59BB15B964}" type="presParOf" srcId="{48DE80A1-3C61-4847-A31A-C1399A38DE9A}" destId="{9AF3F234-2115-411E-B7CA-5D769F0621FD}" srcOrd="1" destOrd="0" presId="urn:microsoft.com/office/officeart/2009/3/layout/StepUpProcess"/>
    <dgm:cxn modelId="{D9142AC9-E61C-4115-A271-DE65E8CE6E82}" type="presParOf" srcId="{48DE80A1-3C61-4847-A31A-C1399A38DE9A}" destId="{5E5CB1C7-DE86-4322-9EB8-33C1615092C0}" srcOrd="2" destOrd="0" presId="urn:microsoft.com/office/officeart/2009/3/layout/StepUpProcess"/>
    <dgm:cxn modelId="{91F83352-19E0-4FAA-8A46-7C9EB2CC2CEE}" type="presParOf" srcId="{F227FA57-2B85-4E92-84D8-D560FDE2A50F}" destId="{2330088D-2F4D-45AE-BAC5-B04A27E66308}" srcOrd="1" destOrd="0" presId="urn:microsoft.com/office/officeart/2009/3/layout/StepUpProcess"/>
    <dgm:cxn modelId="{ED8C58F0-C9EC-42BA-9AA3-E8912367FD01}" type="presParOf" srcId="{2330088D-2F4D-45AE-BAC5-B04A27E66308}" destId="{72E481D1-3615-4938-8E65-FF7B2D9BC8C0}" srcOrd="0" destOrd="0" presId="urn:microsoft.com/office/officeart/2009/3/layout/StepUpProcess"/>
    <dgm:cxn modelId="{A10312EA-99F5-4F71-A8E6-A5B76C72F991}" type="presParOf" srcId="{F227FA57-2B85-4E92-84D8-D560FDE2A50F}" destId="{9E7C8B69-D364-4102-B299-32C9D0772989}" srcOrd="2" destOrd="0" presId="urn:microsoft.com/office/officeart/2009/3/layout/StepUpProcess"/>
    <dgm:cxn modelId="{997849D5-4F0C-4DED-B34F-B0956527EA20}" type="presParOf" srcId="{9E7C8B69-D364-4102-B299-32C9D0772989}" destId="{ECD531FB-F433-483F-8BF9-60F839827944}" srcOrd="0" destOrd="0" presId="urn:microsoft.com/office/officeart/2009/3/layout/StepUpProcess"/>
    <dgm:cxn modelId="{9C38CEBD-F446-4E2D-AD3F-97A9E09D12EA}" type="presParOf" srcId="{9E7C8B69-D364-4102-B299-32C9D0772989}" destId="{1D25C5BE-1F00-4A16-845E-BFF0039EF54B}" srcOrd="1" destOrd="0" presId="urn:microsoft.com/office/officeart/2009/3/layout/StepUpProcess"/>
    <dgm:cxn modelId="{73D23DDD-C52B-441C-AB1F-9D5105A7F25F}" type="presParOf" srcId="{9E7C8B69-D364-4102-B299-32C9D0772989}" destId="{00EB043E-881F-4425-B059-75C167792DF8}" srcOrd="2" destOrd="0" presId="urn:microsoft.com/office/officeart/2009/3/layout/StepUpProcess"/>
    <dgm:cxn modelId="{0E13DA75-512B-4559-9672-242F6EB002D2}" type="presParOf" srcId="{F227FA57-2B85-4E92-84D8-D560FDE2A50F}" destId="{E51B0E85-CB15-4FC5-8F1A-E91A33905A5E}" srcOrd="3" destOrd="0" presId="urn:microsoft.com/office/officeart/2009/3/layout/StepUpProcess"/>
    <dgm:cxn modelId="{63FABBC3-300B-4463-A412-4832D05084D6}" type="presParOf" srcId="{E51B0E85-CB15-4FC5-8F1A-E91A33905A5E}" destId="{743475FA-202D-4B78-9A60-E8F332D0FA69}" srcOrd="0" destOrd="0" presId="urn:microsoft.com/office/officeart/2009/3/layout/StepUpProcess"/>
    <dgm:cxn modelId="{8DC75E87-074C-4AAE-81D2-05900D011C3A}" type="presParOf" srcId="{F227FA57-2B85-4E92-84D8-D560FDE2A50F}" destId="{33DE22A0-F337-41D1-97E4-62CF37631959}" srcOrd="4" destOrd="0" presId="urn:microsoft.com/office/officeart/2009/3/layout/StepUpProcess"/>
    <dgm:cxn modelId="{9FD0BC21-E649-4CF1-AF7F-9F26DCFD4646}" type="presParOf" srcId="{33DE22A0-F337-41D1-97E4-62CF37631959}" destId="{C7AF13E4-1910-43EC-801D-434FA14174C0}" srcOrd="0" destOrd="0" presId="urn:microsoft.com/office/officeart/2009/3/layout/StepUpProcess"/>
    <dgm:cxn modelId="{BE199C7D-788C-472F-8B43-722819FC54AD}" type="presParOf" srcId="{33DE22A0-F337-41D1-97E4-62CF37631959}" destId="{C950D156-E92B-41A3-BDF7-8A624EAC455E}" srcOrd="1" destOrd="0" presId="urn:microsoft.com/office/officeart/2009/3/layout/StepUpProcess"/>
    <dgm:cxn modelId="{8BA990B4-6E1B-49F3-89BD-0D9D70158585}" type="presParOf" srcId="{33DE22A0-F337-41D1-97E4-62CF37631959}" destId="{6960FE3C-2EC1-4F68-8AE9-F923D92D26F2}" srcOrd="2" destOrd="0" presId="urn:microsoft.com/office/officeart/2009/3/layout/StepUpProcess"/>
    <dgm:cxn modelId="{AFC773CE-297C-4229-A012-8FDD3537ABF8}" type="presParOf" srcId="{F227FA57-2B85-4E92-84D8-D560FDE2A50F}" destId="{CFF6BEFF-11F1-4957-B6BB-055329F43257}" srcOrd="5" destOrd="0" presId="urn:microsoft.com/office/officeart/2009/3/layout/StepUpProcess"/>
    <dgm:cxn modelId="{F7E2377A-FA22-4139-AA4E-C321181C5B05}" type="presParOf" srcId="{CFF6BEFF-11F1-4957-B6BB-055329F43257}" destId="{16D87BC6-5DBC-47A5-8980-07CA1DEF5503}" srcOrd="0" destOrd="0" presId="urn:microsoft.com/office/officeart/2009/3/layout/StepUpProcess"/>
    <dgm:cxn modelId="{30A31477-017F-4966-B78F-0E29D80BFF5D}" type="presParOf" srcId="{F227FA57-2B85-4E92-84D8-D560FDE2A50F}" destId="{C0CFEE65-9B32-417B-8FE0-A9DB3C37501B}" srcOrd="6" destOrd="0" presId="urn:microsoft.com/office/officeart/2009/3/layout/StepUpProcess"/>
    <dgm:cxn modelId="{37BB2443-5FF9-43AC-AD45-BD6859C31336}" type="presParOf" srcId="{C0CFEE65-9B32-417B-8FE0-A9DB3C37501B}" destId="{A09D1FC7-3F3E-47D0-BFFC-C4B166E40CE7}" srcOrd="0" destOrd="0" presId="urn:microsoft.com/office/officeart/2009/3/layout/StepUpProcess"/>
    <dgm:cxn modelId="{D70FF7A9-8608-48F1-88EC-4A1DA05E0A4F}" type="presParOf" srcId="{C0CFEE65-9B32-417B-8FE0-A9DB3C37501B}" destId="{5B11E76F-649F-4279-9884-D133353FEA0D}" srcOrd="1" destOrd="0" presId="urn:microsoft.com/office/officeart/2009/3/layout/StepUpProcess"/>
    <dgm:cxn modelId="{1C722A3F-E160-4EC9-A4D9-2B2E40F4CA29}" type="presParOf" srcId="{C0CFEE65-9B32-417B-8FE0-A9DB3C37501B}" destId="{EDFEB5D5-7B5B-48E8-8FC2-0B3DB229040A}" srcOrd="2" destOrd="0" presId="urn:microsoft.com/office/officeart/2009/3/layout/StepUpProcess"/>
    <dgm:cxn modelId="{29FC3793-0CA8-4251-953B-07C6B22866D0}" type="presParOf" srcId="{F227FA57-2B85-4E92-84D8-D560FDE2A50F}" destId="{3EFBAE4E-5F20-4887-8BD2-C75843438BA7}" srcOrd="7" destOrd="0" presId="urn:microsoft.com/office/officeart/2009/3/layout/StepUpProcess"/>
    <dgm:cxn modelId="{4369B4C4-5EC7-40C2-81B0-B2262C9CFE94}" type="presParOf" srcId="{3EFBAE4E-5F20-4887-8BD2-C75843438BA7}" destId="{1A39F007-8EBD-4A1E-A29F-0615B660A4C5}" srcOrd="0" destOrd="0" presId="urn:microsoft.com/office/officeart/2009/3/layout/StepUpProcess"/>
    <dgm:cxn modelId="{CF7A3397-9786-46B1-91A9-66631D721CFB}" type="presParOf" srcId="{F227FA57-2B85-4E92-84D8-D560FDE2A50F}" destId="{32DEA7CF-3987-40AE-91D4-9DBA068443D9}" srcOrd="8" destOrd="0" presId="urn:microsoft.com/office/officeart/2009/3/layout/StepUpProcess"/>
    <dgm:cxn modelId="{40705AA8-DADB-4BF8-B844-4D899D680799}" type="presParOf" srcId="{32DEA7CF-3987-40AE-91D4-9DBA068443D9}" destId="{F3B733D6-CEBA-4EA7-B132-3245FE93CC02}" srcOrd="0" destOrd="0" presId="urn:microsoft.com/office/officeart/2009/3/layout/StepUpProcess"/>
    <dgm:cxn modelId="{127797BC-F9FA-4011-8823-D68191C655B1}" type="presParOf" srcId="{32DEA7CF-3987-40AE-91D4-9DBA068443D9}" destId="{37A5A7F6-FBE4-47F2-8A81-1DF108C9B953}" srcOrd="1" destOrd="0" presId="urn:microsoft.com/office/officeart/2009/3/layout/StepUpProcess"/>
    <dgm:cxn modelId="{678A1BE0-D71A-4F6F-B8A8-28D1290E1874}" type="presParOf" srcId="{32DEA7CF-3987-40AE-91D4-9DBA068443D9}" destId="{DE61C73E-9AE8-41F1-97C3-292DC79801AC}" srcOrd="2" destOrd="0" presId="urn:microsoft.com/office/officeart/2009/3/layout/StepUpProcess"/>
    <dgm:cxn modelId="{1389CAF9-1EB1-4A30-8521-18422A6B41BA}" type="presParOf" srcId="{F227FA57-2B85-4E92-84D8-D560FDE2A50F}" destId="{6933D8AE-72E6-483A-A875-39F07D8293FD}" srcOrd="9" destOrd="0" presId="urn:microsoft.com/office/officeart/2009/3/layout/StepUpProcess"/>
    <dgm:cxn modelId="{D647F411-713F-4E7A-A5F4-FCF7DE3EE954}" type="presParOf" srcId="{6933D8AE-72E6-483A-A875-39F07D8293FD}" destId="{20C6BE4C-45B6-4C81-90CD-E36158C922B4}" srcOrd="0" destOrd="0" presId="urn:microsoft.com/office/officeart/2009/3/layout/StepUpProcess"/>
    <dgm:cxn modelId="{DA352D91-9322-4796-B75A-1F137412DE0D}" type="presParOf" srcId="{F227FA57-2B85-4E92-84D8-D560FDE2A50F}" destId="{D6FC7D7B-5095-4D5C-AE9B-3B577EFC5D0B}" srcOrd="10" destOrd="0" presId="urn:microsoft.com/office/officeart/2009/3/layout/StepUpProcess"/>
    <dgm:cxn modelId="{4CD18CAF-EBF5-43EF-9078-84D677CDAA35}" type="presParOf" srcId="{D6FC7D7B-5095-4D5C-AE9B-3B577EFC5D0B}" destId="{4D6BBC32-7D1B-4B63-AADA-1EB14EE31516}" srcOrd="0" destOrd="0" presId="urn:microsoft.com/office/officeart/2009/3/layout/StepUpProcess"/>
    <dgm:cxn modelId="{3002F2C8-B63D-4A5E-896A-F9DB1BC3A0D8}" type="presParOf" srcId="{D6FC7D7B-5095-4D5C-AE9B-3B577EFC5D0B}" destId="{DC8A53E5-6EF6-4D8D-BC00-10F2D6175032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4F3496-12AC-4C30-A06F-317516F7F113}">
      <dsp:nvSpPr>
        <dsp:cNvPr id="0" name=""/>
        <dsp:cNvSpPr/>
      </dsp:nvSpPr>
      <dsp:spPr>
        <a:xfrm rot="5400000">
          <a:off x="-238567" y="4151026"/>
          <a:ext cx="1748734" cy="126982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F3F234-2115-411E-B7CA-5D769F0621FD}">
      <dsp:nvSpPr>
        <dsp:cNvPr id="0" name=""/>
        <dsp:cNvSpPr/>
      </dsp:nvSpPr>
      <dsp:spPr>
        <a:xfrm>
          <a:off x="126852" y="4530430"/>
          <a:ext cx="1146405" cy="10048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>
              <a:latin typeface="SimHei" panose="02010609060101010101" pitchFamily="49" charset="-122"/>
              <a:ea typeface="SimHei" panose="02010609060101010101" pitchFamily="49" charset="-122"/>
            </a:rPr>
            <a:t>前備知識</a:t>
          </a:r>
          <a:endParaRPr lang="zh-HK" altLang="en-US" sz="3200" kern="1200" dirty="0">
            <a:latin typeface="SimHei" panose="02010609060101010101" pitchFamily="49" charset="-122"/>
            <a:ea typeface="SimHei" panose="02010609060101010101" pitchFamily="49" charset="-122"/>
          </a:endParaRPr>
        </a:p>
      </dsp:txBody>
      <dsp:txXfrm>
        <a:off x="126852" y="4530430"/>
        <a:ext cx="1146405" cy="1004891"/>
      </dsp:txXfrm>
    </dsp:sp>
    <dsp:sp modelId="{5E5CB1C7-DE86-4322-9EB8-33C1615092C0}">
      <dsp:nvSpPr>
        <dsp:cNvPr id="0" name=""/>
        <dsp:cNvSpPr/>
      </dsp:nvSpPr>
      <dsp:spPr>
        <a:xfrm>
          <a:off x="1056954" y="4057540"/>
          <a:ext cx="216302" cy="216302"/>
        </a:xfrm>
        <a:prstGeom prst="triangle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D531FB-F433-483F-8BF9-60F839827944}">
      <dsp:nvSpPr>
        <dsp:cNvPr id="0" name=""/>
        <dsp:cNvSpPr/>
      </dsp:nvSpPr>
      <dsp:spPr>
        <a:xfrm rot="5400000">
          <a:off x="1164856" y="3532795"/>
          <a:ext cx="1748734" cy="1269825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25C5BE-1F00-4A16-845E-BFF0039EF54B}">
      <dsp:nvSpPr>
        <dsp:cNvPr id="0" name=""/>
        <dsp:cNvSpPr/>
      </dsp:nvSpPr>
      <dsp:spPr>
        <a:xfrm>
          <a:off x="1530275" y="3912199"/>
          <a:ext cx="1146405" cy="10048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>
              <a:latin typeface="SimHei" panose="02010609060101010101" pitchFamily="49" charset="-122"/>
              <a:ea typeface="SimHei" panose="02010609060101010101" pitchFamily="49" charset="-122"/>
            </a:rPr>
            <a:t>掌握概念</a:t>
          </a:r>
          <a:endParaRPr lang="zh-HK" altLang="en-US" sz="3200" kern="1200" dirty="0">
            <a:latin typeface="SimHei" panose="02010609060101010101" pitchFamily="49" charset="-122"/>
            <a:ea typeface="SimHei" panose="02010609060101010101" pitchFamily="49" charset="-122"/>
          </a:endParaRPr>
        </a:p>
      </dsp:txBody>
      <dsp:txXfrm>
        <a:off x="1530275" y="3912199"/>
        <a:ext cx="1146405" cy="1004891"/>
      </dsp:txXfrm>
    </dsp:sp>
    <dsp:sp modelId="{00EB043E-881F-4425-B059-75C167792DF8}">
      <dsp:nvSpPr>
        <dsp:cNvPr id="0" name=""/>
        <dsp:cNvSpPr/>
      </dsp:nvSpPr>
      <dsp:spPr>
        <a:xfrm>
          <a:off x="2460378" y="3439309"/>
          <a:ext cx="216302" cy="216302"/>
        </a:xfrm>
        <a:prstGeom prst="triangle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AF13E4-1910-43EC-801D-434FA14174C0}">
      <dsp:nvSpPr>
        <dsp:cNvPr id="0" name=""/>
        <dsp:cNvSpPr/>
      </dsp:nvSpPr>
      <dsp:spPr>
        <a:xfrm rot="5400000">
          <a:off x="2568280" y="2914563"/>
          <a:ext cx="1748734" cy="1269825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50D156-E92B-41A3-BDF7-8A624EAC455E}">
      <dsp:nvSpPr>
        <dsp:cNvPr id="0" name=""/>
        <dsp:cNvSpPr/>
      </dsp:nvSpPr>
      <dsp:spPr>
        <a:xfrm>
          <a:off x="2933699" y="3293967"/>
          <a:ext cx="1146405" cy="10048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>
              <a:latin typeface="SimHei" panose="02010609060101010101" pitchFamily="49" charset="-122"/>
              <a:ea typeface="SimHei" panose="02010609060101010101" pitchFamily="49" charset="-122"/>
            </a:rPr>
            <a:t>實地考察</a:t>
          </a:r>
          <a:endParaRPr lang="zh-HK" altLang="en-US" sz="3200" kern="1200" dirty="0">
            <a:latin typeface="SimHei" panose="02010609060101010101" pitchFamily="49" charset="-122"/>
            <a:ea typeface="SimHei" panose="02010609060101010101" pitchFamily="49" charset="-122"/>
          </a:endParaRPr>
        </a:p>
      </dsp:txBody>
      <dsp:txXfrm>
        <a:off x="2933699" y="3293967"/>
        <a:ext cx="1146405" cy="1004891"/>
      </dsp:txXfrm>
    </dsp:sp>
    <dsp:sp modelId="{6960FE3C-2EC1-4F68-8AE9-F923D92D26F2}">
      <dsp:nvSpPr>
        <dsp:cNvPr id="0" name=""/>
        <dsp:cNvSpPr/>
      </dsp:nvSpPr>
      <dsp:spPr>
        <a:xfrm>
          <a:off x="3863802" y="2821077"/>
          <a:ext cx="216302" cy="216302"/>
        </a:xfrm>
        <a:prstGeom prst="triangle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9D1FC7-3F3E-47D0-BFFC-C4B166E40CE7}">
      <dsp:nvSpPr>
        <dsp:cNvPr id="0" name=""/>
        <dsp:cNvSpPr/>
      </dsp:nvSpPr>
      <dsp:spPr>
        <a:xfrm rot="5400000">
          <a:off x="3971704" y="2296331"/>
          <a:ext cx="1748734" cy="1269825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11E76F-649F-4279-9884-D133353FEA0D}">
      <dsp:nvSpPr>
        <dsp:cNvPr id="0" name=""/>
        <dsp:cNvSpPr/>
      </dsp:nvSpPr>
      <dsp:spPr>
        <a:xfrm>
          <a:off x="4337123" y="2675735"/>
          <a:ext cx="1146405" cy="10048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latin typeface="SimHei" panose="02010609060101010101" pitchFamily="49" charset="-122"/>
              <a:ea typeface="SimHei" panose="02010609060101010101" pitchFamily="49" charset="-122"/>
            </a:rPr>
            <a:t>分析與討論</a:t>
          </a:r>
          <a:endParaRPr lang="zh-HK" altLang="en-US" sz="2400" kern="1200" dirty="0">
            <a:latin typeface="SimHei" panose="02010609060101010101" pitchFamily="49" charset="-122"/>
            <a:ea typeface="SimHei" panose="02010609060101010101" pitchFamily="49" charset="-122"/>
          </a:endParaRPr>
        </a:p>
      </dsp:txBody>
      <dsp:txXfrm>
        <a:off x="4337123" y="2675735"/>
        <a:ext cx="1146405" cy="1004891"/>
      </dsp:txXfrm>
    </dsp:sp>
    <dsp:sp modelId="{EDFEB5D5-7B5B-48E8-8FC2-0B3DB229040A}">
      <dsp:nvSpPr>
        <dsp:cNvPr id="0" name=""/>
        <dsp:cNvSpPr/>
      </dsp:nvSpPr>
      <dsp:spPr>
        <a:xfrm>
          <a:off x="5267225" y="2202845"/>
          <a:ext cx="216302" cy="216302"/>
        </a:xfrm>
        <a:prstGeom prst="triangle">
          <a:avLst>
            <a:gd name="adj" fmla="val 1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B733D6-CEBA-4EA7-B132-3245FE93CC02}">
      <dsp:nvSpPr>
        <dsp:cNvPr id="0" name=""/>
        <dsp:cNvSpPr/>
      </dsp:nvSpPr>
      <dsp:spPr>
        <a:xfrm rot="5400000">
          <a:off x="5375128" y="1678099"/>
          <a:ext cx="1748734" cy="1269825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A5A7F6-FBE4-47F2-8A81-1DF108C9B953}">
      <dsp:nvSpPr>
        <dsp:cNvPr id="0" name=""/>
        <dsp:cNvSpPr/>
      </dsp:nvSpPr>
      <dsp:spPr>
        <a:xfrm>
          <a:off x="5740547" y="2057504"/>
          <a:ext cx="1146405" cy="10048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latin typeface="SimHei" panose="02010609060101010101" pitchFamily="49" charset="-122"/>
              <a:ea typeface="SimHei" panose="02010609060101010101" pitchFamily="49" charset="-122"/>
            </a:rPr>
            <a:t>轉化與應用</a:t>
          </a:r>
          <a:endParaRPr lang="zh-HK" altLang="en-US" sz="2400" kern="1200" dirty="0">
            <a:latin typeface="SimHei" panose="02010609060101010101" pitchFamily="49" charset="-122"/>
            <a:ea typeface="SimHei" panose="02010609060101010101" pitchFamily="49" charset="-122"/>
          </a:endParaRPr>
        </a:p>
      </dsp:txBody>
      <dsp:txXfrm>
        <a:off x="5740547" y="2057504"/>
        <a:ext cx="1146405" cy="1004891"/>
      </dsp:txXfrm>
    </dsp:sp>
    <dsp:sp modelId="{DE61C73E-9AE8-41F1-97C3-292DC79801AC}">
      <dsp:nvSpPr>
        <dsp:cNvPr id="0" name=""/>
        <dsp:cNvSpPr/>
      </dsp:nvSpPr>
      <dsp:spPr>
        <a:xfrm>
          <a:off x="6670649" y="1584614"/>
          <a:ext cx="216302" cy="216302"/>
        </a:xfrm>
        <a:prstGeom prst="triangle">
          <a:avLst>
            <a:gd name="adj" fmla="val 10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6BBC32-7D1B-4B63-AADA-1EB14EE31516}">
      <dsp:nvSpPr>
        <dsp:cNvPr id="0" name=""/>
        <dsp:cNvSpPr/>
      </dsp:nvSpPr>
      <dsp:spPr>
        <a:xfrm rot="5400000">
          <a:off x="6778552" y="1059868"/>
          <a:ext cx="1748734" cy="126982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8A53E5-6EF6-4D8D-BC00-10F2D6175032}">
      <dsp:nvSpPr>
        <dsp:cNvPr id="0" name=""/>
        <dsp:cNvSpPr/>
      </dsp:nvSpPr>
      <dsp:spPr>
        <a:xfrm>
          <a:off x="7143971" y="1439272"/>
          <a:ext cx="1146405" cy="10048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>
              <a:latin typeface="SimHei" panose="02010609060101010101" pitchFamily="49" charset="-122"/>
              <a:ea typeface="SimHei" panose="02010609060101010101" pitchFamily="49" charset="-122"/>
            </a:rPr>
            <a:t>處理議題</a:t>
          </a:r>
          <a:endParaRPr lang="zh-HK" altLang="en-US" sz="3200" kern="1200" dirty="0">
            <a:latin typeface="SimHei" panose="02010609060101010101" pitchFamily="49" charset="-122"/>
            <a:ea typeface="SimHei" panose="02010609060101010101" pitchFamily="49" charset="-122"/>
          </a:endParaRPr>
        </a:p>
      </dsp:txBody>
      <dsp:txXfrm>
        <a:off x="7143971" y="1439272"/>
        <a:ext cx="1146405" cy="10048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3" name="Rectangl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zh-TW" sz="1200"/>
            </a:lvl1pPr>
          </a:lstStyle>
          <a:p>
            <a:fld id="{7D7FFEE4-4A8C-4EF6-87B2-F4E802178BD4}" type="datetimeFigureOut">
              <a:pPr/>
              <a:t>2/6/2015</a:t>
            </a:fld>
            <a:endParaRPr lang="zh-TW"/>
          </a:p>
        </p:txBody>
      </p:sp>
      <p:sp>
        <p:nvSpPr>
          <p:cNvPr id="4" name="Rectangl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zh-TW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zh-TW"/>
              <a:t>按一下以編輯母片文字樣式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</a:p>
        </p:txBody>
      </p:sp>
      <p:sp>
        <p:nvSpPr>
          <p:cNvPr id="6" name="Rectangl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zh-TW" sz="1200"/>
            </a:lvl1pPr>
          </a:lstStyle>
          <a:p>
            <a:fld id="{4A6505C8-6E27-40BE-9D71-ECD91AC13D63}" type="slidenum">
              <a:pPr/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193723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zh-TW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lang="zh-TW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lang="zh-TW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lang="zh-TW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lang="zh-TW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lang="zh-TW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lang="zh-TW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lang="zh-TW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lang="zh-TW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663A-5A09-470A-8CA2-108EEA1DD31B}" type="datetimeFigureOut">
              <a:rPr lang="zh-HK" altLang="en-US" smtClean="0"/>
              <a:pPr/>
              <a:t>2/6/2015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C286-B2FE-44AC-8F25-02BBF4E9D127}" type="slidenum">
              <a:rPr lang="en-US" altLang="zh-HK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80280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663A-5A09-470A-8CA2-108EEA1DD31B}" type="datetimeFigureOut">
              <a:rPr lang="zh-HK" altLang="en-US" smtClean="0"/>
              <a:pPr/>
              <a:t>2/6/2015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C286-B2FE-44AC-8F25-02BBF4E9D127}" type="slidenum">
              <a:rPr lang="en-US" altLang="zh-HK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3561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663A-5A09-470A-8CA2-108EEA1DD31B}" type="datetimeFigureOut">
              <a:rPr lang="zh-HK" altLang="en-US" smtClean="0"/>
              <a:pPr/>
              <a:t>2/6/2015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C286-B2FE-44AC-8F25-02BBF4E9D127}" type="slidenum">
              <a:rPr lang="en-US" altLang="zh-HK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45479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663A-5A09-470A-8CA2-108EEA1DD31B}" type="datetimeFigureOut">
              <a:rPr lang="zh-HK" altLang="en-US" smtClean="0"/>
              <a:pPr/>
              <a:t>2/6/2015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C286-B2FE-44AC-8F25-02BBF4E9D127}" type="slidenum">
              <a:rPr lang="en-US" altLang="zh-HK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55733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663A-5A09-470A-8CA2-108EEA1DD31B}" type="datetimeFigureOut">
              <a:rPr lang="zh-HK" altLang="en-US" smtClean="0"/>
              <a:pPr/>
              <a:t>2/6/2015</a:t>
            </a:fld>
            <a:endParaRPr 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C286-B2FE-44AC-8F25-02BBF4E9D127}" type="slidenum">
              <a:rPr lang="en-US" altLang="zh-HK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25839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663A-5A09-470A-8CA2-108EEA1DD31B}" type="datetimeFigureOut">
              <a:rPr lang="zh-HK" altLang="en-US" smtClean="0"/>
              <a:pPr/>
              <a:t>2/6/2015</a:t>
            </a:fld>
            <a:endParaRPr 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C286-B2FE-44AC-8F25-02BBF4E9D127}" type="slidenum">
              <a:rPr lang="en-US" altLang="zh-HK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42644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663A-5A09-470A-8CA2-108EEA1DD31B}" type="datetimeFigureOut">
              <a:rPr lang="zh-HK" altLang="en-US" smtClean="0"/>
              <a:pPr/>
              <a:t>2/6/2015</a:t>
            </a:fld>
            <a:endParaRPr 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C286-B2FE-44AC-8F25-02BBF4E9D127}" type="slidenum">
              <a:rPr lang="en-US" altLang="zh-HK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23416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663A-5A09-470A-8CA2-108EEA1DD31B}" type="datetimeFigureOut">
              <a:rPr lang="zh-HK" altLang="en-US" smtClean="0"/>
              <a:pPr/>
              <a:t>2/6/2015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C286-B2FE-44AC-8F25-02BBF4E9D127}" type="slidenum">
              <a:rPr lang="en-US" altLang="zh-HK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18275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663A-5A09-470A-8CA2-108EEA1DD31B}" type="datetimeFigureOut">
              <a:rPr lang="zh-HK" altLang="en-US" smtClean="0"/>
              <a:pPr/>
              <a:t>2/6/2015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C286-B2FE-44AC-8F25-02BBF4E9D127}" type="slidenum">
              <a:rPr lang="en-US" altLang="zh-HK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69985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663A-5A09-470A-8CA2-108EEA1DD31B}" type="datetimeFigureOut">
              <a:rPr lang="zh-HK" altLang="en-US" smtClean="0"/>
              <a:pPr/>
              <a:t>2/6/2015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C286-B2FE-44AC-8F25-02BBF4E9D127}" type="slidenum">
              <a:rPr lang="en-US" altLang="zh-HK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23336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663A-5A09-470A-8CA2-108EEA1DD31B}" type="datetimeFigureOut">
              <a:rPr lang="zh-HK" altLang="en-US" smtClean="0"/>
              <a:pPr/>
              <a:t>2/6/2015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C286-B2FE-44AC-8F25-02BBF4E9D127}" type="slidenum">
              <a:rPr lang="en-US" altLang="zh-HK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0100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C663A-5A09-470A-8CA2-108EEA1DD31B}" type="datetimeFigureOut">
              <a:rPr lang="zh-HK" altLang="en-US" smtClean="0"/>
              <a:pPr/>
              <a:t>2/6/2015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BC286-B2FE-44AC-8F25-02BBF4E9D127}" type="slidenum">
              <a:rPr lang="en-US" altLang="zh-HK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22602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ndykclai\Documents\東九龍發展考察\pics\Kwun_Tong_b20_meitu_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75656" y="836712"/>
            <a:ext cx="6264696" cy="1224136"/>
          </a:xfrm>
          <a:noFill/>
        </p:spPr>
        <p:txBody>
          <a:bodyPr>
            <a:normAutofit/>
          </a:bodyPr>
          <a:lstStyle/>
          <a:p>
            <a:r>
              <a:rPr lang="zh-TW" altLang="en-US" sz="6600" b="1" dirty="0">
                <a:latin typeface="SimHei" panose="02010609060101010101" pitchFamily="49" charset="-122"/>
                <a:ea typeface="SimHei" panose="02010609060101010101" pitchFamily="49" charset="-122"/>
              </a:rPr>
              <a:t>東九龍發展</a:t>
            </a:r>
            <a:r>
              <a:rPr lang="zh-TW" altLang="en-US" sz="6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考察</a:t>
            </a:r>
            <a:endParaRPr lang="zh-HK" altLang="en-US" sz="6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63688" y="2708920"/>
            <a:ext cx="5688632" cy="2736304"/>
          </a:xfrm>
          <a:solidFill>
            <a:schemeClr val="bg1">
              <a:alpha val="70000"/>
            </a:schemeClr>
          </a:solidFill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zh-HK" sz="4800" dirty="0">
                <a:latin typeface="SimHei" panose="02010609060101010101" pitchFamily="49" charset="-122"/>
                <a:ea typeface="SimHei" panose="02010609060101010101" pitchFamily="49" charset="-122"/>
              </a:rPr>
              <a:t>教學策略：電子學習</a:t>
            </a:r>
            <a:endParaRPr lang="zh-HK" altLang="en-US" sz="4800" dirty="0"/>
          </a:p>
          <a:p>
            <a:endParaRPr lang="en-US" altLang="zh-TW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zh-HK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鐘聲</a:t>
            </a:r>
            <a:r>
              <a:rPr lang="zh-TW" altLang="zh-HK" dirty="0">
                <a:latin typeface="SimHei" panose="02010609060101010101" pitchFamily="49" charset="-122"/>
                <a:ea typeface="SimHei" panose="02010609060101010101" pitchFamily="49" charset="-122"/>
              </a:rPr>
              <a:t>慈善社胡陳金枝中學</a:t>
            </a:r>
          </a:p>
          <a:p>
            <a:r>
              <a:rPr lang="zh-TW" altLang="zh-HK" dirty="0">
                <a:latin typeface="SimHei" panose="02010609060101010101" pitchFamily="49" charset="-122"/>
                <a:ea typeface="SimHei" panose="02010609060101010101" pitchFamily="49" charset="-122"/>
              </a:rPr>
              <a:t>黎金志老師</a:t>
            </a:r>
            <a:endParaRPr lang="zh-HK" altLang="en-US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656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04664"/>
            <a:ext cx="8435280" cy="6192688"/>
          </a:xfrm>
        </p:spPr>
        <p:txBody>
          <a:bodyPr>
            <a:noAutofit/>
          </a:bodyPr>
          <a:lstStyle/>
          <a:p>
            <a:pPr algn="just"/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科目：通識教育</a:t>
            </a:r>
          </a:p>
          <a:p>
            <a:pPr algn="just"/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單元：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單元二：今日香港</a:t>
            </a:r>
            <a:r>
              <a:rPr lang="en-US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生活素質</a:t>
            </a:r>
            <a:r>
              <a:rPr lang="en-US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8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buNone/>
            </a:pPr>
            <a:r>
              <a:rPr lang="zh-TW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　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　　　</a:t>
            </a:r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單元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六：能源科技與環境</a:t>
            </a:r>
            <a:r>
              <a:rPr lang="en-US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環境與可持續發展</a:t>
            </a:r>
            <a:r>
              <a:rPr lang="en-US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zh-TW" altLang="zh-HK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/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題</a:t>
            </a:r>
            <a:r>
              <a:rPr lang="zh-TW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目</a:t>
            </a:r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東九龍發展考察</a:t>
            </a:r>
            <a:endParaRPr lang="zh-TW" altLang="zh-HK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/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級別</a:t>
            </a:r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高中</a:t>
            </a:r>
            <a:endParaRPr lang="zh-TW" altLang="zh-HK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/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教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節</a:t>
            </a:r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活動前</a:t>
            </a:r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1-2</a:t>
            </a:r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教節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，活動後</a:t>
            </a:r>
            <a:r>
              <a:rPr lang="en-US" altLang="zh-TW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1-2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教節</a:t>
            </a:r>
            <a:endParaRPr lang="zh-TW" altLang="zh-HK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/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教學策略</a:t>
            </a:r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：電子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學習</a:t>
            </a:r>
          </a:p>
          <a:p>
            <a:pPr lvl="0" algn="just"/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已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有知識</a:t>
            </a:r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香港的市區更新政策；</a:t>
            </a:r>
          </a:p>
          <a:p>
            <a:pPr marL="0" lvl="0" indent="0" algn="just">
              <a:buNone/>
            </a:pP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　　　　　　</a:t>
            </a:r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市區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重建的考慮因素；</a:t>
            </a:r>
          </a:p>
          <a:p>
            <a:pPr marL="0" indent="0" algn="just">
              <a:buNone/>
            </a:pP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　　　　　　</a:t>
            </a:r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可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持續發展的概念</a:t>
            </a:r>
            <a:r>
              <a:rPr lang="zh-TW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/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探究活動完結後需進行課後討論，並藉延伸課業作鞏固</a:t>
            </a:r>
            <a:r>
              <a:rPr lang="en-US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應用。</a:t>
            </a:r>
            <a:endParaRPr lang="zh-HK" altLang="en-US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356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Autofit/>
          </a:bodyPr>
          <a:lstStyle/>
          <a:p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不同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能力學生組合為一組；</a:t>
            </a:r>
          </a:p>
          <a:p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學生選擇不同深度的題目；</a:t>
            </a:r>
          </a:p>
          <a:p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學生可發揮多元能力，包括溝通能力、協作能力等；</a:t>
            </a:r>
          </a:p>
          <a:p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配合自主學習，進度由學生自行調節。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395536" y="332656"/>
            <a:ext cx="6336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HK" sz="5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照顧</a:t>
            </a:r>
            <a:r>
              <a:rPr lang="zh-TW" altLang="zh-HK" sz="5400" dirty="0">
                <a:latin typeface="SimHei" panose="02010609060101010101" pitchFamily="49" charset="-122"/>
                <a:ea typeface="SimHei" panose="02010609060101010101" pitchFamily="49" charset="-122"/>
              </a:rPr>
              <a:t>個別學習</a:t>
            </a:r>
            <a:r>
              <a:rPr lang="zh-TW" altLang="zh-HK" sz="5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差異</a:t>
            </a:r>
            <a:endParaRPr lang="zh-TW" altLang="zh-HK" sz="5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6545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本考察計劃共有八個考察地點，探索地點分為觀塘區及牛頭角區兩個主要區域，活動時間預算如下</a:t>
            </a:r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endParaRPr lang="en-US" altLang="zh-TW" sz="28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buNone/>
            </a:pPr>
            <a:endParaRPr lang="zh-TW" altLang="zh-HK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lvl="0" algn="just"/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單一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區域</a:t>
            </a:r>
            <a:r>
              <a:rPr lang="en-US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觀塘區</a:t>
            </a:r>
            <a:r>
              <a:rPr lang="en-US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牛頭角區</a:t>
            </a:r>
            <a:r>
              <a:rPr lang="en-US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)	</a:t>
            </a:r>
            <a:r>
              <a:rPr lang="en-US" altLang="zh-HK" sz="4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1-1.5</a:t>
            </a:r>
            <a:r>
              <a:rPr lang="zh-TW" altLang="zh-HK" sz="4000" dirty="0">
                <a:latin typeface="SimHei" panose="02010609060101010101" pitchFamily="49" charset="-122"/>
                <a:ea typeface="SimHei" panose="02010609060101010101" pitchFamily="49" charset="-122"/>
              </a:rPr>
              <a:t>小時</a:t>
            </a:r>
          </a:p>
          <a:p>
            <a:pPr lvl="0" algn="just"/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兩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個區域</a:t>
            </a:r>
            <a:r>
              <a:rPr lang="en-US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觀塘區及牛頭角區</a:t>
            </a:r>
            <a:r>
              <a:rPr lang="en-US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)	</a:t>
            </a:r>
            <a:r>
              <a:rPr lang="en-US" altLang="zh-HK" sz="4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2.5-3</a:t>
            </a:r>
            <a:r>
              <a:rPr lang="zh-TW" altLang="zh-HK" sz="4000" dirty="0">
                <a:latin typeface="SimHei" panose="02010609060101010101" pitchFamily="49" charset="-122"/>
                <a:ea typeface="SimHei" panose="02010609060101010101" pitchFamily="49" charset="-122"/>
              </a:rPr>
              <a:t>小時</a:t>
            </a:r>
          </a:p>
          <a:p>
            <a:pPr algn="just"/>
            <a:endParaRPr lang="zh-TW" altLang="zh-HK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395536" y="332656"/>
            <a:ext cx="63367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考察地點</a:t>
            </a:r>
            <a:endParaRPr lang="zh-HK" altLang="en-US" sz="5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234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/>
          <p:cNvSpPr txBox="1"/>
          <p:nvPr/>
        </p:nvSpPr>
        <p:spPr>
          <a:xfrm>
            <a:off x="395536" y="332656"/>
            <a:ext cx="63367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HK" sz="5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學</a:t>
            </a:r>
            <a:r>
              <a:rPr lang="zh-TW" altLang="zh-HK" sz="5000" dirty="0">
                <a:latin typeface="SimHei" panose="02010609060101010101" pitchFamily="49" charset="-122"/>
                <a:ea typeface="SimHei" panose="02010609060101010101" pitchFamily="49" charset="-122"/>
              </a:rPr>
              <a:t>與教策略</a:t>
            </a:r>
            <a:endParaRPr lang="zh-HK" alt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" name="內容版面配置區 2"/>
          <p:cNvSpPr txBox="1">
            <a:spLocks/>
          </p:cNvSpPr>
          <p:nvPr/>
        </p:nvSpPr>
        <p:spPr>
          <a:xfrm>
            <a:off x="457200" y="1412776"/>
            <a:ext cx="8229600" cy="5184576"/>
          </a:xfrm>
          <a:prstGeom prst="rect">
            <a:avLst/>
          </a:prstGeom>
        </p:spPr>
        <p:txBody>
          <a:bodyPr vert="horz" rtlCol="0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Font typeface="Arial"/>
              <a:buChar char="•"/>
              <a:defRPr lang="zh-TW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Font typeface="Arial"/>
              <a:buChar char="–"/>
              <a:defRPr lang="zh-TW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Font typeface="Arial"/>
              <a:buChar char="–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Font typeface="Arial"/>
              <a:buChar char="»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None/>
            </a:pPr>
            <a:r>
              <a:rPr lang="zh-TW" altLang="zh-HK" sz="23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體驗</a:t>
            </a:r>
            <a:r>
              <a:rPr lang="zh-TW" altLang="zh-HK" sz="2300" dirty="0">
                <a:latin typeface="SimHei" panose="02010609060101010101" pitchFamily="49" charset="-122"/>
                <a:ea typeface="SimHei" panose="02010609060101010101" pitchFamily="49" charset="-122"/>
              </a:rPr>
              <a:t>式學習：</a:t>
            </a:r>
          </a:p>
          <a:p>
            <a:pPr algn="just"/>
            <a:r>
              <a:rPr lang="zh-TW" altLang="zh-HK" sz="2300" dirty="0">
                <a:latin typeface="SimHei" panose="02010609060101010101" pitchFamily="49" charset="-122"/>
                <a:ea typeface="SimHei" panose="02010609060101010101" pitchFamily="49" charset="-122"/>
              </a:rPr>
              <a:t>透過直接經驗建構知識、技能及態度。教材套把概念設計成一個互動式學習過程，學生透過親身參與和領會，了解相關概念與活動內容的關係。</a:t>
            </a:r>
          </a:p>
          <a:p>
            <a:pPr marL="0" lvl="0" indent="0" algn="just">
              <a:buNone/>
            </a:pPr>
            <a:r>
              <a:rPr lang="zh-TW" altLang="zh-HK" sz="2300" dirty="0">
                <a:latin typeface="SimHei" panose="02010609060101010101" pitchFamily="49" charset="-122"/>
                <a:ea typeface="SimHei" panose="02010609060101010101" pitchFamily="49" charset="-122"/>
              </a:rPr>
              <a:t>自主學習：</a:t>
            </a:r>
          </a:p>
          <a:p>
            <a:pPr algn="just"/>
            <a:r>
              <a:rPr lang="zh-TW" altLang="zh-HK" sz="2300" dirty="0">
                <a:latin typeface="SimHei" panose="02010609060101010101" pitchFamily="49" charset="-122"/>
                <a:ea typeface="SimHei" panose="02010609060101010101" pitchFamily="49" charset="-122"/>
              </a:rPr>
              <a:t>整個探究過程全由學生分組進行，教師只作為觀察者及協助者。學生自主探究出不同的資訊，不但提升學習動機，更有利知識的轉化。</a:t>
            </a:r>
          </a:p>
          <a:p>
            <a:pPr marL="0" lvl="0" indent="0" algn="just">
              <a:buNone/>
            </a:pPr>
            <a:r>
              <a:rPr lang="zh-TW" altLang="zh-HK" sz="2300" dirty="0">
                <a:latin typeface="SimHei" panose="02010609060101010101" pitchFamily="49" charset="-122"/>
                <a:ea typeface="SimHei" panose="02010609060101010101" pitchFamily="49" charset="-122"/>
              </a:rPr>
              <a:t>提升提問及溝通技巧：</a:t>
            </a:r>
          </a:p>
          <a:p>
            <a:pPr algn="just"/>
            <a:r>
              <a:rPr lang="zh-TW" altLang="zh-HK" sz="2300" dirty="0">
                <a:latin typeface="SimHei" panose="02010609060101010101" pitchFamily="49" charset="-122"/>
                <a:ea typeface="SimHei" panose="02010609060101010101" pitchFamily="49" charset="-122"/>
              </a:rPr>
              <a:t>學生需直接訪問有關市民，藉此訓練溝通技巧及自信心。</a:t>
            </a:r>
          </a:p>
          <a:p>
            <a:pPr marL="0" lvl="0" indent="0" algn="just">
              <a:buNone/>
            </a:pPr>
            <a:r>
              <a:rPr lang="zh-TW" altLang="zh-HK" sz="2300" dirty="0">
                <a:latin typeface="SimHei" panose="02010609060101010101" pitchFamily="49" charset="-122"/>
                <a:ea typeface="SimHei" panose="02010609060101010101" pitchFamily="49" charset="-122"/>
              </a:rPr>
              <a:t>建立價值觀：</a:t>
            </a:r>
          </a:p>
          <a:p>
            <a:pPr algn="just"/>
            <a:r>
              <a:rPr lang="zh-TW" altLang="zh-HK" sz="2300" dirty="0">
                <a:latin typeface="SimHei" panose="02010609060101010101" pitchFamily="49" charset="-122"/>
                <a:ea typeface="SimHei" panose="02010609060101010101" pitchFamily="49" charset="-122"/>
              </a:rPr>
              <a:t>有別於教師單向灌輸，透過實際的接觸，學生對市區發展確立出一套個人看法及價值觀。</a:t>
            </a:r>
          </a:p>
          <a:p>
            <a:pPr marL="0" indent="0" algn="just">
              <a:buFont typeface="Arial"/>
              <a:buNone/>
            </a:pPr>
            <a:endParaRPr lang="zh-TW" altLang="en-US" sz="23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945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/>
          <p:cNvSpPr txBox="1"/>
          <p:nvPr/>
        </p:nvSpPr>
        <p:spPr>
          <a:xfrm>
            <a:off x="395536" y="332656"/>
            <a:ext cx="63367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HK" sz="5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活用資訊科技</a:t>
            </a:r>
            <a:endParaRPr lang="zh-HK" altLang="en-US" sz="5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" name="內容版面配置區 2"/>
          <p:cNvSpPr txBox="1">
            <a:spLocks/>
          </p:cNvSpPr>
          <p:nvPr/>
        </p:nvSpPr>
        <p:spPr>
          <a:xfrm>
            <a:off x="457200" y="1556792"/>
            <a:ext cx="8229600" cy="5184576"/>
          </a:xfrm>
          <a:prstGeom prst="rect">
            <a:avLst/>
          </a:prstGeom>
        </p:spPr>
        <p:txBody>
          <a:bodyPr vert="horz" rtlCol="0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Font typeface="Arial"/>
              <a:buChar char="•"/>
              <a:defRPr lang="zh-TW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Font typeface="Arial"/>
              <a:buChar char="–"/>
              <a:defRPr lang="zh-TW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Font typeface="Arial"/>
              <a:buChar char="–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Font typeface="Arial"/>
              <a:buChar char="»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本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教材套利用資訊科技協助，令學習更具效能</a:t>
            </a:r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buNone/>
            </a:pPr>
            <a:endParaRPr lang="zh-TW" altLang="zh-HK" sz="12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lvl="0" algn="just"/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製造「實際」的體驗；</a:t>
            </a:r>
          </a:p>
          <a:p>
            <a:pPr lvl="0" algn="just"/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引導學生進行探索；</a:t>
            </a:r>
          </a:p>
          <a:p>
            <a:pPr lvl="0" algn="just"/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讓課堂上的學識</a:t>
            </a:r>
            <a:r>
              <a:rPr lang="en-US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技能</a:t>
            </a:r>
            <a:r>
              <a:rPr lang="en-US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概念得以轉化；</a:t>
            </a:r>
          </a:p>
          <a:p>
            <a:pPr lvl="0" algn="just"/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推動自主學習；</a:t>
            </a:r>
          </a:p>
          <a:p>
            <a:pPr lvl="0" algn="just"/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提升學習趣味及動機；</a:t>
            </a:r>
          </a:p>
          <a:p>
            <a:pPr lvl="0" algn="just"/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青少年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習慣從</a:t>
            </a:r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資訊科技</a:t>
            </a: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媒體</a:t>
            </a:r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獲取知識。</a:t>
            </a:r>
            <a:endParaRPr lang="zh-TW" altLang="zh-HK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440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/>
          <p:cNvSpPr txBox="1"/>
          <p:nvPr/>
        </p:nvSpPr>
        <p:spPr>
          <a:xfrm>
            <a:off x="395536" y="332656"/>
            <a:ext cx="74888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HK" sz="5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配合</a:t>
            </a:r>
            <a:r>
              <a:rPr lang="zh-TW" altLang="zh-HK" sz="5000" dirty="0">
                <a:latin typeface="SimHei" panose="02010609060101010101" pitchFamily="49" charset="-122"/>
                <a:ea typeface="SimHei" panose="02010609060101010101" pitchFamily="49" charset="-122"/>
              </a:rPr>
              <a:t>獨立專題探究</a:t>
            </a:r>
            <a:r>
              <a:rPr lang="en-US" altLang="zh-HK" sz="5000" dirty="0">
                <a:latin typeface="SimHei" panose="02010609060101010101" pitchFamily="49" charset="-122"/>
                <a:ea typeface="SimHei" panose="02010609060101010101" pitchFamily="49" charset="-122"/>
              </a:rPr>
              <a:t>(IES</a:t>
            </a:r>
            <a:r>
              <a:rPr lang="en-US" altLang="zh-HK" sz="5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zh-HK" alt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" name="內容版面配置區 2"/>
          <p:cNvSpPr txBox="1">
            <a:spLocks/>
          </p:cNvSpPr>
          <p:nvPr/>
        </p:nvSpPr>
        <p:spPr>
          <a:xfrm>
            <a:off x="457200" y="1556792"/>
            <a:ext cx="8229600" cy="5184576"/>
          </a:xfrm>
          <a:prstGeom prst="rect">
            <a:avLst/>
          </a:prstGeom>
        </p:spPr>
        <p:txBody>
          <a:bodyPr vert="horz" rtlCol="0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Font typeface="Arial"/>
              <a:buChar char="•"/>
              <a:defRPr lang="zh-TW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Font typeface="Arial"/>
              <a:buChar char="–"/>
              <a:defRPr lang="zh-TW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Font typeface="Arial"/>
              <a:buChar char="–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Font typeface="Arial"/>
              <a:buChar char="»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本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教材套可配合單元二及單元六作建構知識、技能、態度之用，亦可作為學生的獨立專題探究</a:t>
            </a:r>
            <a:r>
              <a:rPr lang="en-US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(IES)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計劃之用</a:t>
            </a:r>
            <a:r>
              <a:rPr lang="zh-TW" altLang="zh-HK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buNone/>
            </a:pPr>
            <a:endParaRPr lang="zh-TW" altLang="zh-HK" sz="12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lvl="0" algn="just"/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題目界定：就有關香港市區發展事務作議題。</a:t>
            </a:r>
          </a:p>
          <a:p>
            <a:pPr lvl="0" algn="just"/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相關概念</a:t>
            </a:r>
            <a:r>
              <a:rPr lang="en-US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知識</a:t>
            </a:r>
            <a:r>
              <a:rPr lang="en-US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事實</a:t>
            </a:r>
            <a:r>
              <a:rPr lang="en-US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數據：透過考察取得一手資料</a:t>
            </a:r>
            <a:r>
              <a:rPr lang="en-US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數據。</a:t>
            </a:r>
          </a:p>
          <a:p>
            <a:pPr lvl="0" algn="just"/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深入解釋議題：就有關議題作深入分析。</a:t>
            </a:r>
          </a:p>
          <a:p>
            <a:pPr lvl="0" algn="just"/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判斷及論證：探究議題，作出判斷。</a:t>
            </a:r>
          </a:p>
        </p:txBody>
      </p:sp>
    </p:spTree>
    <p:extLst>
      <p:ext uri="{BB962C8B-B14F-4D97-AF65-F5344CB8AC3E}">
        <p14:creationId xmlns:p14="http://schemas.microsoft.com/office/powerpoint/2010/main" val="328677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/>
          <p:cNvSpPr txBox="1"/>
          <p:nvPr/>
        </p:nvSpPr>
        <p:spPr>
          <a:xfrm>
            <a:off x="395536" y="332656"/>
            <a:ext cx="82912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從不同角度</a:t>
            </a:r>
            <a:r>
              <a:rPr lang="en-US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市區更新與生活素質、促進經濟發展、保留文化與集體回憶、推動可持續發展</a:t>
            </a:r>
            <a:r>
              <a:rPr lang="en-US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TW" altLang="zh-HK" sz="2800" dirty="0">
                <a:latin typeface="SimHei" panose="02010609060101010101" pitchFamily="49" charset="-122"/>
                <a:ea typeface="SimHei" panose="02010609060101010101" pitchFamily="49" charset="-122"/>
              </a:rPr>
              <a:t>探討東九龍區的發展情況。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694756"/>
              </p:ext>
            </p:extLst>
          </p:nvPr>
        </p:nvGraphicFramePr>
        <p:xfrm>
          <a:off x="539552" y="1916832"/>
          <a:ext cx="8064896" cy="446449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680520"/>
                <a:gridCol w="3384376"/>
              </a:tblGrid>
              <a:tr h="792088">
                <a:tc>
                  <a:txBody>
                    <a:bodyPr/>
                    <a:lstStyle/>
                    <a:p>
                      <a:r>
                        <a:rPr lang="zh-TW" altLang="zh-HK" sz="24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觀塘重建對不同持份者的影響。</a:t>
                      </a:r>
                      <a:endParaRPr lang="zh-HK" altLang="en-US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觀察重點：交通</a:t>
                      </a:r>
                      <a:r>
                        <a:rPr lang="en-US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/</a:t>
                      </a:r>
                      <a:r>
                        <a:rPr lang="zh-TW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商業</a:t>
                      </a:r>
                      <a:r>
                        <a:rPr lang="en-US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/</a:t>
                      </a:r>
                      <a:r>
                        <a:rPr lang="zh-TW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休憩等</a:t>
                      </a:r>
                      <a:r>
                        <a:rPr lang="en-US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)</a:t>
                      </a:r>
                      <a:endParaRPr lang="zh-HK" alt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792088">
                <a:tc>
                  <a:txBody>
                    <a:bodyPr/>
                    <a:lstStyle/>
                    <a:p>
                      <a:r>
                        <a:rPr lang="zh-TW" altLang="zh-HK" sz="24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活化工廈對不同持份者的影響。</a:t>
                      </a:r>
                      <a:endParaRPr lang="zh-HK" altLang="en-US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觀察重點：交通</a:t>
                      </a:r>
                      <a:r>
                        <a:rPr lang="en-US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/</a:t>
                      </a:r>
                      <a:r>
                        <a:rPr lang="zh-TW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環境</a:t>
                      </a:r>
                      <a:r>
                        <a:rPr lang="en-US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/</a:t>
                      </a:r>
                      <a:r>
                        <a:rPr lang="zh-TW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設施等</a:t>
                      </a:r>
                      <a:r>
                        <a:rPr lang="en-US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)</a:t>
                      </a:r>
                      <a:endParaRPr lang="zh-HK" alt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792088">
                <a:tc>
                  <a:txBody>
                    <a:bodyPr/>
                    <a:lstStyle/>
                    <a:p>
                      <a:r>
                        <a:rPr lang="zh-TW" altLang="zh-HK" sz="24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淘大工業村應否拆卸改建為屋苑？</a:t>
                      </a:r>
                      <a:endParaRPr lang="zh-HK" altLang="en-US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觀察重點：工業村的工業數量</a:t>
                      </a:r>
                      <a:r>
                        <a:rPr lang="en-US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)</a:t>
                      </a:r>
                      <a:endParaRPr lang="zh-HK" alt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675075">
                <a:tc>
                  <a:txBody>
                    <a:bodyPr/>
                    <a:lstStyle/>
                    <a:p>
                      <a:r>
                        <a:rPr lang="zh-TW" altLang="zh-HK" sz="24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屋邨宗教建築仍有生存空間？</a:t>
                      </a:r>
                      <a:endParaRPr lang="zh-HK" altLang="en-US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觀察重點：福德廟</a:t>
                      </a:r>
                      <a:r>
                        <a:rPr lang="en-US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)</a:t>
                      </a:r>
                      <a:endParaRPr lang="zh-HK" alt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693077">
                <a:tc>
                  <a:txBody>
                    <a:bodyPr/>
                    <a:lstStyle/>
                    <a:p>
                      <a:r>
                        <a:rPr lang="zh-TW" altLang="zh-HK" sz="24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重建屋邨破壞原有的屋邨文化？</a:t>
                      </a:r>
                      <a:endParaRPr lang="zh-HK" altLang="en-US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觀察重點：福德廟、街市等</a:t>
                      </a:r>
                      <a:r>
                        <a:rPr lang="en-US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)</a:t>
                      </a:r>
                      <a:endParaRPr lang="zh-HK" alt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zh-TW" altLang="zh-HK" sz="24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不同設施與社區環境有何關係？</a:t>
                      </a:r>
                      <a:endParaRPr lang="zh-HK" altLang="en-US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觀察重點：街市與生活素質</a:t>
                      </a:r>
                      <a:r>
                        <a:rPr lang="en-US" altLang="zh-HK" sz="18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)</a:t>
                      </a:r>
                      <a:endParaRPr lang="zh-HK" alt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26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/>
          <p:cNvSpPr txBox="1"/>
          <p:nvPr/>
        </p:nvSpPr>
        <p:spPr>
          <a:xfrm>
            <a:off x="395536" y="332656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HK" sz="3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配合</a:t>
            </a:r>
            <a:r>
              <a:rPr lang="zh-TW" altLang="zh-HK" sz="3200" dirty="0">
                <a:latin typeface="SimHei" panose="02010609060101010101" pitchFamily="49" charset="-122"/>
                <a:ea typeface="SimHei" panose="02010609060101010101" pitchFamily="49" charset="-122"/>
              </a:rPr>
              <a:t>獨立專題探究</a:t>
            </a:r>
            <a:r>
              <a:rPr lang="en-US" altLang="zh-HK" sz="3200" dirty="0">
                <a:latin typeface="SimHei" panose="02010609060101010101" pitchFamily="49" charset="-122"/>
                <a:ea typeface="SimHei" panose="02010609060101010101" pitchFamily="49" charset="-122"/>
              </a:rPr>
              <a:t>(IES</a:t>
            </a:r>
            <a:r>
              <a:rPr lang="en-US" altLang="zh-HK" sz="3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zh-HK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096966"/>
              </p:ext>
            </p:extLst>
          </p:nvPr>
        </p:nvGraphicFramePr>
        <p:xfrm>
          <a:off x="539553" y="1052736"/>
          <a:ext cx="8136903" cy="560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79"/>
                <a:gridCol w="2160240"/>
                <a:gridCol w="5256584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區域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地點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1"/>
                      <a:r>
                        <a:rPr lang="zh-TW" altLang="zh-HK" sz="2000" b="1" kern="12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可作為</a:t>
                      </a:r>
                      <a:r>
                        <a:rPr lang="en-US" altLang="zh-HK" sz="2000" b="1" kern="12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IES</a:t>
                      </a:r>
                      <a:r>
                        <a:rPr lang="zh-TW" altLang="zh-HK" sz="2000" b="1" kern="12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的題目建議</a:t>
                      </a:r>
                      <a:endParaRPr lang="zh-HK" altLang="en-US" sz="20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32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觀塘</a:t>
                      </a:r>
                      <a:endParaRPr lang="zh-TW" sz="32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just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/>
                        <a:buNone/>
                      </a:pPr>
                      <a:r>
                        <a:rPr lang="zh-TW" sz="20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裕民坊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0" lvl="0" indent="0" algn="just">
                        <a:spcAft>
                          <a:spcPts val="600"/>
                        </a:spcAft>
                        <a:buFont typeface="Wingdings"/>
                        <a:buNone/>
                      </a:pPr>
                      <a:r>
                        <a:rPr lang="en-US" sz="2000" kern="100" spc="100" dirty="0" err="1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apm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0" lvl="0" indent="0" algn="just">
                        <a:spcAft>
                          <a:spcPts val="600"/>
                        </a:spcAft>
                        <a:buFont typeface="Wingdings"/>
                        <a:buNone/>
                      </a:pPr>
                      <a:r>
                        <a:rPr lang="zh-TW" sz="20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鱷魚裇中心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0" lvl="0" indent="0" algn="just">
                        <a:spcAft>
                          <a:spcPts val="600"/>
                        </a:spcAft>
                        <a:buFont typeface="Wingdings"/>
                        <a:buNone/>
                      </a:pPr>
                      <a:r>
                        <a:rPr lang="zh-TW" sz="20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駱駝漆大廈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lvl="1" indent="0"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觀塘重建利多弊少？</a:t>
                      </a:r>
                      <a:endParaRPr lang="zh-TW" sz="19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800100" lvl="1" indent="-342900" algn="just">
                        <a:spcAft>
                          <a:spcPts val="0"/>
                        </a:spcAft>
                        <a:buFont typeface="Wingdings"/>
                        <a:buChar char=""/>
                      </a:pP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對不同持份者的影響</a:t>
                      </a:r>
                      <a:endParaRPr lang="zh-TW" sz="19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800100" lvl="1" indent="-342900" algn="just">
                        <a:spcAft>
                          <a:spcPts val="0"/>
                        </a:spcAft>
                        <a:buFont typeface="Wingdings"/>
                        <a:buChar char=""/>
                      </a:pP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觀察重點：交通</a:t>
                      </a:r>
                      <a:r>
                        <a:rPr lang="en-US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/</a:t>
                      </a: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商業</a:t>
                      </a:r>
                      <a:r>
                        <a:rPr lang="en-US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/</a:t>
                      </a: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休憩</a:t>
                      </a:r>
                      <a:r>
                        <a:rPr lang="en-US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/</a:t>
                      </a: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士紳</a:t>
                      </a:r>
                      <a:r>
                        <a:rPr lang="zh-TW" sz="1900" kern="100" spc="1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化</a:t>
                      </a:r>
                      <a:endParaRPr lang="zh-TW" sz="1900" kern="100" dirty="0" smtClean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457200" lvl="1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zh-TW" sz="1900" kern="100" spc="1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活化</a:t>
                      </a: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工業大廈利多弊少？</a:t>
                      </a:r>
                      <a:endParaRPr lang="zh-TW" sz="19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800100" lvl="1" indent="-342900" algn="just">
                        <a:spcAft>
                          <a:spcPts val="0"/>
                        </a:spcAft>
                        <a:buFont typeface="Wingdings"/>
                        <a:buChar char=""/>
                      </a:pPr>
                      <a:r>
                        <a:rPr lang="zh-TW" sz="1900" kern="100" spc="1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對</a:t>
                      </a: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不同持份者的影響</a:t>
                      </a:r>
                      <a:endParaRPr lang="zh-TW" sz="19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800100" lvl="1" indent="-342900" algn="just">
                        <a:spcAft>
                          <a:spcPts val="0"/>
                        </a:spcAft>
                        <a:buFont typeface="Wingdings"/>
                        <a:buChar char=""/>
                      </a:pP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觀察重點：交通</a:t>
                      </a:r>
                      <a:r>
                        <a:rPr lang="en-US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/</a:t>
                      </a: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環境</a:t>
                      </a:r>
                      <a:r>
                        <a:rPr lang="en-US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/</a:t>
                      </a: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設施</a:t>
                      </a:r>
                      <a:endParaRPr lang="zh-TW" sz="19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32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牛頭角</a:t>
                      </a:r>
                      <a:endParaRPr lang="zh-TW" sz="32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just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/>
                        <a:buNone/>
                      </a:pPr>
                      <a:r>
                        <a:rPr lang="zh-TW" sz="20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淘大工業村第一座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0" lvl="0" indent="0" algn="just">
                        <a:spcAft>
                          <a:spcPts val="600"/>
                        </a:spcAft>
                        <a:buFont typeface="Wingdings"/>
                        <a:buNone/>
                      </a:pPr>
                      <a:r>
                        <a:rPr lang="zh-TW" sz="20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重建後的牛頭角下邨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0" lvl="0" indent="0" algn="just">
                        <a:spcAft>
                          <a:spcPts val="600"/>
                        </a:spcAft>
                        <a:buFont typeface="Wingdings"/>
                        <a:buNone/>
                      </a:pPr>
                      <a:r>
                        <a:rPr lang="zh-TW" sz="20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福德廟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0" lvl="0" indent="0" algn="just">
                        <a:spcAft>
                          <a:spcPts val="600"/>
                        </a:spcAft>
                        <a:buFont typeface="Wingdings"/>
                        <a:buNone/>
                      </a:pPr>
                      <a:r>
                        <a:rPr lang="zh-TW" sz="20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牛頭角邨街市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lvl="1" indent="0"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淘大工業邨應否拆卸改建為屋苑？</a:t>
                      </a:r>
                      <a:endParaRPr lang="zh-TW" sz="19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800100" lvl="1" indent="-342900" algn="just">
                        <a:spcAft>
                          <a:spcPts val="0"/>
                        </a:spcAft>
                        <a:buFont typeface="Wingdings"/>
                        <a:buChar char=""/>
                      </a:pP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淘大工業邨會否被清拆</a:t>
                      </a:r>
                      <a:endParaRPr lang="zh-TW" sz="19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800100" lvl="1" indent="-342900" algn="just">
                        <a:spcAft>
                          <a:spcPts val="0"/>
                        </a:spcAft>
                        <a:buFont typeface="Wingdings"/>
                        <a:buChar char=""/>
                      </a:pP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觀察重點：工業邨是否仍有工業</a:t>
                      </a:r>
                      <a:endParaRPr lang="zh-TW" sz="19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457200" lvl="1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zh-TW" sz="1900" kern="100" spc="1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屋</a:t>
                      </a: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邨宗教建築仍有生存空間？</a:t>
                      </a:r>
                      <a:endParaRPr lang="zh-TW" sz="19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800100" lvl="1" indent="-342900" algn="just">
                        <a:spcAft>
                          <a:spcPts val="0"/>
                        </a:spcAft>
                        <a:buFont typeface="Wingdings"/>
                        <a:buChar char=""/>
                      </a:pP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屋邨內為何有一座路旁小廟</a:t>
                      </a:r>
                      <a:endParaRPr lang="zh-TW" sz="19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800100" lvl="1" indent="-342900" algn="just">
                        <a:spcAft>
                          <a:spcPts val="0"/>
                        </a:spcAft>
                        <a:buFont typeface="Wingdings"/>
                        <a:buChar char=""/>
                      </a:pP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觀察重點：福德廟</a:t>
                      </a:r>
                      <a:endParaRPr lang="zh-TW" sz="19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457200" lvl="1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zh-TW" sz="1900" kern="100" spc="1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重建</a:t>
                      </a: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屋邨破壞原有的屋邨文化？</a:t>
                      </a:r>
                      <a:endParaRPr lang="zh-TW" sz="19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800100" lvl="1" indent="-342900" algn="just">
                        <a:spcAft>
                          <a:spcPts val="0"/>
                        </a:spcAft>
                        <a:buFont typeface="Wingdings"/>
                        <a:buChar char=""/>
                      </a:pP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居民關係有何轉變</a:t>
                      </a:r>
                      <a:endParaRPr lang="zh-TW" sz="19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800100" lvl="1" indent="-342900" algn="just">
                        <a:spcAft>
                          <a:spcPts val="0"/>
                        </a:spcAft>
                        <a:buFont typeface="Wingdings"/>
                        <a:buChar char=""/>
                      </a:pP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觀察重點：福德廟、街市</a:t>
                      </a:r>
                      <a:endParaRPr lang="zh-TW" sz="19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457200" lvl="1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zh-TW" sz="1900" kern="100" spc="1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另</a:t>
                      </a: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類行業在街市的生存空間？</a:t>
                      </a:r>
                      <a:endParaRPr lang="zh-TW" sz="19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800100" lvl="1" indent="-342900" algn="just">
                        <a:spcAft>
                          <a:spcPts val="0"/>
                        </a:spcAft>
                        <a:buFont typeface="Wingdings"/>
                        <a:buChar char=""/>
                      </a:pP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不同行業在街市會否被接受</a:t>
                      </a:r>
                      <a:endParaRPr lang="zh-TW" sz="19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  <a:p>
                      <a:pPr marL="800100" lvl="1" indent="-342900" algn="just">
                        <a:spcAft>
                          <a:spcPts val="0"/>
                        </a:spcAft>
                        <a:buFont typeface="Wingdings"/>
                        <a:buChar char=""/>
                      </a:pPr>
                      <a:r>
                        <a:rPr lang="zh-TW" sz="19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/>
                        </a:rPr>
                        <a:t>觀察重點：街市內的不同行業</a:t>
                      </a:r>
                      <a:endParaRPr lang="zh-TW" sz="19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075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內容版面配置區 2"/>
          <p:cNvSpPr txBox="1">
            <a:spLocks/>
          </p:cNvSpPr>
          <p:nvPr/>
        </p:nvSpPr>
        <p:spPr>
          <a:xfrm>
            <a:off x="457200" y="260648"/>
            <a:ext cx="8229600" cy="3312368"/>
          </a:xfrm>
          <a:prstGeom prst="rect">
            <a:avLst/>
          </a:prstGeom>
        </p:spPr>
        <p:txBody>
          <a:bodyPr vert="horz" rtlCol="0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Font typeface="Arial"/>
              <a:buChar char="•"/>
              <a:defRPr lang="zh-TW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Font typeface="Arial"/>
              <a:buChar char="–"/>
              <a:defRPr lang="zh-TW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Font typeface="Arial"/>
              <a:buChar char="–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Font typeface="Arial"/>
              <a:buChar char="»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知識：</a:t>
            </a:r>
          </a:p>
          <a:p>
            <a:pPr lvl="0" algn="just"/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認識觀塘及牛頭角的市區更新策略。</a:t>
            </a:r>
          </a:p>
          <a:p>
            <a:pPr lvl="0" algn="just"/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認識</a:t>
            </a:r>
            <a:r>
              <a:rPr lang="zh-TW" altLang="zh-HK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重建</a:t>
            </a:r>
            <a:r>
              <a:rPr lang="zh-TW" altLang="en-US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在</a:t>
            </a:r>
            <a:r>
              <a:rPr lang="zh-TW" altLang="zh-HK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居住</a:t>
            </a:r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環境、工業發展、宗教</a:t>
            </a:r>
            <a:r>
              <a:rPr lang="zh-TW" altLang="zh-HK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文化</a:t>
            </a:r>
            <a:r>
              <a:rPr lang="zh-TW" altLang="en-US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方面</a:t>
            </a:r>
            <a:r>
              <a:rPr lang="zh-TW" altLang="zh-HK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所</a:t>
            </a:r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帶來的轉變。</a:t>
            </a:r>
          </a:p>
          <a:p>
            <a:pPr lvl="0" algn="just"/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以不同角度分析重建對居民生活素質的</a:t>
            </a:r>
            <a:r>
              <a:rPr lang="zh-TW" altLang="zh-HK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轉變的</a:t>
            </a:r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影響。</a:t>
            </a:r>
          </a:p>
          <a:p>
            <a:pPr lvl="0" algn="just"/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了解</a:t>
            </a:r>
            <a:r>
              <a:rPr lang="zh-TW" altLang="zh-HK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重建</a:t>
            </a:r>
            <a:r>
              <a:rPr lang="zh-TW" altLang="en-US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如何改變</a:t>
            </a:r>
            <a:r>
              <a:rPr lang="zh-TW" altLang="zh-HK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附近</a:t>
            </a:r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商</a:t>
            </a:r>
            <a:r>
              <a:rPr lang="zh-TW" altLang="zh-HK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戶</a:t>
            </a:r>
            <a:r>
              <a:rPr lang="zh-TW" altLang="en-US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的</a:t>
            </a:r>
            <a:r>
              <a:rPr lang="zh-TW" altLang="zh-HK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經營環境及</a:t>
            </a:r>
            <a:r>
              <a:rPr lang="zh-TW" altLang="en-US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其</a:t>
            </a:r>
            <a:r>
              <a:rPr lang="zh-TW" altLang="zh-HK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影響</a:t>
            </a:r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</a:p>
          <a:p>
            <a:pPr lvl="0" algn="just"/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從可持續發展角度分析觀塘及牛頭角重建的實踐程度。</a:t>
            </a:r>
          </a:p>
          <a:p>
            <a:pPr lvl="0" algn="just"/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分析不同市區更新策略的利弊，以及進一步完善相關政策或措施的可行方法</a:t>
            </a:r>
            <a:r>
              <a:rPr lang="zh-TW" altLang="zh-HK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016057"/>
              </p:ext>
            </p:extLst>
          </p:nvPr>
        </p:nvGraphicFramePr>
        <p:xfrm>
          <a:off x="467544" y="3573016"/>
          <a:ext cx="8424936" cy="289560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4212468"/>
                <a:gridCol w="4212468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zh-TW" altLang="zh-HK" sz="2400" u="none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技能：</a:t>
                      </a:r>
                    </a:p>
                    <a:p>
                      <a:pPr marL="342900" lvl="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zh-TW" altLang="zh-HK" sz="2000" u="none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使用全球定位系統</a:t>
                      </a:r>
                      <a:r>
                        <a:rPr lang="en-US" altLang="zh-HK" sz="2000" u="none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(GPS)</a:t>
                      </a:r>
                      <a:r>
                        <a:rPr lang="zh-TW" altLang="zh-HK" sz="2000" u="none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的技巧；</a:t>
                      </a:r>
                    </a:p>
                    <a:p>
                      <a:pPr marL="342900" lvl="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zh-TW" altLang="zh-HK" sz="2000" u="none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利用平板電腦作戶外學習；</a:t>
                      </a:r>
                    </a:p>
                    <a:p>
                      <a:pPr marL="342900" lvl="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zh-TW" altLang="zh-HK" sz="2000" u="none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同儕溝通、協作及分工的能力；</a:t>
                      </a:r>
                    </a:p>
                    <a:p>
                      <a:pPr marL="342900" lvl="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zh-TW" altLang="zh-HK" sz="2000" u="none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尋找、篩選及組織資料的能力；</a:t>
                      </a:r>
                    </a:p>
                    <a:p>
                      <a:pPr marL="342900" lvl="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zh-TW" altLang="zh-HK" sz="2000" u="none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提升語言及文字表達能力。</a:t>
                      </a:r>
                      <a:endParaRPr lang="zh-HK" altLang="en-US" sz="2000" u="none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zh-HK" sz="2400" u="none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態度：</a:t>
                      </a:r>
                    </a:p>
                    <a:p>
                      <a:pPr marL="342900" lvl="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zh-TW" altLang="zh-HK" sz="2000" u="none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親身體會市區更新策略的意義及價值；</a:t>
                      </a:r>
                    </a:p>
                    <a:p>
                      <a:pPr marL="342900" lvl="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zh-TW" altLang="zh-HK" sz="2000" u="none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增加學生對社區的認識和參與，並建立對社區的關心及認同感；</a:t>
                      </a:r>
                    </a:p>
                    <a:p>
                      <a:pPr marL="342900" lvl="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zh-TW" altLang="zh-HK" sz="2000" u="none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領略經濟發展以外的社會價值；</a:t>
                      </a:r>
                    </a:p>
                    <a:p>
                      <a:pPr marL="342900" lvl="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zh-TW" altLang="zh-HK" sz="2000" u="none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善用資訊科技作有效學習的工具；</a:t>
                      </a:r>
                    </a:p>
                    <a:p>
                      <a:pPr marL="342900" lvl="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zh-TW" altLang="zh-HK" sz="2000" u="none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提升學生的學習興趣及引發其自主學習的能力。</a:t>
                      </a:r>
                      <a:endParaRPr lang="zh-HK" altLang="en-US" sz="2000" u="none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744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/>
          <p:cNvSpPr txBox="1"/>
          <p:nvPr/>
        </p:nvSpPr>
        <p:spPr>
          <a:xfrm>
            <a:off x="395536" y="332656"/>
            <a:ext cx="7488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HK" sz="5400" dirty="0">
                <a:latin typeface="SimHei" panose="02010609060101010101" pitchFamily="49" charset="-122"/>
                <a:ea typeface="SimHei" panose="02010609060101010101" pitchFamily="49" charset="-122"/>
              </a:rPr>
              <a:t>關於</a:t>
            </a:r>
            <a:r>
              <a:rPr lang="en-US" altLang="zh-HK" sz="5400" dirty="0" err="1">
                <a:latin typeface="SimHei" panose="02010609060101010101" pitchFamily="49" charset="-122"/>
                <a:ea typeface="SimHei" panose="02010609060101010101" pitchFamily="49" charset="-122"/>
              </a:rPr>
              <a:t>EduVenture</a:t>
            </a:r>
            <a:endParaRPr lang="zh-HK" alt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" name="內容版面配置區 2"/>
          <p:cNvSpPr txBox="1">
            <a:spLocks/>
          </p:cNvSpPr>
          <p:nvPr/>
        </p:nvSpPr>
        <p:spPr>
          <a:xfrm>
            <a:off x="457200" y="1556792"/>
            <a:ext cx="8229600" cy="5184576"/>
          </a:xfrm>
          <a:prstGeom prst="rect">
            <a:avLst/>
          </a:prstGeom>
        </p:spPr>
        <p:txBody>
          <a:bodyPr vert="horz" rtlCol="0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Font typeface="Arial"/>
              <a:buChar char="•"/>
              <a:defRPr lang="zh-TW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Font typeface="Arial"/>
              <a:buChar char="–"/>
              <a:defRPr lang="zh-TW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Font typeface="Arial"/>
              <a:buChar char="–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Font typeface="Arial"/>
              <a:buChar char="»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zh-HK" sz="2400" dirty="0" err="1">
                <a:latin typeface="SimHei" panose="02010609060101010101" pitchFamily="49" charset="-122"/>
                <a:ea typeface="SimHei" panose="02010609060101010101" pitchFamily="49" charset="-122"/>
              </a:rPr>
              <a:t>EduVenture</a:t>
            </a:r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是由香港中文大學資訊科技教育促進中心研發的移動學習軟件，支持在沒有互聯網條件下進行戶外考察。</a:t>
            </a:r>
          </a:p>
          <a:p>
            <a:pPr marL="0" indent="0" algn="just">
              <a:buNone/>
            </a:pPr>
            <a:endParaRPr lang="zh-TW" altLang="zh-HK" sz="24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/>
            <a:r>
              <a:rPr lang="zh-TW" altLang="zh-HK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學生</a:t>
            </a:r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可於</a:t>
            </a:r>
            <a:r>
              <a:rPr lang="en-US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iPad</a:t>
            </a:r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上通過全球定位系統</a:t>
            </a:r>
            <a:r>
              <a:rPr lang="en-US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(GPS)</a:t>
            </a:r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進行戶外探索，在不同地點探究及回答相關問題。借助此應用程式，學生可親身接觸及體驗真實情境，達致擁有富效能的戶外移動學習經歷</a:t>
            </a:r>
            <a:r>
              <a:rPr lang="zh-TW" altLang="zh-HK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</a:p>
          <a:p>
            <a:pPr marL="0" indent="0" algn="just">
              <a:buNone/>
            </a:pPr>
            <a:endParaRPr lang="zh-TW" altLang="zh-HK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/>
            <a:r>
              <a:rPr lang="zh-TW" altLang="zh-HK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教師</a:t>
            </a:r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可於</a:t>
            </a:r>
            <a:r>
              <a:rPr lang="en-US" altLang="zh-HK" sz="2400" dirty="0" err="1">
                <a:latin typeface="SimHei" panose="02010609060101010101" pitchFamily="49" charset="-122"/>
                <a:ea typeface="SimHei" panose="02010609060101010101" pitchFamily="49" charset="-122"/>
              </a:rPr>
              <a:t>EduVenture</a:t>
            </a:r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內設計「選擇」、「問答」、「填充」、「錄音」、「數據收集」、「影相」、「概念圖」等多種題型，並將教材數據儲存至伺服器，隨時於電腦上編輯。</a:t>
            </a:r>
            <a:endParaRPr lang="zh-TW" altLang="zh-H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291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/>
          <p:cNvSpPr txBox="1"/>
          <p:nvPr/>
        </p:nvSpPr>
        <p:spPr>
          <a:xfrm>
            <a:off x="395536" y="332656"/>
            <a:ext cx="8291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HK" sz="3600" dirty="0">
                <a:latin typeface="SimHei" panose="02010609060101010101" pitchFamily="49" charset="-122"/>
                <a:ea typeface="SimHei" panose="02010609060101010101" pitchFamily="49" charset="-122"/>
              </a:rPr>
              <a:t>學生於</a:t>
            </a:r>
            <a:r>
              <a:rPr lang="en-US" altLang="zh-HK" sz="3600" dirty="0">
                <a:latin typeface="SimHei" panose="02010609060101010101" pitchFamily="49" charset="-122"/>
                <a:ea typeface="SimHei" panose="02010609060101010101" pitchFamily="49" charset="-122"/>
              </a:rPr>
              <a:t>iPad</a:t>
            </a:r>
            <a:r>
              <a:rPr lang="zh-TW" altLang="zh-HK" sz="3600" dirty="0">
                <a:latin typeface="SimHei" panose="02010609060101010101" pitchFamily="49" charset="-122"/>
                <a:ea typeface="SimHei" panose="02010609060101010101" pitchFamily="49" charset="-122"/>
              </a:rPr>
              <a:t>上利用</a:t>
            </a:r>
            <a:r>
              <a:rPr lang="en-US" altLang="zh-HK" sz="3600" dirty="0" err="1">
                <a:latin typeface="SimHei" panose="02010609060101010101" pitchFamily="49" charset="-122"/>
                <a:ea typeface="SimHei" panose="02010609060101010101" pitchFamily="49" charset="-122"/>
              </a:rPr>
              <a:t>EduVenture</a:t>
            </a:r>
            <a:r>
              <a:rPr lang="en-US" altLang="zh-HK" sz="3600" dirty="0">
                <a:latin typeface="SimHei" panose="02010609060101010101" pitchFamily="49" charset="-122"/>
                <a:ea typeface="SimHei" panose="02010609060101010101" pitchFamily="49" charset="-122"/>
              </a:rPr>
              <a:t> X</a:t>
            </a:r>
            <a:r>
              <a:rPr lang="zh-TW" altLang="zh-HK" sz="3600" dirty="0">
                <a:latin typeface="SimHei" panose="02010609060101010101" pitchFamily="49" charset="-122"/>
                <a:ea typeface="SimHei" panose="02010609060101010101" pitchFamily="49" charset="-122"/>
              </a:rPr>
              <a:t>進行戶外</a:t>
            </a:r>
            <a:r>
              <a:rPr lang="zh-TW" altLang="zh-HK" sz="3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考察</a:t>
            </a:r>
            <a:r>
              <a:rPr lang="zh-TW" altLang="en-US" sz="3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HK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026" name="Picture 2" descr="C:\Users\andykclai\Documents\東九龍發展考察\pics\Cloud-CMA-iPad-landscape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87" y1="90419" x2="29287" y2="90419"/>
                        <a14:foregroundMark x1="30560" y1="95808" x2="30560" y2="95808"/>
                        <a14:foregroundMark x1="30390" y1="95979" x2="31834" y2="99829"/>
                        <a14:foregroundMark x1="29117" y1="90761" x2="29117" y2="99829"/>
                        <a14:foregroundMark x1="31324" y1="98204" x2="32937" y2="99487"/>
                        <a14:foregroundMark x1="32598" y1="98888" x2="33362" y2="99829"/>
                        <a14:foregroundMark x1="32598" y1="98375" x2="32598" y2="98375"/>
                        <a14:foregroundMark x1="32937" y1="97092" x2="32937" y2="97092"/>
                        <a14:foregroundMark x1="46944" y1="9581" x2="46944" y2="9581"/>
                        <a14:foregroundMark x1="84975" y1="2737" x2="84975" y2="2737"/>
                        <a14:foregroundMark x1="88540" y1="15911" x2="88540" y2="15911"/>
                        <a14:foregroundMark x1="89983" y1="20530" x2="89983" y2="20530"/>
                        <a14:foregroundMark x1="87606" y1="12404" x2="87606" y2="12404"/>
                        <a14:foregroundMark x1="86503" y1="7528" x2="86503" y2="7528"/>
                        <a14:foregroundMark x1="85908" y1="5304" x2="85908" y2="5304"/>
                        <a14:foregroundMark x1="78014" y1="1454" x2="78014" y2="1454"/>
                        <a14:foregroundMark x1="73090" y1="2908" x2="73090" y2="2908"/>
                        <a14:foregroundMark x1="66044" y1="5133" x2="66044" y2="5133"/>
                        <a14:foregroundMark x1="58149" y1="7015" x2="58149" y2="7015"/>
                        <a14:foregroundMark x1="51528" y1="8640" x2="51528" y2="8640"/>
                        <a14:foregroundMark x1="84465" y1="32592" x2="84465" y2="32592"/>
                        <a14:foregroundMark x1="50594" y1="18306" x2="50594" y2="18306"/>
                        <a14:foregroundMark x1="50594" y1="13088" x2="84126" y2="16424"/>
                        <a14:foregroundMark x1="67572" y1="14628" x2="68676" y2="31822"/>
                        <a14:backgroundMark x1="79287" y1="513" x2="79287" y2="513"/>
                        <a14:backgroundMark x1="80815" y1="0" x2="80815" y2="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159" y="1296792"/>
            <a:ext cx="5603329" cy="556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ndykclai\Documents\東九龍發展考察\pics\IMG_0371.PNG_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7909">
            <a:off x="4824039" y="2076302"/>
            <a:ext cx="3244237" cy="243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群組 3"/>
          <p:cNvGrpSpPr/>
          <p:nvPr/>
        </p:nvGrpSpPr>
        <p:grpSpPr>
          <a:xfrm>
            <a:off x="395536" y="2564904"/>
            <a:ext cx="2448272" cy="2088232"/>
            <a:chOff x="395536" y="2564904"/>
            <a:chExt cx="2448272" cy="2088232"/>
          </a:xfrm>
        </p:grpSpPr>
        <p:sp>
          <p:nvSpPr>
            <p:cNvPr id="3" name="圓角矩形圖說文字 2"/>
            <p:cNvSpPr/>
            <p:nvPr/>
          </p:nvSpPr>
          <p:spPr>
            <a:xfrm>
              <a:off x="395536" y="2564904"/>
              <a:ext cx="2448272" cy="2088232"/>
            </a:xfrm>
            <a:prstGeom prst="wedgeRoundRectCallout">
              <a:avLst>
                <a:gd name="adj1" fmla="val 183382"/>
                <a:gd name="adj2" fmla="val -18458"/>
                <a:gd name="adj3" fmla="val 1666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HK" altLang="en-US" dirty="0"/>
            </a:p>
          </p:txBody>
        </p:sp>
        <p:pic>
          <p:nvPicPr>
            <p:cNvPr id="1027" name="Picture 3" descr="C:\Users\andykclai\Documents\東九龍發展考察\pics\10603757_715825395162246_4432245281925448101_n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277" y="2733625"/>
              <a:ext cx="1750790" cy="1750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橢圓 6"/>
          <p:cNvSpPr/>
          <p:nvPr/>
        </p:nvSpPr>
        <p:spPr>
          <a:xfrm>
            <a:off x="6035069" y="2881887"/>
            <a:ext cx="822176" cy="822176"/>
          </a:xfrm>
          <a:prstGeom prst="ellipse">
            <a:avLst/>
          </a:prstGeom>
          <a:noFill/>
          <a:ln w="38100">
            <a:solidFill>
              <a:srgbClr val="FFFF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HK" altLang="en-US">
              <a:ln w="38100">
                <a:solidFill>
                  <a:schemeClr val="tx1"/>
                </a:solidFill>
                <a:prstDash val="sysDash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45855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7" descr="C:\Users\andykclai\Documents\經濟全球化與貧富懸殊\pic\IPad_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0117"/>
            <a:ext cx="5328592" cy="6631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ndykclai\Documents\東九龍發展考察\pics\IMG_004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76672"/>
            <a:ext cx="4320480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圓角矩形圖說文字 3"/>
          <p:cNvSpPr/>
          <p:nvPr/>
        </p:nvSpPr>
        <p:spPr>
          <a:xfrm>
            <a:off x="3203848" y="548680"/>
            <a:ext cx="1728192" cy="323850"/>
          </a:xfrm>
          <a:prstGeom prst="wedgeRoundRectCallout">
            <a:avLst>
              <a:gd name="adj1" fmla="val -60339"/>
              <a:gd name="adj2" fmla="val 115197"/>
              <a:gd name="adj3" fmla="val 16667"/>
            </a:avLst>
          </a:prstGeom>
          <a:ln w="12700">
            <a:solidFill>
              <a:srgbClr val="0070C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zh-TW" kern="100" spc="100" dirty="0">
                <a:solidFill>
                  <a:srgbClr val="0070C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  <a:cs typeface="新細明體"/>
              </a:rPr>
              <a:t>淘大工業村</a:t>
            </a:r>
            <a:endParaRPr lang="zh-TW" kern="100" dirty="0">
              <a:solidFill>
                <a:srgbClr val="0070C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  <a:cs typeface="Times New Roman"/>
            </a:endParaRPr>
          </a:p>
        </p:txBody>
      </p:sp>
      <p:sp>
        <p:nvSpPr>
          <p:cNvPr id="6" name="圓角矩形圖說文字 5"/>
          <p:cNvSpPr/>
          <p:nvPr/>
        </p:nvSpPr>
        <p:spPr>
          <a:xfrm>
            <a:off x="3779912" y="1052736"/>
            <a:ext cx="1728192" cy="323850"/>
          </a:xfrm>
          <a:prstGeom prst="wedgeRoundRectCallout">
            <a:avLst>
              <a:gd name="adj1" fmla="val -65299"/>
              <a:gd name="adj2" fmla="val 218138"/>
              <a:gd name="adj3" fmla="val 16667"/>
            </a:avLst>
          </a:prstGeom>
          <a:ln w="12700">
            <a:solidFill>
              <a:srgbClr val="0070C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TW" altLang="zh-HK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福德廟</a:t>
            </a:r>
            <a:endParaRPr lang="zh-TW" kern="100" dirty="0">
              <a:solidFill>
                <a:srgbClr val="0070C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  <a:cs typeface="Times New Roman"/>
            </a:endParaRPr>
          </a:p>
        </p:txBody>
      </p:sp>
      <p:sp>
        <p:nvSpPr>
          <p:cNvPr id="7" name="圓角矩形圖說文字 6"/>
          <p:cNvSpPr/>
          <p:nvPr/>
        </p:nvSpPr>
        <p:spPr>
          <a:xfrm>
            <a:off x="4572000" y="1538883"/>
            <a:ext cx="1728192" cy="323850"/>
          </a:xfrm>
          <a:prstGeom prst="wedgeRoundRectCallout">
            <a:avLst>
              <a:gd name="adj1" fmla="val -108840"/>
              <a:gd name="adj2" fmla="val 191667"/>
              <a:gd name="adj3" fmla="val 16667"/>
            </a:avLst>
          </a:prstGeom>
          <a:ln w="12700">
            <a:solidFill>
              <a:srgbClr val="0070C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TW" altLang="zh-HK" sz="1700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牛頭角市政</a:t>
            </a:r>
            <a:r>
              <a:rPr lang="zh-TW" altLang="zh-HK" sz="1700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大廈</a:t>
            </a:r>
            <a:endParaRPr lang="zh-TW" sz="1700" kern="100" dirty="0">
              <a:solidFill>
                <a:srgbClr val="0070C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  <a:cs typeface="Times New Roman"/>
            </a:endParaRPr>
          </a:p>
        </p:txBody>
      </p:sp>
      <p:sp>
        <p:nvSpPr>
          <p:cNvPr id="8" name="圓角矩形圖說文字 7"/>
          <p:cNvSpPr/>
          <p:nvPr/>
        </p:nvSpPr>
        <p:spPr>
          <a:xfrm>
            <a:off x="4644008" y="2348880"/>
            <a:ext cx="1728192" cy="323850"/>
          </a:xfrm>
          <a:prstGeom prst="wedgeRoundRectCallout">
            <a:avLst>
              <a:gd name="adj1" fmla="val -122067"/>
              <a:gd name="adj2" fmla="val -8333"/>
              <a:gd name="adj3" fmla="val 16667"/>
            </a:avLst>
          </a:prstGeom>
          <a:ln w="12700">
            <a:solidFill>
              <a:srgbClr val="0070C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TW" altLang="zh-HK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牛頭角下邨</a:t>
            </a:r>
            <a:endParaRPr lang="zh-TW" altLang="zh-HK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" name="圓角矩形圖說文字 8"/>
          <p:cNvSpPr/>
          <p:nvPr/>
        </p:nvSpPr>
        <p:spPr>
          <a:xfrm>
            <a:off x="2411760" y="5733256"/>
            <a:ext cx="1728192" cy="323850"/>
          </a:xfrm>
          <a:prstGeom prst="wedgeRoundRectCallout">
            <a:avLst>
              <a:gd name="adj1" fmla="val 139731"/>
              <a:gd name="adj2" fmla="val -73039"/>
              <a:gd name="adj3" fmla="val 16667"/>
            </a:avLst>
          </a:prstGeom>
          <a:ln w="12700">
            <a:solidFill>
              <a:srgbClr val="C0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TW" altLang="zh-HK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駱駝漆大廈</a:t>
            </a:r>
          </a:p>
        </p:txBody>
      </p:sp>
      <p:sp>
        <p:nvSpPr>
          <p:cNvPr id="10" name="圓角矩形圖說文字 9"/>
          <p:cNvSpPr/>
          <p:nvPr/>
        </p:nvSpPr>
        <p:spPr>
          <a:xfrm>
            <a:off x="2555776" y="5075237"/>
            <a:ext cx="1728192" cy="323850"/>
          </a:xfrm>
          <a:prstGeom prst="wedgeRoundRectCallout">
            <a:avLst>
              <a:gd name="adj1" fmla="val 129259"/>
              <a:gd name="adj2" fmla="val 44608"/>
              <a:gd name="adj3" fmla="val 16667"/>
            </a:avLst>
          </a:prstGeom>
          <a:ln w="12700">
            <a:solidFill>
              <a:srgbClr val="C0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TW" altLang="zh-HK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鱷魚恤中心</a:t>
            </a:r>
          </a:p>
        </p:txBody>
      </p:sp>
      <p:sp>
        <p:nvSpPr>
          <p:cNvPr id="11" name="圓角矩形圖說文字 10"/>
          <p:cNvSpPr/>
          <p:nvPr/>
        </p:nvSpPr>
        <p:spPr>
          <a:xfrm>
            <a:off x="2699792" y="4249638"/>
            <a:ext cx="1728192" cy="323850"/>
          </a:xfrm>
          <a:prstGeom prst="wedgeRoundRectCallout">
            <a:avLst>
              <a:gd name="adj1" fmla="val 114928"/>
              <a:gd name="adj2" fmla="val 244608"/>
              <a:gd name="adj3" fmla="val 16667"/>
            </a:avLst>
          </a:prstGeom>
          <a:ln w="12700">
            <a:solidFill>
              <a:srgbClr val="C0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dirty="0" err="1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apm</a:t>
            </a:r>
            <a:endParaRPr lang="zh-TW" altLang="zh-HK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2" name="圓角矩形圖說文字 11"/>
          <p:cNvSpPr/>
          <p:nvPr/>
        </p:nvSpPr>
        <p:spPr>
          <a:xfrm>
            <a:off x="2962300" y="3537198"/>
            <a:ext cx="1728192" cy="323850"/>
          </a:xfrm>
          <a:prstGeom prst="wedgeRoundRectCallout">
            <a:avLst>
              <a:gd name="adj1" fmla="val 98945"/>
              <a:gd name="adj2" fmla="val 347550"/>
              <a:gd name="adj3" fmla="val 16667"/>
            </a:avLst>
          </a:prstGeom>
          <a:ln w="12700">
            <a:solidFill>
              <a:srgbClr val="C0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TW" altLang="zh-HK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裕民坊</a:t>
            </a:r>
          </a:p>
        </p:txBody>
      </p:sp>
    </p:spTree>
    <p:extLst>
      <p:ext uri="{BB962C8B-B14F-4D97-AF65-F5344CB8AC3E}">
        <p14:creationId xmlns:p14="http://schemas.microsoft.com/office/powerpoint/2010/main" val="118602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7" descr="C:\Users\andykclai\Documents\經濟全球化與貧富懸殊\pic\IPad_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0117"/>
            <a:ext cx="5328592" cy="6631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Picture 1" descr="C:\Users\andykclai\Documents\東九龍發展考察\pics\IMG_037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76673"/>
            <a:ext cx="4320478" cy="576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27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7" descr="C:\Users\andykclai\Documents\經濟全球化與貧富懸殊\pic\IPad_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0117"/>
            <a:ext cx="5328592" cy="6631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andykclai\Documents\東九龍發展考察\pics\IMG_037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76672"/>
            <a:ext cx="4320480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34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553500"/>
              </p:ext>
            </p:extLst>
          </p:nvPr>
        </p:nvGraphicFramePr>
        <p:xfrm>
          <a:off x="971600" y="1412776"/>
          <a:ext cx="7272808" cy="2896096"/>
        </p:xfrm>
        <a:graphic>
          <a:graphicData uri="http://schemas.openxmlformats.org/drawingml/2006/table">
            <a:tbl>
              <a:tblPr bandRow="1">
                <a:tableStyleId>{D7AC3CCA-C797-4891-BE02-D94E43425B78}</a:tableStyleId>
              </a:tblPr>
              <a:tblGrid>
                <a:gridCol w="3240360"/>
                <a:gridCol w="4032448"/>
              </a:tblGrid>
              <a:tr h="2896096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13" name="Picture 3" descr="C:\Users\andykclai\Documents\東九龍發展考察\pics\Map 裕民坊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00808"/>
            <a:ext cx="2381250" cy="2381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4" name="文字方塊 13"/>
          <p:cNvSpPr txBox="1"/>
          <p:nvPr/>
        </p:nvSpPr>
        <p:spPr>
          <a:xfrm>
            <a:off x="899592" y="332656"/>
            <a:ext cx="63367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裕民坊</a:t>
            </a:r>
            <a:endParaRPr lang="zh-HK" alt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71600" y="4509120"/>
            <a:ext cx="72728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zh-HK" dirty="0">
                <a:latin typeface="SimHei" panose="02010609060101010101" pitchFamily="49" charset="-122"/>
                <a:ea typeface="SimHei" panose="02010609060101010101" pitchFamily="49" charset="-122"/>
              </a:rPr>
              <a:t>裕民坊位於觀塘市中心，為區內著名購物街道，亦為觀塘的中心地帶。裕民坊原指裕民坊公園及街道兩旁的地方，現時已普遍泛指鄰近多條街道所形成的商圈。</a:t>
            </a:r>
          </a:p>
          <a:p>
            <a:pPr algn="just"/>
            <a:r>
              <a:rPr lang="zh-TW" altLang="zh-HK" dirty="0">
                <a:latin typeface="SimHei" panose="02010609060101010101" pitchFamily="49" charset="-122"/>
                <a:ea typeface="SimHei" panose="02010609060101010101" pitchFamily="49" charset="-122"/>
              </a:rPr>
              <a:t>五零年代末至六零年代初，裕民坊開始發展。到了現時，林立的商舖更擴展至鄰近的各個街道，包括銀行、金舖、時裝店、超級市場、戲院等，每一條街都有其獨特的色彩。</a:t>
            </a:r>
          </a:p>
          <a:p>
            <a:pPr algn="just"/>
            <a:r>
              <a:rPr lang="zh-TW" altLang="zh-HK" dirty="0">
                <a:latin typeface="SimHei" panose="02010609060101010101" pitchFamily="49" charset="-122"/>
                <a:ea typeface="SimHei" panose="02010609060101010101" pitchFamily="49" charset="-122"/>
              </a:rPr>
              <a:t>現時，裕民坊正進行重建，未來數年將有一個新面貌。</a:t>
            </a:r>
            <a:endParaRPr lang="zh-HK" altLang="en-US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026" name="Picture 2" descr="C:\Users\andykclai\Documents\東九龍發展考察\pics\裕民坊_meitu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014" y="1700807"/>
            <a:ext cx="3180353" cy="2385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11027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2"/>
          <p:cNvSpPr txBox="1">
            <a:spLocks/>
          </p:cNvSpPr>
          <p:nvPr/>
        </p:nvSpPr>
        <p:spPr>
          <a:xfrm>
            <a:off x="457200" y="476672"/>
            <a:ext cx="8229600" cy="6120680"/>
          </a:xfrm>
          <a:prstGeom prst="rect">
            <a:avLst/>
          </a:prstGeom>
        </p:spPr>
        <p:txBody>
          <a:bodyPr vert="horz" rtlCol="0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Font typeface="Arial"/>
              <a:buChar char="•"/>
              <a:defRPr lang="zh-TW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Font typeface="Arial"/>
              <a:buChar char="–"/>
              <a:defRPr lang="zh-TW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Font typeface="Arial"/>
              <a:buChar char="–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Font typeface="Arial"/>
              <a:buChar char="»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HK" altLang="zh-HK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點</a:t>
            </a:r>
            <a:r>
              <a:rPr lang="zh-HK" altLang="zh-HK" sz="3000" dirty="0">
                <a:latin typeface="SimHei" panose="02010609060101010101" pitchFamily="49" charset="-122"/>
                <a:ea typeface="SimHei" panose="02010609060101010101" pitchFamily="49" charset="-122"/>
              </a:rPr>
              <a:t>算以裕民坊</a:t>
            </a:r>
            <a:r>
              <a:rPr lang="zh-TW" altLang="zh-HK" sz="3000" dirty="0">
                <a:latin typeface="SimHei" panose="02010609060101010101" pitchFamily="49" charset="-122"/>
                <a:ea typeface="SimHei" panose="02010609060101010101" pitchFamily="49" charset="-122"/>
              </a:rPr>
              <a:t>同仁街臨時小販市場前空間作</a:t>
            </a:r>
            <a:r>
              <a:rPr lang="zh-HK" altLang="zh-HK" sz="3000" dirty="0">
                <a:latin typeface="SimHei" panose="02010609060101010101" pitchFamily="49" charset="-122"/>
                <a:ea typeface="SimHei" panose="02010609060101010101" pitchFamily="49" charset="-122"/>
              </a:rPr>
              <a:t>為總站的小巴路線數量</a:t>
            </a:r>
            <a:r>
              <a:rPr lang="zh-HK" altLang="zh-HK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en-US" altLang="zh-HK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選擇題</a:t>
            </a:r>
            <a:r>
              <a:rPr lang="en-US" altLang="zh-TW" sz="3000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HK" sz="30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/>
            <a:endParaRPr lang="en-US" altLang="zh-TW" sz="3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/>
            <a:r>
              <a:rPr lang="zh-HK" altLang="zh-HK" sz="3000" dirty="0">
                <a:latin typeface="SimHei" panose="02010609060101010101" pitchFamily="49" charset="-122"/>
                <a:ea typeface="SimHei" panose="02010609060101010101" pitchFamily="49" charset="-122"/>
              </a:rPr>
              <a:t>請向一名路人提問以下</a:t>
            </a:r>
            <a:r>
              <a:rPr lang="zh-HK" altLang="zh-HK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問題：</a:t>
            </a:r>
            <a:r>
              <a:rPr lang="en-US" altLang="zh-HK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錄音題</a:t>
            </a:r>
            <a:r>
              <a:rPr lang="en-US" altLang="zh-TW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zh-TW" altLang="zh-HK" sz="3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lvl="1" algn="just"/>
            <a:r>
              <a:rPr lang="zh-HK" altLang="zh-HK" sz="3000" dirty="0">
                <a:latin typeface="SimHei" panose="02010609060101010101" pitchFamily="49" charset="-122"/>
                <a:ea typeface="SimHei" panose="02010609060101010101" pitchFamily="49" charset="-122"/>
              </a:rPr>
              <a:t>滿意裕民坊的環境嗎</a:t>
            </a:r>
            <a:r>
              <a:rPr lang="zh-HK" altLang="zh-HK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？</a:t>
            </a:r>
            <a:endParaRPr lang="en-US" altLang="zh-HK" sz="3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lvl="1" algn="just"/>
            <a:r>
              <a:rPr lang="zh-HK" altLang="zh-HK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認為</a:t>
            </a:r>
            <a:r>
              <a:rPr lang="zh-HK" altLang="zh-HK" sz="3000" dirty="0">
                <a:latin typeface="SimHei" panose="02010609060101010101" pitchFamily="49" charset="-122"/>
                <a:ea typeface="SimHei" panose="02010609060101010101" pitchFamily="49" charset="-122"/>
              </a:rPr>
              <a:t>此區有什麼</a:t>
            </a:r>
            <a:r>
              <a:rPr lang="zh-TW" altLang="zh-HK" sz="3000" dirty="0">
                <a:latin typeface="SimHei" panose="02010609060101010101" pitchFamily="49" charset="-122"/>
                <a:ea typeface="SimHei" panose="02010609060101010101" pitchFamily="49" charset="-122"/>
              </a:rPr>
              <a:t>需要</a:t>
            </a:r>
            <a:r>
              <a:rPr lang="zh-HK" altLang="zh-HK" sz="3000" dirty="0">
                <a:latin typeface="SimHei" panose="02010609060101010101" pitchFamily="49" charset="-122"/>
                <a:ea typeface="SimHei" panose="02010609060101010101" pitchFamily="49" charset="-122"/>
              </a:rPr>
              <a:t>改善的地方？為什麼</a:t>
            </a:r>
            <a:r>
              <a:rPr lang="zh-HK" altLang="zh-HK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？</a:t>
            </a:r>
            <a:endParaRPr lang="en-US" altLang="zh-HK" sz="30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/>
            <a:endParaRPr lang="en-US" altLang="zh-TW" sz="3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/>
            <a:r>
              <a:rPr lang="zh-HK" altLang="zh-HK" sz="3000" dirty="0">
                <a:latin typeface="SimHei" panose="02010609060101010101" pitchFamily="49" charset="-122"/>
                <a:ea typeface="SimHei" panose="02010609060101010101" pitchFamily="49" charset="-122"/>
              </a:rPr>
              <a:t>請向一名商戶提問以下內容</a:t>
            </a:r>
            <a:r>
              <a:rPr lang="zh-HK" altLang="zh-HK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HK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000" dirty="0">
                <a:latin typeface="SimHei" panose="02010609060101010101" pitchFamily="49" charset="-122"/>
                <a:ea typeface="SimHei" panose="02010609060101010101" pitchFamily="49" charset="-122"/>
              </a:rPr>
              <a:t>錄音題</a:t>
            </a:r>
            <a:r>
              <a:rPr lang="en-US" altLang="zh-TW" sz="3000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zh-TW" altLang="zh-HK" sz="3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lvl="1" algn="just"/>
            <a:r>
              <a:rPr lang="zh-HK" altLang="zh-HK" sz="3000" dirty="0">
                <a:latin typeface="SimHei" panose="02010609060101010101" pitchFamily="49" charset="-122"/>
                <a:ea typeface="SimHei" panose="02010609060101010101" pitchFamily="49" charset="-122"/>
              </a:rPr>
              <a:t>顧客主要是本地人還是旅客？</a:t>
            </a:r>
            <a:endParaRPr lang="zh-TW" altLang="zh-HK" sz="3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lvl="1" algn="just"/>
            <a:r>
              <a:rPr lang="zh-HK" altLang="zh-HK" sz="3000" dirty="0">
                <a:latin typeface="SimHei" panose="02010609060101010101" pitchFamily="49" charset="-122"/>
                <a:ea typeface="SimHei" panose="02010609060101010101" pitchFamily="49" charset="-122"/>
              </a:rPr>
              <a:t>滿意這裡的營商環境嗎？為什麼</a:t>
            </a:r>
            <a:r>
              <a:rPr lang="zh-HK" altLang="zh-HK" sz="3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？</a:t>
            </a:r>
            <a:endParaRPr lang="zh-TW" altLang="zh-HK" sz="3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0611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935848"/>
              </p:ext>
            </p:extLst>
          </p:nvPr>
        </p:nvGraphicFramePr>
        <p:xfrm>
          <a:off x="611560" y="1628801"/>
          <a:ext cx="7704856" cy="4464495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3600400"/>
                <a:gridCol w="2088232"/>
                <a:gridCol w="2016224"/>
              </a:tblGrid>
              <a:tr h="892899"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en-US" sz="3000" kern="100" spc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 </a:t>
                      </a:r>
                      <a:endParaRPr lang="zh-TW" sz="3000" b="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4800" algn="ctr">
                        <a:spcAft>
                          <a:spcPts val="0"/>
                        </a:spcAft>
                      </a:pPr>
                      <a:r>
                        <a:rPr lang="zh-TW" sz="3000" kern="100" spc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優點</a:t>
                      </a:r>
                      <a:endParaRPr lang="zh-TW" sz="3000" b="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4800" algn="ctr">
                        <a:spcAft>
                          <a:spcPts val="0"/>
                        </a:spcAft>
                      </a:pPr>
                      <a:r>
                        <a:rPr lang="zh-TW" sz="3000" kern="100" spc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缺點</a:t>
                      </a:r>
                      <a:endParaRPr lang="zh-TW" sz="3000" b="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2899"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3000" kern="100" spc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經濟活動</a:t>
                      </a:r>
                      <a:endParaRPr lang="zh-TW" sz="3000" b="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en-US" sz="3000" kern="100" spc="1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 </a:t>
                      </a:r>
                      <a:endParaRPr lang="zh-TW" sz="3000" b="0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en-US" sz="3000" kern="100" spc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 </a:t>
                      </a:r>
                      <a:endParaRPr lang="zh-TW" sz="3000" b="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2899"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3000" kern="100" spc="1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交通</a:t>
                      </a:r>
                      <a:r>
                        <a:rPr lang="en-US" sz="3000" kern="100" spc="1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/</a:t>
                      </a:r>
                      <a:r>
                        <a:rPr lang="zh-TW" sz="3000" kern="100" spc="1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交通配套</a:t>
                      </a:r>
                      <a:endParaRPr lang="zh-TW" sz="3000" b="0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en-US" sz="3000" kern="100" spc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 </a:t>
                      </a:r>
                      <a:endParaRPr lang="zh-TW" sz="3000" b="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en-US" sz="3000" kern="100" spc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 </a:t>
                      </a:r>
                      <a:endParaRPr lang="zh-TW" sz="3000" b="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2899"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3000" kern="100" spc="1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居住</a:t>
                      </a:r>
                      <a:r>
                        <a:rPr lang="en-US" sz="3000" kern="100" spc="1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/</a:t>
                      </a:r>
                      <a:r>
                        <a:rPr lang="zh-TW" sz="3000" kern="100" spc="1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社區環境</a:t>
                      </a:r>
                      <a:endParaRPr lang="zh-TW" sz="3000" b="0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en-US" sz="3000" kern="100" spc="1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 </a:t>
                      </a:r>
                      <a:endParaRPr lang="zh-TW" sz="3000" b="0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en-US" sz="3000" kern="100" spc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 </a:t>
                      </a:r>
                      <a:endParaRPr lang="zh-TW" sz="3000" b="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2899"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3000" kern="100" spc="1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社區文化</a:t>
                      </a:r>
                      <a:endParaRPr lang="zh-TW" sz="3000" b="0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en-US" sz="3000" kern="100" spc="1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 </a:t>
                      </a:r>
                      <a:endParaRPr lang="zh-TW" sz="3000" b="0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en-US" sz="3000" kern="100" spc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 </a:t>
                      </a:r>
                      <a:endParaRPr lang="zh-TW" sz="3000" b="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內容版面配置區 2"/>
          <p:cNvSpPr txBox="1">
            <a:spLocks/>
          </p:cNvSpPr>
          <p:nvPr/>
        </p:nvSpPr>
        <p:spPr>
          <a:xfrm>
            <a:off x="457200" y="476672"/>
            <a:ext cx="8229600" cy="6120680"/>
          </a:xfrm>
          <a:prstGeom prst="rect">
            <a:avLst/>
          </a:prstGeom>
        </p:spPr>
        <p:txBody>
          <a:bodyPr vert="horz" rtlCol="0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Font typeface="Arial"/>
              <a:buChar char="•"/>
              <a:defRPr lang="zh-TW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Font typeface="Arial"/>
              <a:buChar char="–"/>
              <a:defRPr lang="zh-TW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Font typeface="Arial"/>
              <a:buChar char="–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Font typeface="Arial"/>
              <a:buChar char="»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kumimoji="1" lang="zh-TW" altLang="zh-HK" sz="3000" dirty="0" smtClean="0">
                <a:latin typeface="SimHei" panose="02010609060101010101" pitchFamily="49" charset="-122"/>
                <a:ea typeface="SimHei" panose="02010609060101010101" pitchFamily="49" charset="-122"/>
                <a:cs typeface="Times New Roman" pitchFamily="18" charset="0"/>
              </a:rPr>
              <a:t>試</a:t>
            </a:r>
            <a:r>
              <a:rPr kumimoji="1" lang="zh-TW" altLang="zh-HK" sz="3000" dirty="0">
                <a:latin typeface="SimHei" panose="02010609060101010101" pitchFamily="49" charset="-122"/>
                <a:ea typeface="SimHei" panose="02010609060101010101" pitchFamily="49" charset="-122"/>
                <a:cs typeface="Times New Roman" pitchFamily="18" charset="0"/>
              </a:rPr>
              <a:t>從下列四方面探討現時裕民坊的生活素質。</a:t>
            </a:r>
            <a:endParaRPr kumimoji="1" lang="zh-TW" altLang="zh-HK" sz="3000" dirty="0">
              <a:latin typeface="SimHei" panose="02010609060101010101" pitchFamily="49" charset="-122"/>
              <a:ea typeface="SimHei" panose="02010609060101010101" pitchFamily="49" charset="-122"/>
              <a:cs typeface="新細明體" pitchFamily="18" charset="-120"/>
            </a:endParaRPr>
          </a:p>
          <a:p>
            <a:pPr algn="just"/>
            <a:endParaRPr lang="zh-TW" altLang="zh-HK" sz="30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518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566513"/>
              </p:ext>
            </p:extLst>
          </p:nvPr>
        </p:nvGraphicFramePr>
        <p:xfrm>
          <a:off x="539552" y="404663"/>
          <a:ext cx="8136904" cy="61724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0928"/>
                <a:gridCol w="2710272"/>
                <a:gridCol w="2923536"/>
                <a:gridCol w="1512168"/>
              </a:tblGrid>
              <a:tr h="3170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700" kern="100" spc="10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考察重點</a:t>
                      </a:r>
                      <a:endParaRPr lang="zh-TW" sz="1700" kern="10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700" kern="100" spc="10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學習重點</a:t>
                      </a:r>
                      <a:endParaRPr lang="zh-TW" sz="1700" kern="10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700" kern="100" spc="10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相關議題</a:t>
                      </a:r>
                      <a:endParaRPr lang="zh-TW" sz="1700" kern="10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</a:tr>
              <a:tr h="7254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裕民坊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訪問路人及商戶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分析重建</a:t>
                      </a: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區的變化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舊區重建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</a:tr>
              <a:tr h="7254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kern="100" spc="100" dirty="0" err="1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apm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統計人流及在美食廣場拍照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分析全球化下的飲食文化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文化全球化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</a:tr>
              <a:tr h="7254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鱷魚裇中心</a:t>
                      </a:r>
                      <a:endParaRPr lang="zh-TW" sz="1700" kern="10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在電梯大堂的指示牌找出大廈主要的商業活動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分析工業大廈重建後的現象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工業北移後的工廠區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</a:tr>
              <a:tr h="7254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駱駝漆大廈</a:t>
                      </a:r>
                      <a:endParaRPr lang="zh-TW" sz="1700" kern="10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統計人流及商業活動，思考店舖聚集的原因及利處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分析工業大廈活化的現象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工業大廈內的商店街文化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</a:tr>
              <a:tr h="7254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淘大工業村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透過樓層指南分析工廠大廈用途，評價環境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分析工業大廈的現況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工業大廈的變化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</a:tr>
              <a:tr h="7254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福德廟</a:t>
                      </a:r>
                      <a:endParaRPr lang="zh-TW" sz="1700" kern="10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統計人流及分析廟宇的重要性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屋邨宗教建築的生存空間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屋邨宗教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</a:tr>
              <a:tr h="7254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牛頭</a:t>
                      </a:r>
                      <a:r>
                        <a:rPr lang="zh-TW" altLang="en-US" sz="1700" kern="100" spc="1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角</a:t>
                      </a:r>
                      <a:r>
                        <a:rPr lang="zh-TW" sz="1700" kern="100" spc="100" dirty="0" smtClean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市政</a:t>
                      </a: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大廈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評價環境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分析社區設施與生活素質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衛生與環境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</a:tr>
              <a:tr h="7254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牛頭角下邨</a:t>
                      </a:r>
                      <a:endParaRPr lang="zh-TW" sz="1700" kern="10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拍攝及分析展示區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凝聚社區及保留集體回憶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700" kern="100" spc="100" dirty="0"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集體回憶</a:t>
                      </a:r>
                      <a:endParaRPr lang="zh-TW" sz="1700" kern="100" dirty="0"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/>
                      </a:endParaRPr>
                    </a:p>
                  </a:txBody>
                  <a:tcPr marL="53644" marR="53644" marT="0" marB="0" anchor="ctr"/>
                </a:tc>
              </a:tr>
            </a:tbl>
          </a:graphicData>
        </a:graphic>
      </p:graphicFrame>
      <p:sp>
        <p:nvSpPr>
          <p:cNvPr id="4" name="圓角矩形 3"/>
          <p:cNvSpPr/>
          <p:nvPr/>
        </p:nvSpPr>
        <p:spPr>
          <a:xfrm>
            <a:off x="4211960" y="260648"/>
            <a:ext cx="2880320" cy="6408712"/>
          </a:xfrm>
          <a:prstGeom prst="roundRect">
            <a:avLst/>
          </a:prstGeom>
          <a:noFill/>
          <a:ln w="57150">
            <a:solidFill>
              <a:schemeClr val="accent3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HK" altLang="en-US">
              <a:ln w="38100">
                <a:solidFill>
                  <a:schemeClr val="tx1"/>
                </a:solidFill>
                <a:prstDash val="sysDash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39146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3716168151"/>
              </p:ext>
            </p:extLst>
          </p:nvPr>
        </p:nvGraphicFramePr>
        <p:xfrm>
          <a:off x="395536" y="188640"/>
          <a:ext cx="8291264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圓角矩形圖說文字 2"/>
          <p:cNvSpPr/>
          <p:nvPr/>
        </p:nvSpPr>
        <p:spPr>
          <a:xfrm>
            <a:off x="4716016" y="4725144"/>
            <a:ext cx="3816424" cy="1440160"/>
          </a:xfrm>
          <a:prstGeom prst="wedgeRoundRectCallout">
            <a:avLst>
              <a:gd name="adj1" fmla="val -57051"/>
              <a:gd name="adj2" fmla="val -71130"/>
              <a:gd name="adj3" fmla="val 16667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TW" altLang="en-US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製造實際體驗；</a:t>
            </a:r>
            <a:endParaRPr lang="en-US" altLang="zh-TW" sz="2400" dirty="0" smtClean="0">
              <a:solidFill>
                <a:schemeClr val="tx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TW" altLang="en-US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運用資訊科技獲取資料；</a:t>
            </a:r>
            <a:endParaRPr lang="en-US" altLang="zh-TW" sz="2400" dirty="0" smtClean="0">
              <a:solidFill>
                <a:schemeClr val="tx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TW" altLang="en-US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觀察</a:t>
            </a:r>
            <a:r>
              <a:rPr lang="zh-TW" altLang="zh-HK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、</a:t>
            </a:r>
            <a:r>
              <a:rPr lang="zh-TW" altLang="en-US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分析</a:t>
            </a:r>
            <a:r>
              <a:rPr lang="zh-TW" altLang="zh-HK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、</a:t>
            </a:r>
            <a:r>
              <a:rPr lang="zh-TW" altLang="en-US" sz="24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體會。</a:t>
            </a:r>
            <a:endParaRPr lang="zh-HK" altLang="en-US" sz="2400" dirty="0">
              <a:solidFill>
                <a:schemeClr val="tx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" name="橢圓 4"/>
          <p:cNvSpPr/>
          <p:nvPr/>
        </p:nvSpPr>
        <p:spPr>
          <a:xfrm>
            <a:off x="3011766" y="3212976"/>
            <a:ext cx="1737101" cy="1737101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HK" altLang="en-US">
              <a:ln w="38100">
                <a:solidFill>
                  <a:schemeClr val="tx1"/>
                </a:solidFill>
                <a:prstDash val="sysDash"/>
              </a:ln>
            </a:endParaRPr>
          </a:p>
        </p:txBody>
      </p:sp>
      <p:sp>
        <p:nvSpPr>
          <p:cNvPr id="6" name="橢圓 5"/>
          <p:cNvSpPr/>
          <p:nvPr/>
        </p:nvSpPr>
        <p:spPr>
          <a:xfrm>
            <a:off x="4427984" y="2344425"/>
            <a:ext cx="1737101" cy="1737101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HK" altLang="en-US">
              <a:ln w="38100">
                <a:solidFill>
                  <a:schemeClr val="tx1"/>
                </a:solidFill>
                <a:prstDash val="sysDash"/>
              </a:ln>
            </a:endParaRPr>
          </a:p>
        </p:txBody>
      </p:sp>
      <p:sp>
        <p:nvSpPr>
          <p:cNvPr id="7" name="圓角矩形圖說文字 6"/>
          <p:cNvSpPr/>
          <p:nvPr/>
        </p:nvSpPr>
        <p:spPr>
          <a:xfrm>
            <a:off x="395536" y="476672"/>
            <a:ext cx="5328592" cy="1296144"/>
          </a:xfrm>
          <a:prstGeom prst="wedgeRoundRectCallout">
            <a:avLst>
              <a:gd name="adj1" fmla="val 32665"/>
              <a:gd name="adj2" fmla="val 93508"/>
              <a:gd name="adj3" fmla="val 16667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TW" altLang="en-US" sz="22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透過回應答案</a:t>
            </a:r>
            <a:r>
              <a:rPr lang="zh-TW" altLang="zh-HK" sz="2200" dirty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、</a:t>
            </a:r>
            <a:r>
              <a:rPr lang="zh-TW" altLang="en-US" sz="22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小組討論深化知識；</a:t>
            </a:r>
            <a:endParaRPr lang="en-US" altLang="zh-TW" sz="2200" dirty="0" smtClean="0">
              <a:solidFill>
                <a:schemeClr val="tx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TW" altLang="en-US" sz="22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分析各現象的原因</a:t>
            </a:r>
            <a:r>
              <a:rPr lang="zh-TW" altLang="zh-HK" sz="22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、</a:t>
            </a:r>
            <a:r>
              <a:rPr lang="zh-TW" altLang="en-US" sz="22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影響</a:t>
            </a:r>
            <a:r>
              <a:rPr lang="zh-TW" altLang="zh-HK" sz="22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、</a:t>
            </a:r>
            <a:r>
              <a:rPr lang="zh-TW" altLang="en-US" sz="22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解決方法；</a:t>
            </a:r>
            <a:endParaRPr lang="en-US" altLang="zh-TW" sz="2200" dirty="0" smtClean="0">
              <a:solidFill>
                <a:schemeClr val="tx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TW" altLang="en-US" sz="2200" dirty="0" smtClean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不同學生表達自己的觀察及意見。</a:t>
            </a:r>
            <a:endParaRPr lang="zh-HK" altLang="en-US" sz="2200" dirty="0">
              <a:solidFill>
                <a:schemeClr val="tx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743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內容版面配置區 2"/>
          <p:cNvSpPr txBox="1">
            <a:spLocks/>
          </p:cNvSpPr>
          <p:nvPr/>
        </p:nvSpPr>
        <p:spPr>
          <a:xfrm>
            <a:off x="457200" y="1700808"/>
            <a:ext cx="8229600" cy="4968552"/>
          </a:xfrm>
          <a:prstGeom prst="rect">
            <a:avLst/>
          </a:prstGeom>
          <a:noFill/>
        </p:spPr>
        <p:txBody>
          <a:bodyPr vert="horz" rtlCol="0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Font typeface="Arial"/>
              <a:buChar char="•"/>
              <a:defRPr lang="zh-TW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Font typeface="Arial"/>
              <a:buChar char="–"/>
              <a:defRPr lang="zh-TW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Font typeface="Arial"/>
              <a:buChar char="–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Font typeface="Arial"/>
              <a:buChar char="»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None/>
            </a:pPr>
            <a:r>
              <a:rPr lang="zh-TW" altLang="zh-HK" sz="2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延伸</a:t>
            </a: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課業</a:t>
            </a:r>
            <a:r>
              <a:rPr lang="en-US" altLang="zh-HK" sz="2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zh-HK" sz="2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按</a:t>
            </a: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學生能力設題</a:t>
            </a:r>
            <a:r>
              <a:rPr lang="en-US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zh-TW" altLang="zh-HK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457200" lvl="0" indent="-457200" algn="just">
              <a:buFont typeface="+mj-lt"/>
              <a:buAutoNum type="alphaUcPeriod"/>
            </a:pPr>
            <a:r>
              <a:rPr lang="zh-TW" altLang="zh-HK" sz="2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綜合</a:t>
            </a: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觀塘區及</a:t>
            </a:r>
            <a:r>
              <a:rPr lang="en-US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或牛頭角區的考察地點，你認為多大程度上能達致可持續發展？試指出你的意見。</a:t>
            </a:r>
            <a:r>
              <a:rPr lang="en-US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工作紙</a:t>
            </a:r>
            <a:r>
              <a:rPr lang="en-US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1)</a:t>
            </a:r>
            <a:endParaRPr lang="zh-TW" altLang="zh-HK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457200" lvl="0" indent="-457200" algn="just">
              <a:buFont typeface="+mj-lt"/>
              <a:buAutoNum type="alphaUcPeriod"/>
            </a:pP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寫下你對整個觀塘區</a:t>
            </a:r>
            <a:r>
              <a:rPr lang="en-US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牛頭角區轉變的意見。</a:t>
            </a:r>
            <a:r>
              <a:rPr lang="en-US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工作紙</a:t>
            </a:r>
            <a:r>
              <a:rPr lang="en-US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1)</a:t>
            </a:r>
            <a:endParaRPr lang="zh-TW" altLang="zh-HK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457200" lvl="0" indent="-457200" algn="just">
              <a:buFont typeface="+mj-lt"/>
              <a:buAutoNum type="alphaUcPeriod"/>
            </a:pP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綜合你所搜集的資料，向市區重建局撰寫一封建議書。內容為評價觀塘或牛頭角</a:t>
            </a:r>
            <a:r>
              <a:rPr lang="zh-TW" altLang="zh-HK" sz="2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區</a:t>
            </a:r>
            <a:r>
              <a:rPr lang="zh-TW" altLang="en-US" sz="2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的</a:t>
            </a:r>
            <a:r>
              <a:rPr lang="zh-TW" altLang="zh-HK" sz="2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項重建項目，並提出相關的改善建議。</a:t>
            </a:r>
            <a:r>
              <a:rPr lang="en-US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工作紙</a:t>
            </a:r>
            <a:r>
              <a:rPr lang="en-US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2)</a:t>
            </a:r>
            <a:endParaRPr lang="zh-TW" altLang="zh-HK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457200" lvl="0" indent="-457200" algn="just">
              <a:buFont typeface="+mj-lt"/>
              <a:buAutoNum type="alphaUcPeriod"/>
            </a:pP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你認為「重建發展」還是「保留地區特色」較為重要呢？兩者又應該如何取得平衡？</a:t>
            </a:r>
            <a:r>
              <a:rPr lang="en-US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工作紙</a:t>
            </a:r>
            <a:r>
              <a:rPr lang="en-US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3)</a:t>
            </a:r>
            <a:endParaRPr lang="zh-TW" altLang="zh-HK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457200" lvl="0" indent="-457200" algn="just">
              <a:buFont typeface="+mj-lt"/>
              <a:buAutoNum type="alphaUcPeriod"/>
            </a:pP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試選取一個在香港你認為是成功的例子，並分析及歸納其可取之處。</a:t>
            </a:r>
          </a:p>
          <a:p>
            <a:pPr marL="457200" lvl="0" indent="-457200" algn="just">
              <a:buFont typeface="+mj-lt"/>
              <a:buAutoNum type="alphaUcPeriod"/>
            </a:pP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試從是次活動的八個考察地點與</a:t>
            </a:r>
            <a:r>
              <a:rPr lang="en-US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一個內地例子</a:t>
            </a:r>
            <a:r>
              <a:rPr lang="en-US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及</a:t>
            </a:r>
            <a:r>
              <a:rPr lang="en-US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一個海外例子</a:t>
            </a:r>
            <a:r>
              <a:rPr lang="en-US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的項目作分析及比較。</a:t>
            </a:r>
          </a:p>
        </p:txBody>
      </p:sp>
      <p:sp>
        <p:nvSpPr>
          <p:cNvPr id="3" name="內容版面配置區 2"/>
          <p:cNvSpPr txBox="1">
            <a:spLocks/>
          </p:cNvSpPr>
          <p:nvPr/>
        </p:nvSpPr>
        <p:spPr>
          <a:xfrm>
            <a:off x="467544" y="260648"/>
            <a:ext cx="8229600" cy="6408712"/>
          </a:xfrm>
          <a:prstGeom prst="rect">
            <a:avLst/>
          </a:prstGeom>
        </p:spPr>
        <p:txBody>
          <a:bodyPr vert="horz" rtlCol="0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Font typeface="Arial"/>
              <a:buChar char="•"/>
              <a:defRPr lang="zh-TW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Font typeface="Arial"/>
              <a:buChar char="–"/>
              <a:defRPr lang="zh-TW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Font typeface="Arial"/>
              <a:buChar char="–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Font typeface="Arial"/>
              <a:buChar char="»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Font typeface="Arial"/>
              <a:buChar char="•"/>
              <a:defRPr lang="zh-TW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None/>
            </a:pP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課後討論</a:t>
            </a:r>
          </a:p>
          <a:p>
            <a:pPr algn="just"/>
            <a:r>
              <a:rPr lang="zh-TW" altLang="zh-HK" sz="22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每</a:t>
            </a: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組需就考察內容進行匯報，報告內容必須涵蓋不同的考察角度，匯報時限為</a:t>
            </a:r>
            <a:r>
              <a:rPr lang="en-US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15</a:t>
            </a:r>
            <a:r>
              <a:rPr lang="zh-TW" altLang="zh-HK" sz="2200" dirty="0">
                <a:latin typeface="SimHei" panose="02010609060101010101" pitchFamily="49" charset="-122"/>
                <a:ea typeface="SimHei" panose="02010609060101010101" pitchFamily="49" charset="-122"/>
              </a:rPr>
              <a:t>分鐘。</a:t>
            </a:r>
          </a:p>
          <a:p>
            <a:pPr marL="0" indent="0" algn="just">
              <a:buNone/>
            </a:pPr>
            <a:endParaRPr lang="zh-TW" altLang="zh-HK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808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zh-TW" altLang="zh-HK" sz="4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相關議題</a:t>
            </a:r>
            <a:r>
              <a:rPr lang="zh-TW" altLang="en-US" sz="4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舉隅</a:t>
            </a:r>
            <a:endParaRPr lang="zh-HK" altLang="en-US" sz="4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Autofit/>
          </a:bodyPr>
          <a:lstStyle/>
          <a:p>
            <a:pPr lvl="0" algn="just"/>
            <a:r>
              <a:rPr lang="zh-TW" altLang="zh-HK" sz="20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公共</a:t>
            </a:r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房屋發展如何反映港人各範疇的生活素質？觀塘是否健康社區？</a:t>
            </a:r>
            <a:r>
              <a:rPr lang="en-US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例：公共衛生、社區支援、兒童及成人的運動及娛樂設施</a:t>
            </a:r>
            <a:r>
              <a:rPr lang="en-US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空間、公共設施、鄰里關係</a:t>
            </a:r>
            <a:r>
              <a:rPr lang="en-US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……)</a:t>
            </a:r>
            <a:endParaRPr lang="zh-TW" altLang="zh-HK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lvl="0" algn="just"/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不同類型房屋的特色：唐樓、公屋、居屋、村屋、私樓。</a:t>
            </a:r>
            <a:r>
              <a:rPr lang="en-US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例：對比大埔相對穩定的業權，觀塘區有什麼分別？</a:t>
            </a:r>
            <a:r>
              <a:rPr lang="en-US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zh-TW" altLang="zh-HK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lvl="0" algn="just"/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舊型公屋和樂邨是否應該重建？和樂邨在多大程度上是一個「自給自足」的社區？</a:t>
            </a:r>
          </a:p>
          <a:p>
            <a:pPr lvl="0" algn="just"/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不同類型房屋的居民，對目前的居住環境和生活素質有何訴求？</a:t>
            </a:r>
          </a:p>
          <a:p>
            <a:pPr lvl="0" algn="just"/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觀塘是否一個正在「老化」的社區？區內年齡結構如何？區內社區設施能否應付當前需求？</a:t>
            </a:r>
          </a:p>
          <a:p>
            <a:pPr lvl="0" algn="just"/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觀塘</a:t>
            </a:r>
            <a:r>
              <a:rPr lang="en-US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牛頭角</a:t>
            </a:r>
            <a:r>
              <a:rPr lang="en-US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九龍灣多大程度上符合「可持續發展」原則？能否達至環境、經濟、社會三方面的動態平衡？</a:t>
            </a:r>
          </a:p>
          <a:p>
            <a:pPr lvl="0" algn="just"/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為應付香港整體房屋需求，應否在觀塘發展新型公屋</a:t>
            </a:r>
            <a:r>
              <a:rPr lang="en-US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提供更多居住單位？</a:t>
            </a:r>
          </a:p>
          <a:p>
            <a:pPr algn="just"/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觀塘</a:t>
            </a:r>
            <a:r>
              <a:rPr lang="en-US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zh-HK" sz="2000" dirty="0">
                <a:latin typeface="SimHei" panose="02010609060101010101" pitchFamily="49" charset="-122"/>
                <a:ea typeface="SimHei" panose="02010609060101010101" pitchFamily="49" charset="-122"/>
              </a:rPr>
              <a:t>牛頭角或其他地區的空置土地，應作什麼用途？</a:t>
            </a:r>
            <a:endParaRPr lang="zh-TW" altLang="zh-HK" sz="20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720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zh-TW" altLang="en-US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檢討</a:t>
            </a:r>
            <a:r>
              <a:rPr lang="zh-TW" altLang="zh-HK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及</a:t>
            </a:r>
            <a:r>
              <a:rPr lang="zh-TW" altLang="zh-HK" dirty="0">
                <a:latin typeface="SimHei" panose="02010609060101010101" pitchFamily="49" charset="-122"/>
                <a:ea typeface="SimHei" panose="02010609060101010101" pitchFamily="49" charset="-122"/>
              </a:rPr>
              <a:t>反思</a:t>
            </a:r>
            <a:endParaRPr lang="zh-HK" altLang="en-US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2400" u="sng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實地考察</a:t>
            </a:r>
            <a:r>
              <a:rPr lang="zh-TW" altLang="zh-HK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endParaRPr lang="zh-TW" altLang="zh-HK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lvl="0"/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製造「實際」的體驗；</a:t>
            </a:r>
          </a:p>
          <a:p>
            <a:pPr lvl="0"/>
            <a:r>
              <a:rPr lang="zh-TW" altLang="zh-HK" sz="2400">
                <a:latin typeface="SimHei" panose="02010609060101010101" pitchFamily="49" charset="-122"/>
                <a:ea typeface="SimHei" panose="02010609060101010101" pitchFamily="49" charset="-122"/>
              </a:rPr>
              <a:t>引導</a:t>
            </a:r>
            <a:r>
              <a:rPr lang="zh-TW" altLang="zh-HK" sz="2400" smtClean="0">
                <a:latin typeface="SimHei" panose="02010609060101010101" pitchFamily="49" charset="-122"/>
                <a:ea typeface="SimHei" panose="02010609060101010101" pitchFamily="49" charset="-122"/>
              </a:rPr>
              <a:t>學生</a:t>
            </a:r>
            <a:r>
              <a:rPr lang="zh-TW" altLang="en-US" sz="2400" smtClean="0">
                <a:latin typeface="SimHei" panose="02010609060101010101" pitchFamily="49" charset="-122"/>
                <a:ea typeface="SimHei" panose="02010609060101010101" pitchFamily="49" charset="-122"/>
              </a:rPr>
              <a:t>從</a:t>
            </a:r>
            <a:r>
              <a:rPr lang="zh-TW" altLang="zh-HK" sz="2400" smtClean="0">
                <a:latin typeface="SimHei" panose="02010609060101010101" pitchFamily="49" charset="-122"/>
                <a:ea typeface="SimHei" panose="02010609060101010101" pitchFamily="49" charset="-122"/>
              </a:rPr>
              <a:t>不同</a:t>
            </a:r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持份者的身份思考；</a:t>
            </a:r>
          </a:p>
          <a:p>
            <a:pPr lvl="0"/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提升學習趣味及動機；</a:t>
            </a:r>
          </a:p>
          <a:p>
            <a:pPr lvl="0"/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讓課堂上的學識</a:t>
            </a:r>
            <a:r>
              <a:rPr lang="en-US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技能</a:t>
            </a:r>
            <a:r>
              <a:rPr lang="en-US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概念得以轉化；</a:t>
            </a:r>
          </a:p>
          <a:p>
            <a:pPr lvl="0"/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培養同理心，建立對事件的看法。</a:t>
            </a:r>
          </a:p>
          <a:p>
            <a:pPr marL="0" indent="0">
              <a:buNone/>
            </a:pPr>
            <a:endParaRPr lang="zh-TW" altLang="zh-HK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>
              <a:buNone/>
            </a:pPr>
            <a:r>
              <a:rPr lang="zh-TW" altLang="zh-HK" sz="2400" u="sng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電子學習</a:t>
            </a:r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</a:p>
          <a:p>
            <a:pPr lvl="0"/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增加學生參與的機會；</a:t>
            </a:r>
          </a:p>
          <a:p>
            <a:pPr lvl="0"/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推動創意及自主學習；</a:t>
            </a:r>
          </a:p>
          <a:p>
            <a:pPr lvl="0"/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提升學習趣味及動機；</a:t>
            </a:r>
          </a:p>
          <a:p>
            <a:pPr lvl="0"/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以資訊科技作契機，融入青少年獲取知識的習慣</a:t>
            </a:r>
            <a:r>
              <a:rPr lang="zh-TW" altLang="zh-HK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zh-HK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189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zh-TW" altLang="en-US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檢討</a:t>
            </a:r>
            <a:r>
              <a:rPr lang="zh-TW" altLang="zh-HK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及</a:t>
            </a:r>
            <a:r>
              <a:rPr lang="zh-TW" altLang="zh-HK" dirty="0">
                <a:latin typeface="SimHei" panose="02010609060101010101" pitchFamily="49" charset="-122"/>
                <a:ea typeface="SimHei" panose="02010609060101010101" pitchFamily="49" charset="-122"/>
              </a:rPr>
              <a:t>反思</a:t>
            </a:r>
            <a:endParaRPr lang="zh-HK" altLang="en-US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HK" sz="2400" u="sng" dirty="0">
                <a:latin typeface="SimHei" panose="02010609060101010101" pitchFamily="49" charset="-122"/>
                <a:ea typeface="SimHei" panose="02010609060101010101" pitchFamily="49" charset="-122"/>
              </a:rPr>
              <a:t>教學設計的反思</a:t>
            </a:r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</a:p>
          <a:p>
            <a:pPr lvl="0"/>
            <a:r>
              <a:rPr lang="zh-TW" altLang="zh-HK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為何</a:t>
            </a:r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要使用電子學習？學生有否足夠基礎？會否淪為「為</a:t>
            </a:r>
            <a:r>
              <a:rPr lang="en-US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IT</a:t>
            </a:r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而</a:t>
            </a:r>
            <a:r>
              <a:rPr lang="en-US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IT</a:t>
            </a:r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？」</a:t>
            </a:r>
          </a:p>
          <a:p>
            <a:pPr lvl="0"/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如何把活動中所獲得的知識轉化，並反映於文字之上？</a:t>
            </a:r>
          </a:p>
          <a:p>
            <a:pPr lvl="0"/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所設計出來的教學計劃與傳統的教學有何分別？</a:t>
            </a:r>
          </a:p>
          <a:p>
            <a:pPr lvl="0"/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學生能從本設計中學到甚麼？</a:t>
            </a:r>
          </a:p>
          <a:p>
            <a:pPr lvl="0"/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活動能連繫到通識教育科哪些部分？能否緊扣課程？</a:t>
            </a:r>
          </a:p>
          <a:p>
            <a:pPr lvl="0"/>
            <a:r>
              <a:rPr lang="zh-TW" altLang="zh-HK" sz="2400" dirty="0">
                <a:latin typeface="SimHei" panose="02010609060101010101" pitchFamily="49" charset="-122"/>
                <a:ea typeface="SimHei" panose="02010609060101010101" pitchFamily="49" charset="-122"/>
              </a:rPr>
              <a:t>活動能否緊扣「有意義的學習」？</a:t>
            </a:r>
          </a:p>
        </p:txBody>
      </p:sp>
    </p:spTree>
    <p:extLst>
      <p:ext uri="{BB962C8B-B14F-4D97-AF65-F5344CB8AC3E}">
        <p14:creationId xmlns:p14="http://schemas.microsoft.com/office/powerpoint/2010/main" val="203950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D43EF3F-408C-46A2-8ACA-512A4173F75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2218</Words>
  <Application>Microsoft Office PowerPoint</Application>
  <PresentationFormat>如螢幕大小 (4:3)</PresentationFormat>
  <Paragraphs>245</Paragraphs>
  <Slides>24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31" baseType="lpstr">
      <vt:lpstr>SimHei</vt:lpstr>
      <vt:lpstr>新細明體</vt:lpstr>
      <vt:lpstr>Arial</vt:lpstr>
      <vt:lpstr>Calibri</vt:lpstr>
      <vt:lpstr>Times New Roman</vt:lpstr>
      <vt:lpstr>Wingdings</vt:lpstr>
      <vt:lpstr>Office 佈景主題</vt:lpstr>
      <vt:lpstr>東九龍發展考察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相關議題舉隅</vt:lpstr>
      <vt:lpstr>檢討及反思</vt:lpstr>
      <vt:lpstr>檢討及反思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2015-04-13T17:30:54Z</dcterms:created>
  <dcterms:modified xsi:type="dcterms:W3CDTF">2015-06-01T17:35:50Z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TC101743289990</vt:lpwstr>
  </property>
</Properties>
</file>