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5"/>
  </p:handoutMasterIdLst>
  <p:sldIdLst>
    <p:sldId id="305" r:id="rId2"/>
    <p:sldId id="315" r:id="rId3"/>
    <p:sldId id="297" r:id="rId4"/>
    <p:sldId id="298" r:id="rId5"/>
    <p:sldId id="292" r:id="rId6"/>
    <p:sldId id="293" r:id="rId7"/>
    <p:sldId id="294" r:id="rId8"/>
    <p:sldId id="314" r:id="rId9"/>
    <p:sldId id="316" r:id="rId10"/>
    <p:sldId id="317" r:id="rId11"/>
    <p:sldId id="318" r:id="rId12"/>
    <p:sldId id="319" r:id="rId13"/>
    <p:sldId id="320" r:id="rId14"/>
    <p:sldId id="321" r:id="rId15"/>
    <p:sldId id="322" r:id="rId16"/>
    <p:sldId id="324" r:id="rId17"/>
    <p:sldId id="327" r:id="rId18"/>
    <p:sldId id="330" r:id="rId19"/>
    <p:sldId id="334" r:id="rId20"/>
    <p:sldId id="335" r:id="rId21"/>
    <p:sldId id="338" r:id="rId22"/>
    <p:sldId id="339" r:id="rId23"/>
    <p:sldId id="340" r:id="rId24"/>
    <p:sldId id="343" r:id="rId25"/>
    <p:sldId id="344" r:id="rId26"/>
    <p:sldId id="345" r:id="rId27"/>
    <p:sldId id="346" r:id="rId28"/>
    <p:sldId id="347" r:id="rId29"/>
    <p:sldId id="348" r:id="rId30"/>
    <p:sldId id="349" r:id="rId31"/>
    <p:sldId id="350" r:id="rId32"/>
    <p:sldId id="351" r:id="rId33"/>
    <p:sldId id="352" r:id="rId3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78" d="100"/>
          <a:sy n="78" d="100"/>
        </p:scale>
        <p:origin x="-84" y="-73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4" y="0"/>
            <a:ext cx="2945659" cy="498136"/>
          </a:xfrm>
          <a:prstGeom prst="rect">
            <a:avLst/>
          </a:prstGeom>
        </p:spPr>
        <p:txBody>
          <a:bodyPr vert="horz" lIns="91440" tIns="45720" rIns="91440" bIns="45720" rtlCol="0"/>
          <a:lstStyle>
            <a:lvl1pPr algn="r">
              <a:defRPr sz="1200"/>
            </a:lvl1pPr>
          </a:lstStyle>
          <a:p>
            <a:fld id="{49758330-FB87-4E2B-B032-85C64C33A9A5}" type="datetimeFigureOut">
              <a:rPr lang="en-US" smtClean="0"/>
              <a:t>10/17/2016</a:t>
            </a:fld>
            <a:endParaRPr lang="en-US"/>
          </a:p>
        </p:txBody>
      </p:sp>
      <p:sp>
        <p:nvSpPr>
          <p:cNvPr id="4" name="Footer Placeholder 3"/>
          <p:cNvSpPr>
            <a:spLocks noGrp="1"/>
          </p:cNvSpPr>
          <p:nvPr>
            <p:ph type="ftr" sz="quarter" idx="2"/>
          </p:nvPr>
        </p:nvSpPr>
        <p:spPr>
          <a:xfrm>
            <a:off x="1" y="9430092"/>
            <a:ext cx="2945659" cy="49813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30092"/>
            <a:ext cx="2945659" cy="498135"/>
          </a:xfrm>
          <a:prstGeom prst="rect">
            <a:avLst/>
          </a:prstGeom>
        </p:spPr>
        <p:txBody>
          <a:bodyPr vert="horz" lIns="91440" tIns="45720" rIns="91440" bIns="45720" rtlCol="0" anchor="b"/>
          <a:lstStyle>
            <a:lvl1pPr algn="r">
              <a:defRPr sz="1200"/>
            </a:lvl1pPr>
          </a:lstStyle>
          <a:p>
            <a:fld id="{DFB08ED0-CA2B-46B9-BD4D-FE5575641740}" type="slidenum">
              <a:rPr lang="en-US" smtClean="0"/>
              <a:t>‹#›</a:t>
            </a:fld>
            <a:endParaRPr lang="en-US"/>
          </a:p>
        </p:txBody>
      </p:sp>
    </p:spTree>
    <p:extLst>
      <p:ext uri="{BB962C8B-B14F-4D97-AF65-F5344CB8AC3E}">
        <p14:creationId xmlns:p14="http://schemas.microsoft.com/office/powerpoint/2010/main" val="27145165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EE3B7C7E-8527-472E-B446-0484F1AE88C6}"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142035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E3B7C7E-8527-472E-B446-0484F1AE88C6}"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3695869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3B7C7E-8527-472E-B446-0484F1AE88C6}"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125803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EE3B7C7E-8527-472E-B446-0484F1AE88C6}"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3848172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EE3B7C7E-8527-472E-B446-0484F1AE88C6}" type="datetimeFigureOut">
              <a:rPr lang="en-AU" smtClean="0"/>
              <a:t>17/10/2016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348528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EE3B7C7E-8527-472E-B446-0484F1AE88C6}" type="datetimeFigureOut">
              <a:rPr lang="en-AU" smtClean="0"/>
              <a:t>17/10/2016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175894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3B7C7E-8527-472E-B446-0484F1AE88C6}" type="datetimeFigureOut">
              <a:rPr lang="en-AU" smtClean="0"/>
              <a:t>17/10/2016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4290781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3B7C7E-8527-472E-B446-0484F1AE88C6}"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330771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3B7C7E-8527-472E-B446-0484F1AE88C6}"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2937454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E3B7C7E-8527-472E-B446-0484F1AE88C6}"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417879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E3B7C7E-8527-472E-B446-0484F1AE88C6}"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E862934-8670-492F-A34F-DC800362B794}" type="slidenum">
              <a:rPr lang="en-AU" smtClean="0"/>
              <a:t>‹#›</a:t>
            </a:fld>
            <a:endParaRPr lang="en-AU"/>
          </a:p>
        </p:txBody>
      </p:sp>
    </p:spTree>
    <p:extLst>
      <p:ext uri="{BB962C8B-B14F-4D97-AF65-F5344CB8AC3E}">
        <p14:creationId xmlns:p14="http://schemas.microsoft.com/office/powerpoint/2010/main" val="2266434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B7C7E-8527-472E-B446-0484F1AE88C6}" type="datetimeFigureOut">
              <a:rPr lang="en-AU" smtClean="0"/>
              <a:t>17/10/2016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62934-8670-492F-A34F-DC800362B794}" type="slidenum">
              <a:rPr lang="en-AU" smtClean="0"/>
              <a:t>‹#›</a:t>
            </a:fld>
            <a:endParaRPr lang="en-AU"/>
          </a:p>
        </p:txBody>
      </p:sp>
    </p:spTree>
    <p:extLst>
      <p:ext uri="{BB962C8B-B14F-4D97-AF65-F5344CB8AC3E}">
        <p14:creationId xmlns:p14="http://schemas.microsoft.com/office/powerpoint/2010/main" val="1392466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Point_4_3_B"/>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Title 2"/>
          <p:cNvSpPr txBox="1">
            <a:spLocks/>
          </p:cNvSpPr>
          <p:nvPr/>
        </p:nvSpPr>
        <p:spPr>
          <a:xfrm>
            <a:off x="3870961" y="4384079"/>
            <a:ext cx="4709159" cy="6627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sz="2400" dirty="0"/>
              <a:t>器官移植政策 </a:t>
            </a:r>
            <a:r>
              <a:rPr lang="en-US" altLang="zh-TW" sz="2400" dirty="0"/>
              <a:t>– </a:t>
            </a:r>
            <a:r>
              <a:rPr lang="zh-TW" altLang="en-US" sz="2400" dirty="0"/>
              <a:t>成效與挑戰</a:t>
            </a:r>
            <a:endParaRPr lang="en-HK" altLang="zh-TW" sz="2400" dirty="0"/>
          </a:p>
          <a:p>
            <a:pPr algn="ctr"/>
            <a:r>
              <a:rPr lang="zh-TW" altLang="en-US" sz="2400" dirty="0">
                <a:solidFill>
                  <a:srgbClr val="002060"/>
                </a:solidFill>
                <a:latin typeface="Adobe 黑体 Std R" pitchFamily="34" charset="-128"/>
                <a:ea typeface="Adobe 黑体 Std R" pitchFamily="34" charset="-128"/>
              </a:rPr>
              <a:t>何繼良醫生</a:t>
            </a:r>
            <a:endParaRPr lang="en-US" altLang="zh-TW" sz="2400" dirty="0">
              <a:solidFill>
                <a:srgbClr val="002060"/>
              </a:solidFill>
              <a:latin typeface="Adobe 黑体 Std R" pitchFamily="34" charset="-128"/>
              <a:ea typeface="Adobe 黑体 Std R" pitchFamily="34" charset="-128"/>
            </a:endParaRPr>
          </a:p>
          <a:p>
            <a:pPr algn="ctr"/>
            <a:r>
              <a:rPr lang="zh-TW" altLang="en-US" sz="2000" dirty="0">
                <a:solidFill>
                  <a:srgbClr val="002060"/>
                </a:solidFill>
                <a:latin typeface="Adobe 黑体 Std R" pitchFamily="34" charset="-128"/>
                <a:ea typeface="Adobe 黑体 Std R" pitchFamily="34" charset="-128"/>
              </a:rPr>
              <a:t>香港器官移植基金會創辦人暨創會主席</a:t>
            </a:r>
            <a:endParaRPr lang="en-US" altLang="zh-TW" sz="2000" dirty="0">
              <a:solidFill>
                <a:srgbClr val="002060"/>
              </a:solidFill>
              <a:latin typeface="Adobe 黑体 Std R" pitchFamily="34" charset="-128"/>
              <a:ea typeface="Adobe 黑体 Std R" pitchFamily="34" charset="-128"/>
            </a:endParaRPr>
          </a:p>
        </p:txBody>
      </p:sp>
    </p:spTree>
    <p:extLst>
      <p:ext uri="{BB962C8B-B14F-4D97-AF65-F5344CB8AC3E}">
        <p14:creationId xmlns:p14="http://schemas.microsoft.com/office/powerpoint/2010/main" val="3940424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53691" y="189655"/>
            <a:ext cx="8846916" cy="6635187"/>
          </a:xfrm>
          <a:prstGeom prst="rect">
            <a:avLst/>
          </a:prstGeom>
        </p:spPr>
      </p:pic>
      <p:sp>
        <p:nvSpPr>
          <p:cNvPr id="6" name="標題 1"/>
          <p:cNvSpPr txBox="1">
            <a:spLocks/>
          </p:cNvSpPr>
          <p:nvPr/>
        </p:nvSpPr>
        <p:spPr>
          <a:xfrm>
            <a:off x="972273" y="189655"/>
            <a:ext cx="9275180" cy="1107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solidFill>
                  <a:srgbClr val="0000CC"/>
                </a:solidFill>
              </a:rPr>
              <a:t>器官移植手術病人與捐獻器官的數量比</a:t>
            </a:r>
            <a:endParaRPr lang="zh-TW" altLang="en-US" dirty="0">
              <a:solidFill>
                <a:srgbClr val="0000CC"/>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72273" y="1293012"/>
            <a:ext cx="10531998" cy="5107787"/>
          </a:xfrm>
        </p:spPr>
        <p:txBody>
          <a:bodyPr>
            <a:noAutofit/>
          </a:bodyPr>
          <a:lstStyle/>
          <a:p>
            <a:r>
              <a:rPr lang="zh-TW" altLang="en-US" sz="3000" dirty="0"/>
              <a:t>據世界衛生組 織統計，全世界需進行器官移植手術的病人與所捐獻的人體器官的數量比為 </a:t>
            </a:r>
            <a:r>
              <a:rPr lang="en-US" altLang="zh-TW" sz="3000" dirty="0">
                <a:solidFill>
                  <a:srgbClr val="0000CC"/>
                </a:solidFill>
              </a:rPr>
              <a:t>20︰1</a:t>
            </a:r>
            <a:r>
              <a:rPr lang="zh-TW" altLang="en-US" sz="3000" dirty="0"/>
              <a:t>，還不包括那些靠葯物維持以等待移植手術的病人，否則該比例將拉大到 </a:t>
            </a:r>
            <a:r>
              <a:rPr lang="en-US" altLang="zh-TW" sz="3000" dirty="0">
                <a:solidFill>
                  <a:srgbClr val="0000CC"/>
                </a:solidFill>
              </a:rPr>
              <a:t>30︰1</a:t>
            </a:r>
            <a:endParaRPr lang="en-AU" altLang="zh-TW" sz="3000" dirty="0"/>
          </a:p>
          <a:p>
            <a:r>
              <a:rPr lang="zh-TW" altLang="en-US" sz="3000" dirty="0"/>
              <a:t>在香港的器官捐贈，</a:t>
            </a:r>
            <a:r>
              <a:rPr lang="zh-TW" altLang="en-US" sz="3000" dirty="0">
                <a:solidFill>
                  <a:srgbClr val="0000CC"/>
                </a:solidFill>
              </a:rPr>
              <a:t>每百萬人口</a:t>
            </a:r>
            <a:r>
              <a:rPr lang="zh-TW" altLang="en-US" sz="3000" dirty="0"/>
              <a:t>更僅有</a:t>
            </a:r>
            <a:r>
              <a:rPr lang="zh-TW" altLang="en-US" sz="3000" dirty="0">
                <a:solidFill>
                  <a:srgbClr val="0000CC"/>
                </a:solidFill>
              </a:rPr>
              <a:t>少於 </a:t>
            </a:r>
            <a:r>
              <a:rPr lang="en-US" altLang="zh-TW" sz="3000" dirty="0">
                <a:solidFill>
                  <a:srgbClr val="0000CC"/>
                </a:solidFill>
              </a:rPr>
              <a:t>6 </a:t>
            </a:r>
            <a:r>
              <a:rPr lang="zh-TW" altLang="en-US" sz="3000" dirty="0">
                <a:solidFill>
                  <a:srgbClr val="0000CC"/>
                </a:solidFill>
              </a:rPr>
              <a:t>人捐贈</a:t>
            </a:r>
            <a:r>
              <a:rPr lang="zh-TW" altLang="en-US" sz="3000" dirty="0"/>
              <a:t>，足見器官移植需求與供給的嚴重失衡。</a:t>
            </a:r>
            <a:endParaRPr lang="en-AU" altLang="zh-TW" sz="3000" dirty="0"/>
          </a:p>
          <a:p>
            <a:r>
              <a:rPr lang="zh-TW" altLang="en-US" sz="3000" dirty="0">
                <a:solidFill>
                  <a:srgbClr val="0000CC"/>
                </a:solidFill>
              </a:rPr>
              <a:t>器官</a:t>
            </a:r>
            <a:r>
              <a:rPr lang="zh-TW" altLang="en-US" sz="3000" dirty="0"/>
              <a:t>恆常處於</a:t>
            </a:r>
            <a:r>
              <a:rPr lang="zh-TW" altLang="en-US" sz="3000" dirty="0">
                <a:solidFill>
                  <a:srgbClr val="0000CC"/>
                </a:solidFill>
              </a:rPr>
              <a:t>缺乏狀態</a:t>
            </a:r>
            <a:endParaRPr lang="en-AU" altLang="zh-TW" sz="3000" dirty="0">
              <a:solidFill>
                <a:srgbClr val="0000CC"/>
              </a:solidFill>
            </a:endParaRPr>
          </a:p>
          <a:p>
            <a:r>
              <a:rPr lang="zh-TW" altLang="en-US" sz="3000" dirty="0"/>
              <a:t>具有移植醫學能力之國家</a:t>
            </a:r>
            <a:endParaRPr lang="en-AU" altLang="zh-TW" sz="3000" dirty="0"/>
          </a:p>
          <a:p>
            <a:pPr lvl="1"/>
            <a:r>
              <a:rPr lang="zh-TW" altLang="en-US" sz="3000" dirty="0"/>
              <a:t>往往是社會生活條件較進步之國家，人民意外死亡率逐 年下降，</a:t>
            </a:r>
            <a:endParaRPr lang="en-AU" altLang="zh-TW" sz="3000" dirty="0"/>
          </a:p>
          <a:p>
            <a:pPr lvl="1"/>
            <a:r>
              <a:rPr lang="zh-TW" altLang="en-US" sz="3000" dirty="0"/>
              <a:t>即使有在</a:t>
            </a:r>
            <a:r>
              <a:rPr lang="zh-TW" altLang="en-US" sz="3000" dirty="0" smtClean="0"/>
              <a:t>生</a:t>
            </a:r>
            <a:r>
              <a:rPr lang="zh-TW" altLang="en-US" sz="3000" dirty="0"/>
              <a:t>者願意捐贈，往往也因為遺屬不願毀壞遺體，造成器官捐贈 觀念推廣上與實務推動上的阻礙</a:t>
            </a:r>
            <a:endParaRPr lang="en-AU" altLang="zh-TW" sz="3000" dirty="0"/>
          </a:p>
        </p:txBody>
      </p:sp>
    </p:spTree>
    <p:extLst>
      <p:ext uri="{BB962C8B-B14F-4D97-AF65-F5344CB8AC3E}">
        <p14:creationId xmlns:p14="http://schemas.microsoft.com/office/powerpoint/2010/main" val="325690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Title 2"/>
          <p:cNvSpPr>
            <a:spLocks noGrp="1"/>
          </p:cNvSpPr>
          <p:nvPr>
            <p:ph type="title"/>
          </p:nvPr>
        </p:nvSpPr>
        <p:spPr>
          <a:xfrm>
            <a:off x="1768258" y="265113"/>
            <a:ext cx="8899743" cy="1706562"/>
          </a:xfrm>
        </p:spPr>
        <p:txBody>
          <a:bodyPr>
            <a:normAutofit/>
          </a:bodyPr>
          <a:lstStyle/>
          <a:p>
            <a:pPr algn="ctr"/>
            <a:r>
              <a:rPr lang="zh-TW" altLang="en-US" sz="3600" dirty="0">
                <a:solidFill>
                  <a:schemeClr val="accent4">
                    <a:lumMod val="50000"/>
                  </a:schemeClr>
                </a:solidFill>
                <a:latin typeface="Adobe 黑体 Std R" pitchFamily="34" charset="-128"/>
                <a:ea typeface="Adobe 黑体 Std R" pitchFamily="34" charset="-128"/>
              </a:rPr>
              <a:t>等候器官移植人數相對器官捐贈宗數的比率</a:t>
            </a:r>
            <a:r>
              <a:rPr lang="en-US" altLang="zh-TW" sz="3600" dirty="0">
                <a:solidFill>
                  <a:schemeClr val="accent4">
                    <a:lumMod val="50000"/>
                  </a:schemeClr>
                </a:solidFill>
                <a:latin typeface="Adobe 黑体 Std R" pitchFamily="34" charset="-128"/>
                <a:ea typeface="Adobe 黑体 Std R" pitchFamily="34" charset="-128"/>
              </a:rPr>
              <a:t/>
            </a:r>
            <a:br>
              <a:rPr lang="en-US" altLang="zh-TW" sz="3600" dirty="0">
                <a:solidFill>
                  <a:schemeClr val="accent4">
                    <a:lumMod val="50000"/>
                  </a:schemeClr>
                </a:solidFill>
                <a:latin typeface="Adobe 黑体 Std R" pitchFamily="34" charset="-128"/>
                <a:ea typeface="Adobe 黑体 Std R" pitchFamily="34" charset="-128"/>
              </a:rPr>
            </a:br>
            <a:r>
              <a:rPr lang="zh-TW" altLang="en-US" sz="3600" dirty="0">
                <a:solidFill>
                  <a:schemeClr val="accent4">
                    <a:lumMod val="50000"/>
                  </a:schemeClr>
                </a:solidFill>
                <a:latin typeface="Adobe 黑体 Std R" pitchFamily="34" charset="-128"/>
                <a:ea typeface="Adobe 黑体 Std R" pitchFamily="34" charset="-128"/>
              </a:rPr>
              <a:t>輪候器官移植的平均等候時間</a:t>
            </a:r>
            <a:r>
              <a:rPr lang="en-US" altLang="zh-TW" sz="3600" dirty="0">
                <a:solidFill>
                  <a:schemeClr val="accent4">
                    <a:lumMod val="50000"/>
                  </a:schemeClr>
                </a:solidFill>
                <a:latin typeface="Adobe 黑体 Std R" pitchFamily="34" charset="-128"/>
                <a:ea typeface="Adobe 黑体 Std R" pitchFamily="34" charset="-128"/>
              </a:rPr>
              <a:t/>
            </a:r>
            <a:br>
              <a:rPr lang="en-US" altLang="zh-TW" sz="3600" dirty="0">
                <a:solidFill>
                  <a:schemeClr val="accent4">
                    <a:lumMod val="50000"/>
                  </a:schemeClr>
                </a:solidFill>
                <a:latin typeface="Adobe 黑体 Std R" pitchFamily="34" charset="-128"/>
                <a:ea typeface="Adobe 黑体 Std R" pitchFamily="34" charset="-128"/>
              </a:rPr>
            </a:br>
            <a:r>
              <a:rPr lang="en-US" altLang="zh-TW" sz="3600" dirty="0">
                <a:solidFill>
                  <a:schemeClr val="accent4">
                    <a:lumMod val="50000"/>
                  </a:schemeClr>
                </a:solidFill>
                <a:latin typeface="Adobe 黑体 Std R" pitchFamily="34" charset="-128"/>
                <a:ea typeface="Adobe 黑体 Std R" pitchFamily="34" charset="-128"/>
              </a:rPr>
              <a:t>(2015)</a:t>
            </a:r>
            <a:endParaRPr lang="en-US" sz="3600" dirty="0">
              <a:solidFill>
                <a:schemeClr val="accent4">
                  <a:lumMod val="50000"/>
                </a:schemeClr>
              </a:solidFill>
              <a:latin typeface="Adobe 黑体 Std R" pitchFamily="34" charset="-128"/>
              <a:ea typeface="Adobe 黑体 Std R" pitchFamily="34" charset="-128"/>
            </a:endParaRPr>
          </a:p>
        </p:txBody>
      </p:sp>
      <p:pic>
        <p:nvPicPr>
          <p:cNvPr id="3074" name="Picture 2" descr="G:\work2016\器官捐贈教材\PPT\JPEG\HKOTF_Textbook_Page_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0386" y="2533306"/>
            <a:ext cx="8655485" cy="263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70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4" name="Content Placeholder 3"/>
          <p:cNvSpPr>
            <a:spLocks noGrp="1"/>
          </p:cNvSpPr>
          <p:nvPr>
            <p:ph idx="1"/>
          </p:nvPr>
        </p:nvSpPr>
        <p:spPr>
          <a:xfrm>
            <a:off x="2290458" y="485340"/>
            <a:ext cx="7886700" cy="704633"/>
          </a:xfrm>
        </p:spPr>
        <p:txBody>
          <a:bodyPr>
            <a:normAutofit fontScale="92500"/>
          </a:bodyPr>
          <a:lstStyle/>
          <a:p>
            <a:pPr marL="0" indent="0">
              <a:buNone/>
            </a:pPr>
            <a:r>
              <a:rPr lang="en-US" altLang="zh-TW" dirty="0">
                <a:solidFill>
                  <a:schemeClr val="accent4">
                    <a:lumMod val="50000"/>
                  </a:schemeClr>
                </a:solidFill>
                <a:latin typeface="Adobe 黑体 Std R" pitchFamily="34" charset="-128"/>
                <a:ea typeface="Adobe 黑体 Std R" pitchFamily="34" charset="-128"/>
              </a:rPr>
              <a:t>2011 </a:t>
            </a:r>
            <a:r>
              <a:rPr lang="zh-TW" altLang="en-US" dirty="0">
                <a:solidFill>
                  <a:schemeClr val="accent4">
                    <a:lumMod val="50000"/>
                  </a:schemeClr>
                </a:solidFill>
                <a:latin typeface="Adobe 黑体 Std R" pitchFamily="34" charset="-128"/>
                <a:ea typeface="Adobe 黑体 Std R" pitchFamily="34" charset="-128"/>
              </a:rPr>
              <a:t>至 </a:t>
            </a:r>
            <a:r>
              <a:rPr lang="en-US" altLang="zh-TW" dirty="0">
                <a:solidFill>
                  <a:schemeClr val="accent4">
                    <a:lumMod val="50000"/>
                  </a:schemeClr>
                </a:solidFill>
                <a:latin typeface="Adobe 黑体 Std R" pitchFamily="34" charset="-128"/>
                <a:ea typeface="Adobe 黑体 Std R" pitchFamily="34" charset="-128"/>
              </a:rPr>
              <a:t>2015 </a:t>
            </a:r>
            <a:r>
              <a:rPr lang="zh-TW" altLang="en-US" dirty="0">
                <a:solidFill>
                  <a:schemeClr val="accent4">
                    <a:lumMod val="50000"/>
                  </a:schemeClr>
                </a:solidFill>
                <a:latin typeface="Adobe 黑体 Std R" pitchFamily="34" charset="-128"/>
                <a:ea typeface="Adobe 黑体 Std R" pitchFamily="34" charset="-128"/>
              </a:rPr>
              <a:t>年間在等候器官移植期間病逝的人數</a:t>
            </a:r>
            <a:endParaRPr lang="en-US" dirty="0">
              <a:solidFill>
                <a:schemeClr val="accent4">
                  <a:lumMod val="50000"/>
                </a:schemeClr>
              </a:solidFill>
              <a:latin typeface="Adobe 黑体 Std R" pitchFamily="34" charset="-128"/>
              <a:ea typeface="Adobe 黑体 Std R" pitchFamily="34" charset="-128"/>
            </a:endParaRPr>
          </a:p>
        </p:txBody>
      </p:sp>
      <p:pic>
        <p:nvPicPr>
          <p:cNvPr id="3" name="Picture 2"/>
          <p:cNvPicPr>
            <a:picLocks noChangeAspect="1"/>
          </p:cNvPicPr>
          <p:nvPr/>
        </p:nvPicPr>
        <p:blipFill>
          <a:blip r:embed="rId3"/>
          <a:stretch>
            <a:fillRect/>
          </a:stretch>
        </p:blipFill>
        <p:spPr>
          <a:xfrm>
            <a:off x="2081134" y="1189972"/>
            <a:ext cx="8029733" cy="5188222"/>
          </a:xfrm>
          <a:prstGeom prst="rect">
            <a:avLst/>
          </a:prstGeom>
        </p:spPr>
      </p:pic>
    </p:spTree>
    <p:extLst>
      <p:ext uri="{BB962C8B-B14F-4D97-AF65-F5344CB8AC3E}">
        <p14:creationId xmlns:p14="http://schemas.microsoft.com/office/powerpoint/2010/main" val="1179797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Title 2"/>
          <p:cNvSpPr>
            <a:spLocks noGrp="1"/>
          </p:cNvSpPr>
          <p:nvPr>
            <p:ph type="title"/>
          </p:nvPr>
        </p:nvSpPr>
        <p:spPr>
          <a:xfrm>
            <a:off x="1812100" y="365127"/>
            <a:ext cx="8711405" cy="1325563"/>
          </a:xfrm>
        </p:spPr>
        <p:txBody>
          <a:bodyPr>
            <a:normAutofit/>
          </a:bodyPr>
          <a:lstStyle/>
          <a:p>
            <a:pPr algn="ctr"/>
            <a:r>
              <a:rPr lang="zh-TW" altLang="en-US" dirty="0">
                <a:solidFill>
                  <a:schemeClr val="accent4">
                    <a:lumMod val="50000"/>
                  </a:schemeClr>
                </a:solidFill>
                <a:latin typeface="Adobe 黑体 Std R" pitchFamily="34" charset="-128"/>
                <a:ea typeface="Adobe 黑体 Std R" pitchFamily="34" charset="-128"/>
              </a:rPr>
              <a:t>香港的捐贈率偏低、落後於歐美</a:t>
            </a:r>
            <a:endParaRPr lang="en-US" dirty="0"/>
          </a:p>
        </p:txBody>
      </p:sp>
      <p:pic>
        <p:nvPicPr>
          <p:cNvPr id="2050" name="Picture 2" descr="G:\work2016\器官捐贈教材\PPT\JPEG\HKOTF_Textbook_Page_09 - 複製 (3).jpg"/>
          <p:cNvPicPr>
            <a:picLocks noChangeAspect="1" noChangeArrowheads="1"/>
          </p:cNvPicPr>
          <p:nvPr/>
        </p:nvPicPr>
        <p:blipFill rotWithShape="1">
          <a:blip r:embed="rId3">
            <a:extLst>
              <a:ext uri="{28A0092B-C50C-407E-A947-70E740481C1C}">
                <a14:useLocalDpi xmlns:a14="http://schemas.microsoft.com/office/drawing/2010/main" val="0"/>
              </a:ext>
            </a:extLst>
          </a:blip>
          <a:srcRect l="8311" r="2145" b="11277"/>
          <a:stretch/>
        </p:blipFill>
        <p:spPr bwMode="auto">
          <a:xfrm>
            <a:off x="1812099" y="1841327"/>
            <a:ext cx="8711406" cy="4371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950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標題 1"/>
          <p:cNvSpPr>
            <a:spLocks noGrp="1"/>
          </p:cNvSpPr>
          <p:nvPr>
            <p:ph type="title"/>
          </p:nvPr>
        </p:nvSpPr>
        <p:spPr>
          <a:xfrm>
            <a:off x="2152650" y="160338"/>
            <a:ext cx="7886700" cy="1325563"/>
          </a:xfrm>
        </p:spPr>
        <p:txBody>
          <a:bodyPr/>
          <a:lstStyle/>
          <a:p>
            <a:r>
              <a:rPr lang="zh-TW" altLang="en-US" dirty="0">
                <a:solidFill>
                  <a:schemeClr val="accent4">
                    <a:lumMod val="50000"/>
                  </a:schemeClr>
                </a:solidFill>
                <a:latin typeface="Adobe 黑体 Std R" pitchFamily="34" charset="-128"/>
                <a:ea typeface="Adobe 黑体 Std R" pitchFamily="34" charset="-128"/>
              </a:rPr>
              <a:t>捐贈率偏低的成因</a:t>
            </a:r>
          </a:p>
        </p:txBody>
      </p:sp>
      <p:sp>
        <p:nvSpPr>
          <p:cNvPr id="3" name="內容版面配置區 2"/>
          <p:cNvSpPr>
            <a:spLocks noGrp="1"/>
          </p:cNvSpPr>
          <p:nvPr>
            <p:ph idx="1"/>
          </p:nvPr>
        </p:nvSpPr>
        <p:spPr>
          <a:xfrm>
            <a:off x="2152650" y="1485901"/>
            <a:ext cx="7886700" cy="4691063"/>
          </a:xfrm>
        </p:spPr>
        <p:txBody>
          <a:bodyPr>
            <a:normAutofit/>
          </a:bodyPr>
          <a:lstStyle/>
          <a:p>
            <a:pPr>
              <a:lnSpc>
                <a:spcPct val="150000"/>
              </a:lnSpc>
            </a:pPr>
            <a:r>
              <a:rPr lang="zh-TW" altLang="en-US" sz="3600" dirty="0">
                <a:solidFill>
                  <a:schemeClr val="accent4">
                    <a:lumMod val="50000"/>
                  </a:schemeClr>
                </a:solidFill>
                <a:latin typeface="Adobe 黑体 Std R" pitchFamily="34" charset="-128"/>
                <a:ea typeface="Adobe 黑体 Std R" pitchFamily="34" charset="-128"/>
              </a:rPr>
              <a:t>從經驗得知有多個不同因素</a:t>
            </a:r>
            <a:endParaRPr lang="en-US" altLang="zh-TW" sz="3600" dirty="0">
              <a:solidFill>
                <a:schemeClr val="accent4">
                  <a:lumMod val="50000"/>
                </a:schemeClr>
              </a:solidFill>
              <a:latin typeface="Adobe 黑体 Std R" pitchFamily="34" charset="-128"/>
              <a:ea typeface="Adobe 黑体 Std R" pitchFamily="34" charset="-128"/>
            </a:endParaRPr>
          </a:p>
          <a:p>
            <a:pPr lvl="1">
              <a:lnSpc>
                <a:spcPct val="150000"/>
              </a:lnSpc>
              <a:buFont typeface="Wingdings" panose="05000000000000000000" pitchFamily="2" charset="2"/>
              <a:buChar char="v"/>
            </a:pPr>
            <a:r>
              <a:rPr lang="zh-TW" altLang="en-US" sz="3600" dirty="0">
                <a:solidFill>
                  <a:schemeClr val="accent4">
                    <a:lumMod val="50000"/>
                  </a:schemeClr>
                </a:solidFill>
                <a:latin typeface="Adobe 黑体 Std R" pitchFamily="34" charset="-128"/>
                <a:ea typeface="Adobe 黑体 Std R" pitchFamily="34" charset="-128"/>
              </a:rPr>
              <a:t>香港人的思想觀念</a:t>
            </a:r>
            <a:endParaRPr lang="en-US" altLang="zh-TW" sz="3600" dirty="0">
              <a:solidFill>
                <a:schemeClr val="accent4">
                  <a:lumMod val="50000"/>
                </a:schemeClr>
              </a:solidFill>
              <a:latin typeface="Adobe 黑体 Std R" pitchFamily="34" charset="-128"/>
              <a:ea typeface="Adobe 黑体 Std R" pitchFamily="34" charset="-128"/>
            </a:endParaRPr>
          </a:p>
          <a:p>
            <a:pPr lvl="1">
              <a:lnSpc>
                <a:spcPct val="150000"/>
              </a:lnSpc>
              <a:buFont typeface="Wingdings" panose="05000000000000000000" pitchFamily="2" charset="2"/>
              <a:buChar char="v"/>
            </a:pPr>
            <a:r>
              <a:rPr lang="zh-TW" altLang="en-US" sz="3600" dirty="0">
                <a:solidFill>
                  <a:schemeClr val="accent4">
                    <a:lumMod val="50000"/>
                  </a:schemeClr>
                </a:solidFill>
                <a:latin typeface="Adobe 黑体 Std R" pitchFamily="34" charset="-128"/>
                <a:ea typeface="Adobe 黑体 Std R" pitchFamily="34" charset="-128"/>
              </a:rPr>
              <a:t>受着中國禮教及不同宗教的影響</a:t>
            </a:r>
            <a:endParaRPr lang="en-US" altLang="zh-TW" sz="3600" dirty="0">
              <a:solidFill>
                <a:schemeClr val="accent4">
                  <a:lumMod val="50000"/>
                </a:schemeClr>
              </a:solidFill>
              <a:latin typeface="Adobe 黑体 Std R" pitchFamily="34" charset="-128"/>
              <a:ea typeface="Adobe 黑体 Std R" pitchFamily="34" charset="-128"/>
            </a:endParaRPr>
          </a:p>
          <a:p>
            <a:pPr lvl="1">
              <a:lnSpc>
                <a:spcPct val="150000"/>
              </a:lnSpc>
              <a:buFont typeface="Wingdings" panose="05000000000000000000" pitchFamily="2" charset="2"/>
              <a:buChar char="v"/>
            </a:pPr>
            <a:r>
              <a:rPr lang="zh-TW" altLang="en-US" sz="3600" dirty="0">
                <a:solidFill>
                  <a:schemeClr val="accent4">
                    <a:lumMod val="50000"/>
                  </a:schemeClr>
                </a:solidFill>
                <a:latin typeface="Adobe 黑体 Std R" pitchFamily="34" charset="-128"/>
                <a:ea typeface="Adobe 黑体 Std R" pitchFamily="34" charset="-128"/>
              </a:rPr>
              <a:t>對捐贈過程了解不足而產生誤解</a:t>
            </a:r>
            <a:endParaRPr lang="en-US" altLang="zh-TW" sz="3600" dirty="0">
              <a:solidFill>
                <a:schemeClr val="accent4">
                  <a:lumMod val="50000"/>
                </a:schemeClr>
              </a:solidFill>
              <a:latin typeface="Adobe 黑体 Std R" pitchFamily="34" charset="-128"/>
              <a:ea typeface="Adobe 黑体 Std R" pitchFamily="34" charset="-128"/>
            </a:endParaRPr>
          </a:p>
          <a:p>
            <a:pPr lvl="1">
              <a:lnSpc>
                <a:spcPct val="150000"/>
              </a:lnSpc>
              <a:buFont typeface="Wingdings" panose="05000000000000000000" pitchFamily="2" charset="2"/>
              <a:buChar char="v"/>
            </a:pPr>
            <a:r>
              <a:rPr lang="zh-TW" altLang="en-US" sz="3600" dirty="0">
                <a:solidFill>
                  <a:schemeClr val="accent4">
                    <a:lumMod val="50000"/>
                  </a:schemeClr>
                </a:solidFill>
                <a:latin typeface="Adobe 黑体 Std R" pitchFamily="34" charset="-128"/>
                <a:ea typeface="Adobe 黑体 Std R" pitchFamily="34" charset="-128"/>
              </a:rPr>
              <a:t>器官捐贈的制度影響</a:t>
            </a:r>
          </a:p>
        </p:txBody>
      </p:sp>
    </p:spTree>
    <p:extLst>
      <p:ext uri="{BB962C8B-B14F-4D97-AF65-F5344CB8AC3E}">
        <p14:creationId xmlns:p14="http://schemas.microsoft.com/office/powerpoint/2010/main" val="372191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10242" name="Picture 2" descr="G:\work2016\器官捐贈教材\PPT\JPEG\HKOTF_Textbook_Page_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93" y="1265579"/>
            <a:ext cx="7899792" cy="4837468"/>
          </a:xfrm>
          <a:prstGeom prst="rect">
            <a:avLst/>
          </a:prstGeom>
          <a:noFill/>
          <a:extLst>
            <a:ext uri="{909E8E84-426E-40DD-AFC4-6F175D3DCCD1}">
              <a14:hiddenFill xmlns:a14="http://schemas.microsoft.com/office/drawing/2010/main">
                <a:solidFill>
                  <a:srgbClr val="FFFFFF"/>
                </a:solidFill>
              </a14:hiddenFill>
            </a:ext>
          </a:extLst>
        </p:spPr>
      </p:pic>
      <p:sp>
        <p:nvSpPr>
          <p:cNvPr id="6" name="標題 1"/>
          <p:cNvSpPr txBox="1">
            <a:spLocks/>
          </p:cNvSpPr>
          <p:nvPr/>
        </p:nvSpPr>
        <p:spPr>
          <a:xfrm>
            <a:off x="2152650" y="225469"/>
            <a:ext cx="78867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a:solidFill>
                  <a:schemeClr val="accent4">
                    <a:lumMod val="50000"/>
                  </a:schemeClr>
                </a:solidFill>
                <a:latin typeface="Adobe 黑体 Std R" pitchFamily="34" charset="-128"/>
                <a:ea typeface="Adobe 黑体 Std R" pitchFamily="34" charset="-128"/>
              </a:rPr>
              <a:t>不願意捐贈器官的原因</a:t>
            </a:r>
            <a:endParaRPr lang="zh-TW" altLang="en-US" dirty="0">
              <a:solidFill>
                <a:schemeClr val="accent4">
                  <a:lumMod val="50000"/>
                </a:schemeClr>
              </a:solidFill>
              <a:latin typeface="Adobe 黑体 Std R" pitchFamily="34" charset="-128"/>
              <a:ea typeface="Adobe 黑体 Std R" pitchFamily="34" charset="-128"/>
            </a:endParaRPr>
          </a:p>
        </p:txBody>
      </p:sp>
    </p:spTree>
    <p:extLst>
      <p:ext uri="{BB962C8B-B14F-4D97-AF65-F5344CB8AC3E}">
        <p14:creationId xmlns:p14="http://schemas.microsoft.com/office/powerpoint/2010/main" val="1538319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93448" y="222813"/>
            <a:ext cx="8846916" cy="6635187"/>
          </a:xfrm>
          <a:prstGeom prst="rect">
            <a:avLst/>
          </a:prstGeom>
        </p:spPr>
      </p:pic>
      <p:sp>
        <p:nvSpPr>
          <p:cNvPr id="6" name="標題 1"/>
          <p:cNvSpPr txBox="1">
            <a:spLocks/>
          </p:cNvSpPr>
          <p:nvPr/>
        </p:nvSpPr>
        <p:spPr>
          <a:xfrm>
            <a:off x="1593448" y="450938"/>
            <a:ext cx="78867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移植器官 </a:t>
            </a:r>
            <a:r>
              <a:rPr lang="en-HK" altLang="zh-TW" dirty="0"/>
              <a:t>– </a:t>
            </a:r>
            <a:r>
              <a:rPr lang="zh-TW" altLang="en-US" dirty="0"/>
              <a:t>來源</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72273" y="1558057"/>
            <a:ext cx="10531998" cy="4113538"/>
          </a:xfrm>
        </p:spPr>
        <p:txBody>
          <a:bodyPr>
            <a:normAutofit/>
          </a:bodyPr>
          <a:lstStyle/>
          <a:p>
            <a:pPr lvl="1"/>
            <a:endParaRPr lang="en-HK" altLang="zh-TW" sz="3600" dirty="0"/>
          </a:p>
          <a:p>
            <a:pPr lvl="1"/>
            <a:r>
              <a:rPr lang="zh-TW" altLang="en-US" sz="3600" dirty="0"/>
              <a:t>屍體器官捐贈 </a:t>
            </a:r>
            <a:r>
              <a:rPr lang="en-US" altLang="zh-TW" sz="3600" dirty="0"/>
              <a:t>– </a:t>
            </a:r>
            <a:r>
              <a:rPr lang="zh-TW" altLang="en-US" sz="3600" dirty="0"/>
              <a:t>受多方面限制，供應不足</a:t>
            </a:r>
            <a:endParaRPr lang="en-HK" altLang="zh-TW" sz="3600" dirty="0"/>
          </a:p>
          <a:p>
            <a:pPr lvl="1"/>
            <a:endParaRPr lang="en-HK" altLang="zh-TW" sz="3600" dirty="0"/>
          </a:p>
          <a:p>
            <a:pPr lvl="1"/>
            <a:endParaRPr lang="en-AU" altLang="zh-TW" sz="3600" dirty="0"/>
          </a:p>
          <a:p>
            <a:pPr lvl="1"/>
            <a:r>
              <a:rPr lang="zh-TW" altLang="en-US" sz="3600" dirty="0"/>
              <a:t>活體器官捐贈 </a:t>
            </a:r>
            <a:r>
              <a:rPr lang="en-US" altLang="zh-TW" sz="3600" dirty="0"/>
              <a:t>– </a:t>
            </a:r>
            <a:r>
              <a:rPr lang="zh-TW" altLang="en-US" sz="3600" dirty="0"/>
              <a:t>也是供器官移植主要來源</a:t>
            </a:r>
            <a:endParaRPr lang="en-AU" sz="3600" dirty="0"/>
          </a:p>
        </p:txBody>
      </p:sp>
    </p:spTree>
    <p:extLst>
      <p:ext uri="{BB962C8B-B14F-4D97-AF65-F5344CB8AC3E}">
        <p14:creationId xmlns:p14="http://schemas.microsoft.com/office/powerpoint/2010/main" val="3811910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93448" y="222813"/>
            <a:ext cx="8846916" cy="6635187"/>
          </a:xfrm>
          <a:prstGeom prst="rect">
            <a:avLst/>
          </a:prstGeom>
        </p:spPr>
      </p:pic>
      <p:sp>
        <p:nvSpPr>
          <p:cNvPr id="6" name="標題 1"/>
          <p:cNvSpPr txBox="1">
            <a:spLocks/>
          </p:cNvSpPr>
          <p:nvPr/>
        </p:nvSpPr>
        <p:spPr>
          <a:xfrm>
            <a:off x="1593448" y="315409"/>
            <a:ext cx="78867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屍體器官捐贈器官移植 </a:t>
            </a:r>
            <a:r>
              <a:rPr lang="en-HK" altLang="zh-TW" dirty="0"/>
              <a:t>- </a:t>
            </a:r>
            <a:r>
              <a:rPr lang="zh-TW" altLang="en-US" dirty="0"/>
              <a:t>政策</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593448" y="1233012"/>
            <a:ext cx="10174189" cy="5234049"/>
          </a:xfrm>
        </p:spPr>
        <p:txBody>
          <a:bodyPr>
            <a:normAutofit fontScale="55000" lnSpcReduction="20000"/>
          </a:bodyPr>
          <a:lstStyle/>
          <a:p>
            <a:pPr lvl="1"/>
            <a:endParaRPr lang="en-HK" altLang="zh-TW" sz="3600" dirty="0"/>
          </a:p>
          <a:p>
            <a:r>
              <a:rPr lang="zh-TW" altLang="en-US" sz="5800" dirty="0"/>
              <a:t>腦死亡</a:t>
            </a:r>
            <a:endParaRPr lang="en-HK" altLang="zh-TW" sz="5800" dirty="0"/>
          </a:p>
          <a:p>
            <a:r>
              <a:rPr lang="zh-TW" altLang="en-US" sz="5800" dirty="0"/>
              <a:t>心死亡</a:t>
            </a:r>
            <a:endParaRPr lang="en-HK" altLang="zh-TW" sz="5800" dirty="0"/>
          </a:p>
          <a:p>
            <a:r>
              <a:rPr lang="zh-TW" altLang="en-US" sz="5800" dirty="0"/>
              <a:t>心腦死亡</a:t>
            </a:r>
            <a:endParaRPr lang="en-HK" altLang="zh-TW" sz="5800" dirty="0"/>
          </a:p>
          <a:p>
            <a:r>
              <a:rPr lang="zh-TW" altLang="en-US" sz="5800" dirty="0"/>
              <a:t>無償的器官捐贈行為</a:t>
            </a:r>
            <a:endParaRPr lang="en-AU" altLang="zh-TW" sz="5800" dirty="0"/>
          </a:p>
          <a:p>
            <a:r>
              <a:rPr lang="zh-TW" altLang="en-US" sz="5800" dirty="0"/>
              <a:t>有償的器官捐贈行為</a:t>
            </a:r>
            <a:endParaRPr lang="en-HK" altLang="zh-TW" sz="5800" dirty="0"/>
          </a:p>
          <a:p>
            <a:endParaRPr lang="en-HK" sz="5800" dirty="0"/>
          </a:p>
          <a:p>
            <a:pPr marL="0" indent="0">
              <a:buNone/>
            </a:pPr>
            <a:r>
              <a:rPr lang="zh-TW" altLang="en-US" sz="5800" dirty="0"/>
              <a:t>在生時登記制度</a:t>
            </a:r>
            <a:r>
              <a:rPr lang="en-US" altLang="zh-TW" sz="5800" dirty="0"/>
              <a:t>:</a:t>
            </a:r>
            <a:endParaRPr lang="en-HK" sz="5800" dirty="0"/>
          </a:p>
          <a:p>
            <a:r>
              <a:rPr lang="zh-TW" altLang="en-US" sz="5800" dirty="0"/>
              <a:t>告知同意 </a:t>
            </a:r>
            <a:r>
              <a:rPr lang="en-US" altLang="zh-TW" sz="5800" dirty="0"/>
              <a:t>/</a:t>
            </a:r>
            <a:r>
              <a:rPr lang="zh-TW" altLang="en-US" sz="5800" dirty="0"/>
              <a:t>明確同意 </a:t>
            </a:r>
            <a:r>
              <a:rPr lang="en-US" altLang="zh-TW" sz="5800" dirty="0"/>
              <a:t>(Opt-in/Explicit Consent)</a:t>
            </a:r>
            <a:endParaRPr lang="en-AU" altLang="zh-TW" sz="5800" dirty="0"/>
          </a:p>
          <a:p>
            <a:r>
              <a:rPr lang="zh-TW" altLang="en-US" sz="5800" dirty="0"/>
              <a:t>預設同意</a:t>
            </a:r>
            <a:r>
              <a:rPr lang="en-AU" altLang="zh-TW" sz="5800" dirty="0"/>
              <a:t>/</a:t>
            </a:r>
            <a:r>
              <a:rPr lang="zh-TW" altLang="en-US" sz="5800" dirty="0"/>
              <a:t>預先默許同意 </a:t>
            </a:r>
            <a:r>
              <a:rPr lang="en-AU" altLang="zh-TW" sz="5800" dirty="0"/>
              <a:t>(Opt-out/Presumed Consent)</a:t>
            </a:r>
          </a:p>
          <a:p>
            <a:pPr lvl="1"/>
            <a:endParaRPr lang="en-AU" sz="3600" dirty="0"/>
          </a:p>
        </p:txBody>
      </p:sp>
    </p:spTree>
    <p:extLst>
      <p:ext uri="{BB962C8B-B14F-4D97-AF65-F5344CB8AC3E}">
        <p14:creationId xmlns:p14="http://schemas.microsoft.com/office/powerpoint/2010/main" val="108188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53691" y="222813"/>
            <a:ext cx="8846916" cy="6635187"/>
          </a:xfrm>
          <a:prstGeom prst="rect">
            <a:avLst/>
          </a:prstGeom>
        </p:spPr>
      </p:pic>
      <p:sp>
        <p:nvSpPr>
          <p:cNvPr id="6" name="標題 1"/>
          <p:cNvSpPr txBox="1">
            <a:spLocks/>
          </p:cNvSpPr>
          <p:nvPr/>
        </p:nvSpPr>
        <p:spPr>
          <a:xfrm>
            <a:off x="1116370" y="32568"/>
            <a:ext cx="78867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活體器官捐贈</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139687"/>
            <a:ext cx="10174189" cy="5419489"/>
          </a:xfrm>
        </p:spPr>
        <p:txBody>
          <a:bodyPr>
            <a:normAutofit lnSpcReduction="10000"/>
          </a:bodyPr>
          <a:lstStyle/>
          <a:p>
            <a:pPr marL="0" indent="0">
              <a:buNone/>
            </a:pPr>
            <a:r>
              <a:rPr lang="zh-TW" altLang="en-US" sz="3200" dirty="0"/>
              <a:t>目前，世界上大多數的已開發國家對於活體器官移植來源的取得，主要都以 以下幾種方式為主：</a:t>
            </a:r>
            <a:endParaRPr lang="en-AU" altLang="zh-TW" sz="3200" dirty="0"/>
          </a:p>
          <a:p>
            <a:pPr marL="0" indent="0">
              <a:buNone/>
            </a:pPr>
            <a:r>
              <a:rPr lang="en-US" altLang="zh-TW" sz="3200" dirty="0"/>
              <a:t>1</a:t>
            </a:r>
            <a:r>
              <a:rPr lang="en-US" altLang="zh-TW" sz="3200" dirty="0" smtClean="0"/>
              <a:t>.</a:t>
            </a:r>
            <a:r>
              <a:rPr lang="zh-TW" altLang="en-US" sz="3200" dirty="0" smtClean="0"/>
              <a:t>親屬</a:t>
            </a:r>
            <a:r>
              <a:rPr lang="zh-TW" altLang="en-US" sz="3200" dirty="0"/>
              <a:t>間捐贈（包含姻親）</a:t>
            </a:r>
            <a:endParaRPr lang="en-AU" altLang="zh-TW" sz="3200" dirty="0"/>
          </a:p>
          <a:p>
            <a:pPr marL="0" indent="0">
              <a:buNone/>
            </a:pPr>
            <a:r>
              <a:rPr lang="en-US" altLang="zh-TW" sz="3200" dirty="0"/>
              <a:t>2.</a:t>
            </a:r>
            <a:r>
              <a:rPr lang="zh-TW" altLang="en-US" sz="3200" dirty="0"/>
              <a:t>配偶間捐贈</a:t>
            </a:r>
            <a:endParaRPr lang="en-AU" altLang="zh-TW" sz="3200" dirty="0"/>
          </a:p>
          <a:p>
            <a:pPr marL="0" indent="0">
              <a:buNone/>
            </a:pPr>
            <a:r>
              <a:rPr lang="en-US" altLang="zh-TW" sz="3200" dirty="0"/>
              <a:t>3.</a:t>
            </a:r>
            <a:r>
              <a:rPr lang="zh-TW" altLang="en-US" sz="3200" dirty="0"/>
              <a:t>交叉捐贈</a:t>
            </a:r>
            <a:endParaRPr lang="en-US" altLang="zh-TW" sz="3200" dirty="0"/>
          </a:p>
          <a:p>
            <a:pPr marL="0" indent="0">
              <a:buNone/>
            </a:pPr>
            <a:r>
              <a:rPr lang="en-US" altLang="zh-TW" sz="3200" dirty="0"/>
              <a:t>4.</a:t>
            </a:r>
            <a:r>
              <a:rPr lang="zh-TW" altLang="en-US" sz="3200" dirty="0"/>
              <a:t>利他主義的非親屬捐贈</a:t>
            </a:r>
            <a:endParaRPr lang="en-AU" altLang="zh-TW" sz="3200" dirty="0"/>
          </a:p>
          <a:p>
            <a:pPr marL="0" indent="0">
              <a:buNone/>
            </a:pPr>
            <a:r>
              <a:rPr lang="en-US" altLang="zh-TW" sz="3200" dirty="0"/>
              <a:t>5.</a:t>
            </a:r>
            <a:r>
              <a:rPr lang="zh-TW" altLang="en-US" sz="3200" dirty="0"/>
              <a:t>有償的器官移植行為</a:t>
            </a:r>
            <a:endParaRPr lang="en-AU" altLang="zh-TW" sz="3200" dirty="0"/>
          </a:p>
          <a:p>
            <a:pPr marL="0" indent="0">
              <a:buNone/>
            </a:pPr>
            <a:r>
              <a:rPr lang="en-US" altLang="zh-TW" sz="3200" dirty="0"/>
              <a:t>6.</a:t>
            </a:r>
            <a:r>
              <a:rPr lang="zh-TW" altLang="en-US" sz="3200" dirty="0"/>
              <a:t>商業買賣活體器官</a:t>
            </a:r>
            <a:r>
              <a:rPr lang="en-AU" sz="3200" dirty="0"/>
              <a:t>(</a:t>
            </a:r>
            <a:r>
              <a:rPr lang="en-AU" sz="3200" dirty="0" err="1"/>
              <a:t>Darr</a:t>
            </a:r>
            <a:r>
              <a:rPr lang="en-AU" sz="3200" dirty="0"/>
              <a:t> et al.,1990)</a:t>
            </a:r>
            <a:endParaRPr lang="en-AU" altLang="zh-TW" sz="3200" dirty="0"/>
          </a:p>
          <a:p>
            <a:endParaRPr lang="en-AU" altLang="zh-TW" dirty="0"/>
          </a:p>
          <a:p>
            <a:r>
              <a:rPr lang="zh-TW" altLang="en-US" sz="1900" dirty="0"/>
              <a:t>後二 種方式目前在絕大多數的國家中都被視為違法，以避免人體器官買賣所可能造成 的倫理爭議與人權法律危機</a:t>
            </a:r>
            <a:endParaRPr lang="en-AU" sz="1900" dirty="0"/>
          </a:p>
          <a:p>
            <a:pPr lvl="1"/>
            <a:endParaRPr lang="en-AU" sz="3600" dirty="0"/>
          </a:p>
        </p:txBody>
      </p:sp>
    </p:spTree>
    <p:extLst>
      <p:ext uri="{BB962C8B-B14F-4D97-AF65-F5344CB8AC3E}">
        <p14:creationId xmlns:p14="http://schemas.microsoft.com/office/powerpoint/2010/main" val="428662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460926" y="222813"/>
            <a:ext cx="8846916" cy="6635187"/>
          </a:xfrm>
          <a:prstGeom prst="rect">
            <a:avLst/>
          </a:prstGeom>
        </p:spPr>
      </p:pic>
      <p:sp>
        <p:nvSpPr>
          <p:cNvPr id="6" name="標題 1"/>
          <p:cNvSpPr txBox="1">
            <a:spLocks/>
          </p:cNvSpPr>
          <p:nvPr/>
        </p:nvSpPr>
        <p:spPr>
          <a:xfrm>
            <a:off x="1116370" y="76870"/>
            <a:ext cx="90613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兩種器官來源 </a:t>
            </a:r>
            <a:r>
              <a:rPr lang="en-US" altLang="zh-TW" dirty="0"/>
              <a:t>- </a:t>
            </a:r>
            <a:r>
              <a:rPr lang="zh-TW" altLang="en-US" dirty="0"/>
              <a:t>各有面對問題和挑戰</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188534"/>
            <a:ext cx="10174189" cy="5419489"/>
          </a:xfrm>
        </p:spPr>
        <p:txBody>
          <a:bodyPr>
            <a:normAutofit/>
          </a:bodyPr>
          <a:lstStyle/>
          <a:p>
            <a:pPr marL="0" indent="0">
              <a:buNone/>
            </a:pPr>
            <a:r>
              <a:rPr lang="zh-TW" altLang="en-US" sz="3600" dirty="0"/>
              <a:t>屍體器官捐贈</a:t>
            </a:r>
            <a:r>
              <a:rPr lang="en-US" altLang="zh-TW" sz="3600" dirty="0"/>
              <a:t>: </a:t>
            </a:r>
            <a:r>
              <a:rPr lang="zh-TW" altLang="en-US" sz="3600" dirty="0"/>
              <a:t>受多方面條件限制，供應不足</a:t>
            </a:r>
            <a:endParaRPr lang="en-HK" altLang="zh-TW" sz="3600" dirty="0"/>
          </a:p>
          <a:p>
            <a:pPr marL="0" indent="0">
              <a:buNone/>
            </a:pPr>
            <a:r>
              <a:rPr lang="zh-TW" altLang="en-US" sz="3600" dirty="0"/>
              <a:t>制度問題</a:t>
            </a:r>
            <a:r>
              <a:rPr lang="en-US" altLang="zh-TW" sz="3600" dirty="0"/>
              <a:t>?</a:t>
            </a:r>
          </a:p>
          <a:p>
            <a:r>
              <a:rPr lang="zh-TW" altLang="en-US" sz="3600" dirty="0"/>
              <a:t>告知同意或預設同意</a:t>
            </a:r>
            <a:r>
              <a:rPr lang="en-US" altLang="zh-TW" sz="3600" dirty="0"/>
              <a:t>?</a:t>
            </a:r>
          </a:p>
          <a:p>
            <a:r>
              <a:rPr lang="zh-TW" altLang="en-US" sz="3600" dirty="0"/>
              <a:t>無償或有償</a:t>
            </a:r>
            <a:r>
              <a:rPr lang="en-US" altLang="zh-TW" sz="3600" dirty="0"/>
              <a:t>?</a:t>
            </a:r>
          </a:p>
          <a:p>
            <a:endParaRPr lang="en-US" sz="3600" dirty="0"/>
          </a:p>
          <a:p>
            <a:pPr marL="0" indent="0">
              <a:buNone/>
            </a:pPr>
            <a:r>
              <a:rPr lang="zh-TW" altLang="en-US" sz="3600" dirty="0"/>
              <a:t>活體器官捐贈</a:t>
            </a:r>
            <a:r>
              <a:rPr lang="en-US" altLang="zh-TW" sz="3600" dirty="0"/>
              <a:t>:</a:t>
            </a:r>
          </a:p>
          <a:p>
            <a:r>
              <a:rPr lang="zh-TW" altLang="en-US" sz="3600" dirty="0"/>
              <a:t>有償的器官移植行為</a:t>
            </a:r>
            <a:endParaRPr lang="en-AU" altLang="zh-TW" sz="3600" dirty="0"/>
          </a:p>
          <a:p>
            <a:r>
              <a:rPr lang="zh-TW" altLang="en-US" sz="3600" dirty="0"/>
              <a:t>商業買賣活體器官</a:t>
            </a:r>
            <a:endParaRPr lang="en-HK" altLang="zh-TW" sz="3600" dirty="0"/>
          </a:p>
          <a:p>
            <a:pPr lvl="1"/>
            <a:endParaRPr lang="en-AU" sz="3600" dirty="0"/>
          </a:p>
        </p:txBody>
      </p:sp>
    </p:spTree>
    <p:extLst>
      <p:ext uri="{BB962C8B-B14F-4D97-AF65-F5344CB8AC3E}">
        <p14:creationId xmlns:p14="http://schemas.microsoft.com/office/powerpoint/2010/main" val="237791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487430" y="222813"/>
            <a:ext cx="8846916" cy="6635187"/>
          </a:xfrm>
          <a:prstGeom prst="rect">
            <a:avLst/>
          </a:prstGeom>
        </p:spPr>
      </p:pic>
      <p:sp>
        <p:nvSpPr>
          <p:cNvPr id="6" name="標題 1"/>
          <p:cNvSpPr txBox="1">
            <a:spLocks/>
          </p:cNvSpPr>
          <p:nvPr/>
        </p:nvSpPr>
        <p:spPr>
          <a:xfrm>
            <a:off x="1116370" y="249148"/>
            <a:ext cx="90613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dirty="0"/>
              <a:t>活體器官捐贈</a:t>
            </a:r>
            <a:r>
              <a:rPr lang="en-US" altLang="zh-TW" sz="4800" dirty="0"/>
              <a:t>/</a:t>
            </a:r>
            <a:r>
              <a:rPr lang="zh-TW" altLang="en-US" sz="4800" dirty="0"/>
              <a:t>轉移</a:t>
            </a:r>
            <a:endParaRPr lang="zh-TW" altLang="en-US" sz="4800"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2130394"/>
            <a:ext cx="10174189" cy="3873796"/>
          </a:xfrm>
        </p:spPr>
        <p:txBody>
          <a:bodyPr>
            <a:normAutofit/>
          </a:bodyPr>
          <a:lstStyle/>
          <a:p>
            <a:r>
              <a:rPr lang="zh-TW" altLang="en-US" sz="4000" dirty="0"/>
              <a:t>有償的器官移植行為 </a:t>
            </a:r>
            <a:r>
              <a:rPr lang="en-US" altLang="zh-TW" sz="4000" dirty="0"/>
              <a:t>– </a:t>
            </a:r>
            <a:r>
              <a:rPr lang="zh-TW" altLang="en-US" sz="4000" dirty="0"/>
              <a:t>灰色地帶有爭議性</a:t>
            </a:r>
            <a:endParaRPr lang="en-HK" altLang="zh-TW" sz="4000" dirty="0"/>
          </a:p>
          <a:p>
            <a:endParaRPr lang="en-AU" altLang="zh-TW" sz="4000" dirty="0"/>
          </a:p>
          <a:p>
            <a:r>
              <a:rPr lang="zh-TW" altLang="en-US" sz="4000" dirty="0"/>
              <a:t>商業買賣活體器官 </a:t>
            </a:r>
            <a:r>
              <a:rPr lang="en-US" altLang="zh-TW" sz="4000" dirty="0"/>
              <a:t>– </a:t>
            </a:r>
            <a:r>
              <a:rPr lang="zh-TW" altLang="en-US" sz="4000" dirty="0"/>
              <a:t>清楚介定為非法行為</a:t>
            </a:r>
            <a:endParaRPr lang="en-HK" altLang="zh-TW" sz="4000" dirty="0"/>
          </a:p>
          <a:p>
            <a:pPr lvl="1"/>
            <a:endParaRPr lang="en-AU" sz="3600" dirty="0"/>
          </a:p>
        </p:txBody>
      </p:sp>
    </p:spTree>
    <p:extLst>
      <p:ext uri="{BB962C8B-B14F-4D97-AF65-F5344CB8AC3E}">
        <p14:creationId xmlns:p14="http://schemas.microsoft.com/office/powerpoint/2010/main" val="958896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606700" y="222813"/>
            <a:ext cx="8846916" cy="6635187"/>
          </a:xfrm>
          <a:prstGeom prst="rect">
            <a:avLst/>
          </a:prstGeom>
        </p:spPr>
      </p:pic>
      <p:sp>
        <p:nvSpPr>
          <p:cNvPr id="6" name="標題 1"/>
          <p:cNvSpPr txBox="1">
            <a:spLocks/>
          </p:cNvSpPr>
          <p:nvPr/>
        </p:nvSpPr>
        <p:spPr>
          <a:xfrm>
            <a:off x="1116370" y="115782"/>
            <a:ext cx="9061300" cy="1107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現今對器官交易的探討</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355901"/>
            <a:ext cx="10174189" cy="4554202"/>
          </a:xfrm>
        </p:spPr>
        <p:txBody>
          <a:bodyPr>
            <a:normAutofit fontScale="85000" lnSpcReduction="20000"/>
          </a:bodyPr>
          <a:lstStyle/>
          <a:p>
            <a:pPr marL="0" indent="0">
              <a:lnSpc>
                <a:spcPct val="120000"/>
              </a:lnSpc>
              <a:buNone/>
            </a:pPr>
            <a:r>
              <a:rPr lang="zh-TW" altLang="en-US" sz="4000" dirty="0"/>
              <a:t>分類為</a:t>
            </a:r>
            <a:r>
              <a:rPr lang="zh-TW" altLang="en-US" sz="4000" dirty="0">
                <a:solidFill>
                  <a:srgbClr val="0000CC"/>
                </a:solidFill>
              </a:rPr>
              <a:t>三個主要範疇</a:t>
            </a:r>
            <a:r>
              <a:rPr lang="zh-TW" altLang="en-US" sz="4000" dirty="0"/>
              <a:t>進行分析，對社會所造成的影響，及器官轉讓間所產生 的新社會問題</a:t>
            </a:r>
            <a:endParaRPr lang="en-AU" sz="4000" dirty="0"/>
          </a:p>
          <a:p>
            <a:pPr marL="0" indent="0">
              <a:buNone/>
            </a:pPr>
            <a:endParaRPr lang="en-HK" altLang="zh-TW" sz="4000" dirty="0"/>
          </a:p>
          <a:p>
            <a:pPr>
              <a:lnSpc>
                <a:spcPct val="170000"/>
              </a:lnSpc>
            </a:pPr>
            <a:r>
              <a:rPr lang="zh-TW" altLang="en-US" sz="4000" dirty="0"/>
              <a:t>經濟</a:t>
            </a:r>
            <a:endParaRPr lang="en-HK" altLang="zh-TW" sz="4000" dirty="0"/>
          </a:p>
          <a:p>
            <a:pPr>
              <a:lnSpc>
                <a:spcPct val="170000"/>
              </a:lnSpc>
            </a:pPr>
            <a:r>
              <a:rPr lang="zh-TW" altLang="en-US" sz="4000" dirty="0"/>
              <a:t>法律╱制度</a:t>
            </a:r>
            <a:endParaRPr lang="en-HK" altLang="zh-TW" sz="4000" dirty="0"/>
          </a:p>
          <a:p>
            <a:pPr>
              <a:lnSpc>
                <a:spcPct val="170000"/>
              </a:lnSpc>
            </a:pPr>
            <a:r>
              <a:rPr lang="zh-TW" altLang="en-US" sz="4000" dirty="0"/>
              <a:t>社會規範 </a:t>
            </a:r>
            <a:r>
              <a:rPr lang="en-US" altLang="zh-TW" sz="4000" dirty="0"/>
              <a:t>(</a:t>
            </a:r>
            <a:r>
              <a:rPr lang="zh-TW" altLang="en-US" sz="4000" dirty="0"/>
              <a:t>倫理，道德，哲學，人權， 傳統，宗教</a:t>
            </a:r>
            <a:r>
              <a:rPr lang="en-US" altLang="zh-TW" sz="4000" dirty="0"/>
              <a:t>)</a:t>
            </a:r>
            <a:endParaRPr lang="en-HK" altLang="zh-TW" sz="4000" dirty="0"/>
          </a:p>
          <a:p>
            <a:pPr lvl="1"/>
            <a:endParaRPr lang="en-AU" sz="3600" dirty="0"/>
          </a:p>
        </p:txBody>
      </p:sp>
    </p:spTree>
    <p:extLst>
      <p:ext uri="{BB962C8B-B14F-4D97-AF65-F5344CB8AC3E}">
        <p14:creationId xmlns:p14="http://schemas.microsoft.com/office/powerpoint/2010/main" val="896191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0196" y="222813"/>
            <a:ext cx="8846916" cy="6635187"/>
          </a:xfrm>
          <a:prstGeom prst="rect">
            <a:avLst/>
          </a:prstGeom>
        </p:spPr>
      </p:pic>
      <p:sp>
        <p:nvSpPr>
          <p:cNvPr id="6" name="標題 1"/>
          <p:cNvSpPr txBox="1">
            <a:spLocks/>
          </p:cNvSpPr>
          <p:nvPr/>
        </p:nvSpPr>
        <p:spPr>
          <a:xfrm>
            <a:off x="172279" y="248782"/>
            <a:ext cx="12019722"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dirty="0"/>
              <a:t>經濟</a:t>
            </a:r>
            <a:r>
              <a:rPr lang="en-HK" altLang="zh-TW" dirty="0"/>
              <a:t> </a:t>
            </a:r>
            <a:r>
              <a:rPr lang="en-US" altLang="zh-TW" dirty="0"/>
              <a:t>- </a:t>
            </a:r>
            <a:r>
              <a:rPr lang="zh-TW" altLang="en-US" dirty="0"/>
              <a:t>嘗試解決當前移植器官來源短缺的挑戰</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541431"/>
            <a:ext cx="10174189" cy="4554202"/>
          </a:xfrm>
        </p:spPr>
        <p:txBody>
          <a:bodyPr>
            <a:normAutofit/>
          </a:bodyPr>
          <a:lstStyle/>
          <a:p>
            <a:pPr marL="0" indent="0">
              <a:buNone/>
            </a:pPr>
            <a:r>
              <a:rPr lang="zh-TW" altLang="en-US" sz="4400" dirty="0">
                <a:solidFill>
                  <a:srgbClr val="FF0000"/>
                </a:solidFill>
              </a:rPr>
              <a:t>倡議有償的器官移植行為</a:t>
            </a:r>
            <a:endParaRPr lang="en-AU" altLang="zh-TW" sz="4400" dirty="0">
              <a:solidFill>
                <a:srgbClr val="FF0000"/>
              </a:solidFill>
            </a:endParaRPr>
          </a:p>
          <a:p>
            <a:pPr marL="0" indent="0">
              <a:buNone/>
            </a:pPr>
            <a:endParaRPr lang="en-HK" altLang="zh-TW" sz="2400" dirty="0"/>
          </a:p>
          <a:p>
            <a:pPr marL="0" indent="0">
              <a:buNone/>
            </a:pPr>
            <a:r>
              <a:rPr lang="zh-TW" altLang="en-US" sz="4000" dirty="0"/>
              <a:t>從經濟學角度 </a:t>
            </a:r>
            <a:r>
              <a:rPr lang="en-US" altLang="zh-TW" sz="4000" dirty="0"/>
              <a:t>– </a:t>
            </a:r>
            <a:r>
              <a:rPr lang="zh-TW" altLang="en-US" sz="4000" dirty="0"/>
              <a:t>三方面得益</a:t>
            </a:r>
            <a:endParaRPr lang="en-HK" altLang="zh-TW" sz="4000" dirty="0"/>
          </a:p>
          <a:p>
            <a:r>
              <a:rPr lang="zh-TW" altLang="en-US" sz="4000" dirty="0"/>
              <a:t>為可能的捐贈者提供更大的誘因 </a:t>
            </a:r>
            <a:r>
              <a:rPr lang="en-US" altLang="zh-TW" sz="4000" dirty="0"/>
              <a:t>– </a:t>
            </a:r>
            <a:r>
              <a:rPr lang="zh-TW" altLang="en-US" sz="4000" dirty="0"/>
              <a:t>鼓勵</a:t>
            </a:r>
            <a:endParaRPr lang="en-HK" altLang="zh-TW" sz="4000" dirty="0"/>
          </a:p>
          <a:p>
            <a:r>
              <a:rPr lang="zh-TW" altLang="en-US" sz="4000" dirty="0"/>
              <a:t>贈加病人移植機會</a:t>
            </a:r>
            <a:endParaRPr lang="en-HK" altLang="zh-TW" sz="4000" dirty="0"/>
          </a:p>
          <a:p>
            <a:r>
              <a:rPr lang="zh-TW" altLang="en-US" sz="4000" dirty="0"/>
              <a:t>減低政府在醫療費用開支</a:t>
            </a:r>
            <a:endParaRPr lang="en-AU" sz="3600" dirty="0"/>
          </a:p>
        </p:txBody>
      </p:sp>
    </p:spTree>
    <p:extLst>
      <p:ext uri="{BB962C8B-B14F-4D97-AF65-F5344CB8AC3E}">
        <p14:creationId xmlns:p14="http://schemas.microsoft.com/office/powerpoint/2010/main" val="2349840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03451" y="222813"/>
            <a:ext cx="8846916" cy="6635187"/>
          </a:xfrm>
          <a:prstGeom prst="rect">
            <a:avLst/>
          </a:prstGeom>
        </p:spPr>
      </p:pic>
      <p:sp>
        <p:nvSpPr>
          <p:cNvPr id="6" name="標題 1"/>
          <p:cNvSpPr txBox="1">
            <a:spLocks/>
          </p:cNvSpPr>
          <p:nvPr/>
        </p:nvSpPr>
        <p:spPr>
          <a:xfrm>
            <a:off x="1116370" y="312766"/>
            <a:ext cx="9621078"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有償的活體器官移植行為</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780337"/>
            <a:ext cx="10174189" cy="4554202"/>
          </a:xfrm>
        </p:spPr>
        <p:txBody>
          <a:bodyPr>
            <a:normAutofit/>
          </a:bodyPr>
          <a:lstStyle/>
          <a:p>
            <a:pPr marL="0" indent="0">
              <a:buNone/>
            </a:pPr>
            <a:r>
              <a:rPr lang="zh-TW" altLang="en-US" sz="3200" dirty="0"/>
              <a:t>絕大部份國家，沿用人體器官轉移是無償捐贈原則</a:t>
            </a:r>
            <a:endParaRPr lang="en-HK" altLang="zh-TW" sz="3200" dirty="0"/>
          </a:p>
          <a:p>
            <a:pPr marL="0" indent="0">
              <a:buNone/>
            </a:pPr>
            <a:endParaRPr lang="en-HK" altLang="zh-TW" sz="2400" dirty="0"/>
          </a:p>
          <a:p>
            <a:pPr marL="0" indent="0">
              <a:lnSpc>
                <a:spcPct val="150000"/>
              </a:lnSpc>
              <a:buNone/>
            </a:pPr>
            <a:r>
              <a:rPr lang="zh-TW" altLang="en-US" sz="3200" dirty="0"/>
              <a:t>目前有二個</a:t>
            </a:r>
            <a:r>
              <a:rPr lang="zh-TW" altLang="en-US" sz="3200" dirty="0" smtClean="0"/>
              <a:t>國家例外</a:t>
            </a:r>
            <a:r>
              <a:rPr lang="zh-TW" altLang="en-US" sz="3200" dirty="0"/>
              <a:t>：</a:t>
            </a:r>
            <a:endParaRPr lang="en-HK" altLang="zh-TW" sz="3200" dirty="0"/>
          </a:p>
          <a:p>
            <a:pPr lvl="1">
              <a:lnSpc>
                <a:spcPct val="150000"/>
              </a:lnSpc>
            </a:pPr>
            <a:r>
              <a:rPr lang="zh-TW" altLang="en-US" sz="3200" dirty="0">
                <a:solidFill>
                  <a:srgbClr val="FF0000"/>
                </a:solidFill>
              </a:rPr>
              <a:t>伊朗 </a:t>
            </a:r>
            <a:r>
              <a:rPr lang="en-US" altLang="zh-TW" sz="3200" dirty="0"/>
              <a:t>: </a:t>
            </a:r>
            <a:r>
              <a:rPr lang="zh-TW" altLang="en-US" sz="3200" dirty="0"/>
              <a:t>是 </a:t>
            </a:r>
            <a:r>
              <a:rPr lang="en-US" altLang="zh-TW" sz="3200" dirty="0"/>
              <a:t>1988 </a:t>
            </a:r>
            <a:r>
              <a:rPr lang="zh-TW" altLang="en-US" sz="3200" dirty="0"/>
              <a:t>年將腎臟買賣合法化</a:t>
            </a:r>
            <a:endParaRPr lang="en-HK" altLang="zh-TW" sz="3200" dirty="0"/>
          </a:p>
          <a:p>
            <a:pPr lvl="1">
              <a:lnSpc>
                <a:spcPct val="150000"/>
              </a:lnSpc>
            </a:pPr>
            <a:r>
              <a:rPr lang="zh-TW" altLang="en-US" sz="3200" dirty="0">
                <a:solidFill>
                  <a:srgbClr val="FF0000"/>
                </a:solidFill>
              </a:rPr>
              <a:t>新加坡</a:t>
            </a:r>
            <a:r>
              <a:rPr lang="zh-TW" altLang="en-US" sz="3200" dirty="0"/>
              <a:t> </a:t>
            </a:r>
            <a:r>
              <a:rPr lang="en-US" altLang="zh-TW" sz="3200" dirty="0"/>
              <a:t>: </a:t>
            </a:r>
            <a:r>
              <a:rPr lang="zh-TW" altLang="en-US" sz="3200" dirty="0"/>
              <a:t>於 </a:t>
            </a:r>
            <a:r>
              <a:rPr lang="en-US" altLang="zh-TW" sz="3200" dirty="0"/>
              <a:t>2009 </a:t>
            </a:r>
            <a:r>
              <a:rPr lang="zh-TW" altLang="en-US" sz="3200" dirty="0"/>
              <a:t>年修訂 該國</a:t>
            </a:r>
            <a:r>
              <a:rPr lang="en-US" altLang="zh-TW" sz="3200" dirty="0"/>
              <a:t>《</a:t>
            </a:r>
            <a:r>
              <a:rPr lang="zh-TW" altLang="en-US" sz="3200" dirty="0"/>
              <a:t>人体器官移植法令</a:t>
            </a:r>
            <a:r>
              <a:rPr lang="en-US" altLang="zh-TW" sz="3200" dirty="0"/>
              <a:t>》</a:t>
            </a:r>
            <a:r>
              <a:rPr lang="zh-TW" altLang="en-US" sz="3200" dirty="0"/>
              <a:t>，將有償器官轉移合法化。</a:t>
            </a:r>
            <a:endParaRPr lang="en-AU" sz="3200" dirty="0"/>
          </a:p>
        </p:txBody>
      </p:sp>
    </p:spTree>
    <p:extLst>
      <p:ext uri="{BB962C8B-B14F-4D97-AF65-F5344CB8AC3E}">
        <p14:creationId xmlns:p14="http://schemas.microsoft.com/office/powerpoint/2010/main" val="2555980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03451" y="0"/>
            <a:ext cx="8846916" cy="6858000"/>
          </a:xfrm>
          <a:prstGeom prst="rect">
            <a:avLst/>
          </a:prstGeom>
        </p:spPr>
      </p:pic>
      <p:sp>
        <p:nvSpPr>
          <p:cNvPr id="6" name="標題 1"/>
          <p:cNvSpPr txBox="1">
            <a:spLocks/>
          </p:cNvSpPr>
          <p:nvPr/>
        </p:nvSpPr>
        <p:spPr>
          <a:xfrm>
            <a:off x="1116370" y="149195"/>
            <a:ext cx="9621078"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經濟 </a:t>
            </a:r>
            <a:r>
              <a:rPr lang="en-US" altLang="zh-TW" dirty="0"/>
              <a:t>– </a:t>
            </a:r>
            <a:r>
              <a:rPr lang="zh-TW" altLang="en-US" dirty="0"/>
              <a:t>支持論調</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422528"/>
            <a:ext cx="10558795" cy="4958956"/>
          </a:xfrm>
        </p:spPr>
        <p:txBody>
          <a:bodyPr>
            <a:noAutofit/>
          </a:bodyPr>
          <a:lstStyle/>
          <a:p>
            <a:pPr>
              <a:lnSpc>
                <a:spcPct val="100000"/>
              </a:lnSpc>
            </a:pPr>
            <a:r>
              <a:rPr lang="zh-TW" altLang="en-US" sz="3200" dirty="0"/>
              <a:t>開放器官交易市場，藉由金錢誘因，將器官供需導入市 場經濟的運作下，自然可達到供需平衡，</a:t>
            </a:r>
            <a:endParaRPr lang="en-HK" altLang="zh-TW" sz="3200" dirty="0"/>
          </a:p>
          <a:p>
            <a:pPr>
              <a:lnSpc>
                <a:spcPct val="100000"/>
              </a:lnSpc>
            </a:pPr>
            <a:r>
              <a:rPr lang="en-US" altLang="zh-TW" sz="3200" dirty="0"/>
              <a:t>ANON </a:t>
            </a:r>
            <a:r>
              <a:rPr lang="zh-TW" altLang="en-US" sz="3200" dirty="0"/>
              <a:t>（</a:t>
            </a:r>
            <a:r>
              <a:rPr lang="en-US" altLang="zh-TW" sz="3200" dirty="0"/>
              <a:t>1985</a:t>
            </a:r>
            <a:r>
              <a:rPr lang="zh-TW" altLang="en-US" sz="3200" dirty="0"/>
              <a:t>）提出了「器官市 場」的概念，</a:t>
            </a:r>
            <a:endParaRPr lang="en-HK" altLang="zh-TW" sz="3200" dirty="0"/>
          </a:p>
          <a:p>
            <a:pPr>
              <a:lnSpc>
                <a:spcPct val="100000"/>
              </a:lnSpc>
            </a:pPr>
            <a:r>
              <a:rPr lang="en-US" altLang="zh-TW" sz="3200" dirty="0"/>
              <a:t>R. Vining </a:t>
            </a:r>
            <a:r>
              <a:rPr lang="zh-TW" altLang="en-US" sz="3200" dirty="0"/>
              <a:t>和 </a:t>
            </a:r>
            <a:r>
              <a:rPr lang="en-US" altLang="zh-TW" sz="3200" dirty="0"/>
              <a:t>R. </a:t>
            </a:r>
            <a:r>
              <a:rPr lang="en-US" altLang="zh-TW" sz="3200" dirty="0" err="1"/>
              <a:t>Schwindt</a:t>
            </a:r>
            <a:r>
              <a:rPr lang="zh-TW" altLang="en-US" sz="3200" dirty="0"/>
              <a:t>（</a:t>
            </a:r>
            <a:r>
              <a:rPr lang="en-US" altLang="zh-TW" sz="3200" dirty="0"/>
              <a:t>1988</a:t>
            </a:r>
            <a:r>
              <a:rPr lang="zh-TW" altLang="en-US" sz="3200" dirty="0"/>
              <a:t>） 更具體地提出「器官期貨市場」 （</a:t>
            </a:r>
            <a:r>
              <a:rPr lang="en-US" altLang="zh-TW" sz="3200" dirty="0"/>
              <a:t>future delivery market</a:t>
            </a:r>
            <a:r>
              <a:rPr lang="zh-TW" altLang="en-US" sz="3200" dirty="0"/>
              <a:t>），主張成 立一公共機構負責與器官捐贈或出售者達成協 議，以現金預付方式支付補償額，</a:t>
            </a:r>
            <a:endParaRPr lang="en-HK" altLang="zh-TW" sz="3200" dirty="0"/>
          </a:p>
          <a:p>
            <a:pPr>
              <a:lnSpc>
                <a:spcPct val="100000"/>
              </a:lnSpc>
            </a:pPr>
            <a:r>
              <a:rPr lang="zh-TW" altLang="en-US" sz="3200" dirty="0"/>
              <a:t>中國的陳盈秀（</a:t>
            </a:r>
            <a:r>
              <a:rPr lang="en-US" altLang="zh-TW" sz="3200" dirty="0"/>
              <a:t>1991</a:t>
            </a:r>
            <a:r>
              <a:rPr lang="zh-TW" altLang="en-US" sz="3200" dirty="0"/>
              <a:t>）則構思了一個活體器官自由買賣市場，透過個人的追求效用極大化</a:t>
            </a:r>
            <a:endParaRPr lang="en-AU" sz="3200" dirty="0"/>
          </a:p>
        </p:txBody>
      </p:sp>
    </p:spTree>
    <p:extLst>
      <p:ext uri="{BB962C8B-B14F-4D97-AF65-F5344CB8AC3E}">
        <p14:creationId xmlns:p14="http://schemas.microsoft.com/office/powerpoint/2010/main" val="3986305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0196" y="253576"/>
            <a:ext cx="8846916" cy="6635187"/>
          </a:xfrm>
          <a:prstGeom prst="rect">
            <a:avLst/>
          </a:prstGeom>
        </p:spPr>
      </p:pic>
      <p:sp>
        <p:nvSpPr>
          <p:cNvPr id="6" name="標題 1"/>
          <p:cNvSpPr txBox="1">
            <a:spLocks/>
          </p:cNvSpPr>
          <p:nvPr/>
        </p:nvSpPr>
        <p:spPr>
          <a:xfrm>
            <a:off x="1116370" y="180689"/>
            <a:ext cx="9475305"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經濟誘因 </a:t>
            </a:r>
            <a:r>
              <a:rPr lang="en-AU" altLang="zh-TW" dirty="0"/>
              <a:t>– </a:t>
            </a:r>
            <a:r>
              <a:rPr lang="zh-TW" altLang="en-US" dirty="0"/>
              <a:t>不一定成功</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16370" y="1276754"/>
            <a:ext cx="10558795" cy="5163802"/>
          </a:xfrm>
        </p:spPr>
        <p:txBody>
          <a:bodyPr>
            <a:noAutofit/>
          </a:bodyPr>
          <a:lstStyle/>
          <a:p>
            <a:pPr marL="0" indent="0">
              <a:buNone/>
            </a:pPr>
            <a:r>
              <a:rPr lang="zh-TW" altLang="en-US" sz="3200" dirty="0"/>
              <a:t>且就世界各國器官移植實務的經驗來看，為器官捐獻者提供金錢 報酬或設立器官市場不一定能解決器官不足的問題</a:t>
            </a:r>
            <a:r>
              <a:rPr lang="en-AU" altLang="zh-TW" sz="3200" dirty="0"/>
              <a:t>:</a:t>
            </a:r>
          </a:p>
          <a:p>
            <a:pPr marL="0" indent="0">
              <a:buNone/>
            </a:pPr>
            <a:endParaRPr lang="en-AU" altLang="zh-TW" sz="1600" dirty="0"/>
          </a:p>
          <a:p>
            <a:pPr marL="0" indent="0">
              <a:buNone/>
            </a:pPr>
            <a:r>
              <a:rPr lang="zh-TW" altLang="en-US" sz="3200" dirty="0"/>
              <a:t>例如 </a:t>
            </a:r>
            <a:r>
              <a:rPr lang="en-US" altLang="zh-TW" sz="3200" dirty="0"/>
              <a:t>: </a:t>
            </a:r>
            <a:r>
              <a:rPr lang="zh-TW" altLang="en-US" sz="3200" dirty="0">
                <a:solidFill>
                  <a:srgbClr val="FF0000"/>
                </a:solidFill>
              </a:rPr>
              <a:t>新加坡</a:t>
            </a:r>
            <a:endParaRPr lang="en-HK" altLang="zh-TW" sz="3200" dirty="0">
              <a:solidFill>
                <a:srgbClr val="FF0000"/>
              </a:solidFill>
            </a:endParaRPr>
          </a:p>
          <a:p>
            <a:r>
              <a:rPr lang="zh-TW" altLang="en-US" sz="3200" dirty="0"/>
              <a:t>法理和制度成功轉型</a:t>
            </a:r>
            <a:endParaRPr lang="en-HK" altLang="zh-TW" sz="3200" dirty="0"/>
          </a:p>
          <a:p>
            <a:r>
              <a:rPr lang="zh-TW" altLang="en-US" sz="3200" dirty="0"/>
              <a:t>但實則成效失敗</a:t>
            </a:r>
            <a:endParaRPr lang="en-HK" sz="3200" dirty="0"/>
          </a:p>
          <a:p>
            <a:pPr marL="0" indent="0">
              <a:buNone/>
            </a:pPr>
            <a:endParaRPr lang="en-AU" altLang="zh-TW" sz="1600" dirty="0">
              <a:solidFill>
                <a:srgbClr val="FF0000"/>
              </a:solidFill>
            </a:endParaRPr>
          </a:p>
          <a:p>
            <a:pPr lvl="1"/>
            <a:r>
              <a:rPr lang="zh-TW" altLang="en-US" sz="3200" dirty="0"/>
              <a:t>在發達國家裏經濟誘因是比較薄弱</a:t>
            </a:r>
            <a:endParaRPr lang="en-HK" altLang="zh-TW" sz="3200" dirty="0"/>
          </a:p>
          <a:p>
            <a:pPr lvl="1"/>
            <a:r>
              <a:rPr lang="zh-TW" altLang="en-US" sz="3200" dirty="0"/>
              <a:t>都會減少市民自願捐贈器官的意願</a:t>
            </a:r>
            <a:endParaRPr lang="en-HK" altLang="zh-TW" sz="3200" dirty="0"/>
          </a:p>
          <a:p>
            <a:pPr lvl="1"/>
            <a:r>
              <a:rPr lang="zh-TW" altLang="en-US" sz="3200" dirty="0"/>
              <a:t>器官缺乏的困境並不 一定能得到太大的改善</a:t>
            </a:r>
            <a:endParaRPr lang="en-HK" altLang="zh-TW" sz="3200" dirty="0"/>
          </a:p>
          <a:p>
            <a:pPr lvl="1"/>
            <a:r>
              <a:rPr lang="zh-TW" altLang="en-US" sz="3200" dirty="0"/>
              <a:t>有經濟能力選擇到其它經濟較貧乏地方做手術</a:t>
            </a:r>
            <a:endParaRPr lang="en-AU" altLang="zh-TW" sz="3200" dirty="0"/>
          </a:p>
        </p:txBody>
      </p:sp>
    </p:spTree>
    <p:extLst>
      <p:ext uri="{BB962C8B-B14F-4D97-AF65-F5344CB8AC3E}">
        <p14:creationId xmlns:p14="http://schemas.microsoft.com/office/powerpoint/2010/main" val="1415505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93448" y="222813"/>
            <a:ext cx="8846916" cy="6635187"/>
          </a:xfrm>
          <a:prstGeom prst="rect">
            <a:avLst/>
          </a:prstGeom>
        </p:spPr>
      </p:pic>
      <p:sp>
        <p:nvSpPr>
          <p:cNvPr id="6" name="標題 1"/>
          <p:cNvSpPr txBox="1">
            <a:spLocks/>
          </p:cNvSpPr>
          <p:nvPr/>
        </p:nvSpPr>
        <p:spPr>
          <a:xfrm>
            <a:off x="1421170" y="279990"/>
            <a:ext cx="9475305"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有償的活體器官移植行為</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593448" y="1931408"/>
            <a:ext cx="9634330" cy="4453098"/>
          </a:xfrm>
        </p:spPr>
        <p:txBody>
          <a:bodyPr>
            <a:noAutofit/>
          </a:bodyPr>
          <a:lstStyle/>
          <a:p>
            <a:pPr marL="0" indent="0">
              <a:buNone/>
            </a:pPr>
            <a:r>
              <a:rPr lang="zh-TW" altLang="en-US" sz="4000" dirty="0"/>
              <a:t>實際面對最爭議性問題</a:t>
            </a:r>
            <a:r>
              <a:rPr lang="en-US" altLang="zh-TW" sz="4000" dirty="0"/>
              <a:t>: </a:t>
            </a:r>
            <a:r>
              <a:rPr lang="zh-TW" altLang="en-US" sz="4000" dirty="0"/>
              <a:t>社會規範</a:t>
            </a:r>
            <a:endParaRPr lang="en-AU" altLang="zh-TW" sz="4000" dirty="0"/>
          </a:p>
          <a:p>
            <a:r>
              <a:rPr lang="zh-TW" altLang="en-US" sz="4000" dirty="0">
                <a:solidFill>
                  <a:srgbClr val="FF0000"/>
                </a:solidFill>
              </a:rPr>
              <a:t>實務</a:t>
            </a:r>
            <a:r>
              <a:rPr lang="zh-TW" altLang="en-US" sz="4000" dirty="0"/>
              <a:t>上監督的困難 </a:t>
            </a:r>
            <a:endParaRPr lang="en-AU" altLang="zh-TW" sz="4000" dirty="0"/>
          </a:p>
          <a:p>
            <a:r>
              <a:rPr lang="zh-TW" altLang="en-US" sz="4000" dirty="0">
                <a:solidFill>
                  <a:srgbClr val="FF0000"/>
                </a:solidFill>
              </a:rPr>
              <a:t>道德</a:t>
            </a:r>
            <a:r>
              <a:rPr lang="zh-TW" altLang="en-US" sz="4000" dirty="0"/>
              <a:t>上的爭議</a:t>
            </a:r>
            <a:endParaRPr lang="en-HK" altLang="zh-TW" sz="4000" dirty="0"/>
          </a:p>
          <a:p>
            <a:r>
              <a:rPr lang="zh-TW" altLang="en-US" sz="4000" dirty="0">
                <a:solidFill>
                  <a:srgbClr val="FF0000"/>
                </a:solidFill>
              </a:rPr>
              <a:t>倫理</a:t>
            </a:r>
            <a:r>
              <a:rPr lang="zh-TW" altLang="en-US" sz="4000" dirty="0"/>
              <a:t>上的爭議</a:t>
            </a:r>
            <a:endParaRPr lang="en-US" altLang="zh-TW" sz="4000" dirty="0"/>
          </a:p>
          <a:p>
            <a:r>
              <a:rPr lang="zh-TW" altLang="en-US" sz="4000" dirty="0">
                <a:solidFill>
                  <a:srgbClr val="FF0000"/>
                </a:solidFill>
              </a:rPr>
              <a:t>宗教</a:t>
            </a:r>
            <a:endParaRPr lang="en-AU" sz="4000" dirty="0"/>
          </a:p>
        </p:txBody>
      </p:sp>
    </p:spTree>
    <p:extLst>
      <p:ext uri="{BB962C8B-B14F-4D97-AF65-F5344CB8AC3E}">
        <p14:creationId xmlns:p14="http://schemas.microsoft.com/office/powerpoint/2010/main" val="772878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40438" y="222813"/>
            <a:ext cx="8846916" cy="6635187"/>
          </a:xfrm>
          <a:prstGeom prst="rect">
            <a:avLst/>
          </a:prstGeom>
        </p:spPr>
      </p:pic>
      <p:sp>
        <p:nvSpPr>
          <p:cNvPr id="6" name="標題 1"/>
          <p:cNvSpPr txBox="1">
            <a:spLocks/>
          </p:cNvSpPr>
          <p:nvPr/>
        </p:nvSpPr>
        <p:spPr>
          <a:xfrm>
            <a:off x="1193534" y="116595"/>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法律╱制度</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99741" y="1400738"/>
            <a:ext cx="10316398" cy="4659874"/>
          </a:xfrm>
        </p:spPr>
        <p:txBody>
          <a:bodyPr>
            <a:noAutofit/>
          </a:bodyPr>
          <a:lstStyle/>
          <a:p>
            <a:r>
              <a:rPr lang="zh-TW" altLang="en-US" sz="3600" dirty="0"/>
              <a:t>從</a:t>
            </a:r>
            <a:r>
              <a:rPr lang="zh-TW" altLang="en-US" sz="3600" dirty="0">
                <a:solidFill>
                  <a:srgbClr val="FF0000"/>
                </a:solidFill>
              </a:rPr>
              <a:t>建構論</a:t>
            </a:r>
            <a:r>
              <a:rPr lang="zh-TW" altLang="en-US" sz="3600" dirty="0"/>
              <a:t>的角度來看，這樣的器官有償轉移制度的修法，政策倡議者和 法律制定者勢必要「建構」一套對於</a:t>
            </a:r>
            <a:r>
              <a:rPr lang="zh-TW" altLang="en-US" sz="3600" dirty="0">
                <a:solidFill>
                  <a:srgbClr val="FF0000"/>
                </a:solidFill>
              </a:rPr>
              <a:t>器官移植有償化的正當性論述</a:t>
            </a:r>
            <a:endParaRPr lang="en-HK" altLang="zh-TW" sz="3600" dirty="0"/>
          </a:p>
          <a:p>
            <a:r>
              <a:rPr lang="zh-TW" altLang="en-US" sz="3600" dirty="0"/>
              <a:t>以作為</a:t>
            </a:r>
            <a:r>
              <a:rPr lang="zh-TW" altLang="en-US" sz="3600" dirty="0">
                <a:solidFill>
                  <a:srgbClr val="FF0000"/>
                </a:solidFill>
              </a:rPr>
              <a:t>價值基礎</a:t>
            </a:r>
            <a:r>
              <a:rPr lang="zh-TW" altLang="en-US" sz="3600" dirty="0"/>
              <a:t>與</a:t>
            </a:r>
            <a:r>
              <a:rPr lang="zh-TW" altLang="en-US" sz="3600" dirty="0">
                <a:solidFill>
                  <a:srgbClr val="FF0000"/>
                </a:solidFill>
              </a:rPr>
              <a:t>說服社會輿論</a:t>
            </a:r>
            <a:r>
              <a:rPr lang="zh-TW" altLang="en-US" sz="3600" dirty="0"/>
              <a:t>的理據</a:t>
            </a:r>
            <a:endParaRPr lang="en-HK" altLang="zh-TW" sz="3600" dirty="0"/>
          </a:p>
          <a:p>
            <a:r>
              <a:rPr lang="zh-TW" altLang="en-US" sz="3600" dirty="0"/>
              <a:t>並對相關可能產生的倫理道德乃至於哲學爭議與缺失對社會進行說服</a:t>
            </a:r>
            <a:endParaRPr lang="en-HK" altLang="zh-TW" sz="3600" dirty="0"/>
          </a:p>
          <a:p>
            <a:r>
              <a:rPr lang="zh-TW" altLang="en-US" sz="3600" dirty="0"/>
              <a:t>藉以推動自己屬意的社會價值觀與政策模式 </a:t>
            </a:r>
            <a:r>
              <a:rPr lang="en-US" altLang="zh-TW" sz="3600" dirty="0"/>
              <a:t>(</a:t>
            </a:r>
            <a:r>
              <a:rPr lang="zh-TW" altLang="en-US" sz="3600" dirty="0"/>
              <a:t>卻不見得必然 與實際的社會問題事實相符合</a:t>
            </a:r>
            <a:r>
              <a:rPr lang="en-US" altLang="zh-TW" sz="3600" dirty="0"/>
              <a:t>)</a:t>
            </a:r>
            <a:r>
              <a:rPr lang="zh-TW" altLang="en-US" sz="3600" dirty="0"/>
              <a:t>。</a:t>
            </a:r>
            <a:endParaRPr lang="en-HK" altLang="zh-TW" sz="3600" dirty="0"/>
          </a:p>
        </p:txBody>
      </p:sp>
    </p:spTree>
    <p:extLst>
      <p:ext uri="{BB962C8B-B14F-4D97-AF65-F5344CB8AC3E}">
        <p14:creationId xmlns:p14="http://schemas.microsoft.com/office/powerpoint/2010/main" val="2411321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40438" y="222813"/>
            <a:ext cx="8846916" cy="6635187"/>
          </a:xfrm>
          <a:prstGeom prst="rect">
            <a:avLst/>
          </a:prstGeom>
        </p:spPr>
      </p:pic>
      <p:sp>
        <p:nvSpPr>
          <p:cNvPr id="6" name="標題 1"/>
          <p:cNvSpPr txBox="1">
            <a:spLocks/>
          </p:cNvSpPr>
          <p:nvPr/>
        </p:nvSpPr>
        <p:spPr>
          <a:xfrm>
            <a:off x="1193534" y="116595"/>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法律╱制度範疇</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99741" y="1400738"/>
            <a:ext cx="10316398" cy="4659874"/>
          </a:xfrm>
        </p:spPr>
        <p:txBody>
          <a:bodyPr>
            <a:noAutofit/>
          </a:bodyPr>
          <a:lstStyle/>
          <a:p>
            <a:r>
              <a:rPr lang="zh-TW" altLang="en-US" sz="3600" dirty="0"/>
              <a:t>法律上的論點認為其屬</a:t>
            </a:r>
            <a:r>
              <a:rPr lang="zh-TW" altLang="en-US" sz="3600" dirty="0">
                <a:solidFill>
                  <a:srgbClr val="FF0000"/>
                </a:solidFill>
              </a:rPr>
              <a:t>人格權</a:t>
            </a:r>
            <a:r>
              <a:rPr lang="zh-TW" altLang="en-US" sz="3600" dirty="0"/>
              <a:t>之一部分，因此不 得買賣</a:t>
            </a:r>
            <a:endParaRPr lang="en-AU" altLang="zh-TW" sz="3600" dirty="0"/>
          </a:p>
          <a:p>
            <a:endParaRPr lang="en-AU" sz="1800" dirty="0"/>
          </a:p>
          <a:p>
            <a:r>
              <a:rPr lang="zh-TW" altLang="en-US" sz="3600" dirty="0"/>
              <a:t>一些國家視器官是</a:t>
            </a:r>
            <a:r>
              <a:rPr lang="zh-TW" altLang="en-US" sz="3600" dirty="0">
                <a:solidFill>
                  <a:srgbClr val="FF0000"/>
                </a:solidFill>
              </a:rPr>
              <a:t>人體財產</a:t>
            </a:r>
            <a:r>
              <a:rPr lang="zh-TW" altLang="en-US" sz="3600" dirty="0"/>
              <a:t>還是</a:t>
            </a:r>
            <a:r>
              <a:rPr lang="zh-TW" altLang="en-US" sz="3600" dirty="0">
                <a:solidFill>
                  <a:srgbClr val="FF0000"/>
                </a:solidFill>
              </a:rPr>
              <a:t>非財產屬物</a:t>
            </a:r>
            <a:r>
              <a:rPr lang="en-US" altLang="zh-TW" sz="3600" dirty="0"/>
              <a:t>?</a:t>
            </a:r>
          </a:p>
          <a:p>
            <a:endParaRPr lang="en-US" sz="1800" dirty="0"/>
          </a:p>
          <a:p>
            <a:r>
              <a:rPr lang="zh-TW" altLang="en-US" sz="3600" dirty="0"/>
              <a:t>在法律╱制度範疇的討論中，大多數研究都支持禁止器官交 易，亦即認為身體</a:t>
            </a:r>
            <a:r>
              <a:rPr lang="zh-TW" altLang="en-US" sz="3600" dirty="0">
                <a:solidFill>
                  <a:srgbClr val="FF0000"/>
                </a:solidFill>
              </a:rPr>
              <a:t>器官不屬法律上的財產權</a:t>
            </a:r>
            <a:endParaRPr lang="en-AU" sz="3600" dirty="0">
              <a:solidFill>
                <a:srgbClr val="FF0000"/>
              </a:solidFill>
            </a:endParaRPr>
          </a:p>
        </p:txBody>
      </p:sp>
    </p:spTree>
    <p:extLst>
      <p:ext uri="{BB962C8B-B14F-4D97-AF65-F5344CB8AC3E}">
        <p14:creationId xmlns:p14="http://schemas.microsoft.com/office/powerpoint/2010/main" val="3090193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06016" y="222813"/>
            <a:ext cx="11953461" cy="6635187"/>
          </a:xfrm>
          <a:prstGeom prst="rect">
            <a:avLst/>
          </a:prstGeom>
        </p:spPr>
      </p:pic>
      <p:sp>
        <p:nvSpPr>
          <p:cNvPr id="6" name="標題 1"/>
          <p:cNvSpPr txBox="1">
            <a:spLocks/>
          </p:cNvSpPr>
          <p:nvPr/>
        </p:nvSpPr>
        <p:spPr>
          <a:xfrm>
            <a:off x="1330753" y="161936"/>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新加坡</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193534" y="1269055"/>
            <a:ext cx="10316398" cy="5251853"/>
          </a:xfrm>
        </p:spPr>
        <p:txBody>
          <a:bodyPr>
            <a:noAutofit/>
          </a:bodyPr>
          <a:lstStyle/>
          <a:p>
            <a:pPr lvl="1"/>
            <a:r>
              <a:rPr lang="zh-TW" altLang="en-US" sz="3500" dirty="0"/>
              <a:t>新加坡於 </a:t>
            </a:r>
            <a:r>
              <a:rPr lang="en-US" altLang="zh-TW" sz="3500" dirty="0"/>
              <a:t>2009 </a:t>
            </a:r>
            <a:r>
              <a:rPr lang="zh-TW" altLang="en-US" sz="3500" dirty="0"/>
              <a:t>年修訂 該國</a:t>
            </a:r>
            <a:r>
              <a:rPr lang="en-US" altLang="zh-TW" sz="3500" dirty="0"/>
              <a:t>《</a:t>
            </a:r>
            <a:r>
              <a:rPr lang="zh-TW" altLang="en-US" sz="3500" dirty="0"/>
              <a:t>人体器官移植法令</a:t>
            </a:r>
            <a:r>
              <a:rPr lang="en-US" altLang="zh-TW" sz="3500" dirty="0"/>
              <a:t>》</a:t>
            </a:r>
            <a:r>
              <a:rPr lang="zh-TW" altLang="en-US" sz="3500" dirty="0"/>
              <a:t>，將有償器官轉移合法化的新加坡</a:t>
            </a:r>
            <a:endParaRPr lang="en-HK" altLang="zh-TW" sz="3500" dirty="0"/>
          </a:p>
          <a:p>
            <a:pPr lvl="1"/>
            <a:r>
              <a:rPr lang="zh-TW" altLang="en-US" sz="3500" dirty="0"/>
              <a:t>新加坡的器官有 償轉移實施模式，是以成立非營利組織做為器官轉移過程中的公正第三方媒介， 捐受器官雙方互不知悉，要求接受器官者捐獻金錢給腎臟基金會，再由腎臟基金 會提供援助款項，補償腎臟捐獻者。</a:t>
            </a:r>
            <a:endParaRPr lang="en-HK" altLang="zh-TW" sz="3500" dirty="0"/>
          </a:p>
          <a:p>
            <a:pPr lvl="1"/>
            <a:r>
              <a:rPr lang="zh-TW" altLang="en-US" sz="3500" dirty="0"/>
              <a:t>從官方說法來看，這樣的政策思維是希望透 過國家立法的方式，將器官的有償轉讓合法化、制度化、規範化，嘗試解決當前 移植器官來源短缺的問題，為可能的捐贈者提供更大的誘因</a:t>
            </a:r>
            <a:endParaRPr lang="en-HK" sz="3500" dirty="0"/>
          </a:p>
        </p:txBody>
      </p:sp>
    </p:spTree>
    <p:extLst>
      <p:ext uri="{BB962C8B-B14F-4D97-AF65-F5344CB8AC3E}">
        <p14:creationId xmlns:p14="http://schemas.microsoft.com/office/powerpoint/2010/main" val="4213176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1330753" y="161936"/>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屍體器官捐贈 </a:t>
            </a:r>
            <a:r>
              <a:rPr lang="en-HK" altLang="zh-TW" dirty="0"/>
              <a:t>- </a:t>
            </a:r>
            <a:r>
              <a:rPr lang="zh-TW" altLang="en-US" dirty="0"/>
              <a:t>制度</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330752" y="1606147"/>
            <a:ext cx="10861247" cy="5251853"/>
          </a:xfrm>
        </p:spPr>
        <p:txBody>
          <a:bodyPr>
            <a:noAutofit/>
          </a:bodyPr>
          <a:lstStyle/>
          <a:p>
            <a:pPr marL="0" indent="0">
              <a:buNone/>
            </a:pPr>
            <a:r>
              <a:rPr lang="zh-TW" altLang="en-US" sz="3600" dirty="0"/>
              <a:t>在生時登記制度</a:t>
            </a:r>
            <a:r>
              <a:rPr lang="en-US" altLang="zh-TW" sz="3600" dirty="0"/>
              <a:t>:</a:t>
            </a:r>
            <a:endParaRPr lang="en-HK" sz="3600" dirty="0"/>
          </a:p>
          <a:p>
            <a:r>
              <a:rPr lang="zh-TW" altLang="en-US" sz="3600" dirty="0"/>
              <a:t>告知同意 </a:t>
            </a:r>
            <a:r>
              <a:rPr lang="en-US" altLang="zh-TW" sz="3600" dirty="0"/>
              <a:t>/</a:t>
            </a:r>
            <a:r>
              <a:rPr lang="zh-TW" altLang="en-US" sz="3600" dirty="0"/>
              <a:t>明確同意 </a:t>
            </a:r>
            <a:r>
              <a:rPr lang="en-US" altLang="zh-TW" sz="3600" dirty="0"/>
              <a:t>(Opt-in/Explicit Consent)</a:t>
            </a:r>
            <a:endParaRPr lang="en-AU" altLang="zh-TW" sz="3600" dirty="0"/>
          </a:p>
          <a:p>
            <a:r>
              <a:rPr lang="zh-TW" altLang="en-US" sz="3600" dirty="0"/>
              <a:t>預設同意</a:t>
            </a:r>
            <a:r>
              <a:rPr lang="en-AU" altLang="zh-TW" sz="3600" dirty="0"/>
              <a:t>/</a:t>
            </a:r>
            <a:r>
              <a:rPr lang="zh-TW" altLang="en-US" sz="3600" dirty="0"/>
              <a:t>預先默許同意 </a:t>
            </a:r>
            <a:r>
              <a:rPr lang="en-AU" altLang="zh-TW" sz="3600" dirty="0"/>
              <a:t>(Opt-out/Presumed Consent)</a:t>
            </a:r>
            <a:endParaRPr lang="en-AU" sz="3600" dirty="0"/>
          </a:p>
          <a:p>
            <a:pPr marL="0" indent="0">
              <a:buNone/>
            </a:pPr>
            <a:endParaRPr lang="en-US" altLang="zh-TW" sz="3600" dirty="0"/>
          </a:p>
          <a:p>
            <a:r>
              <a:rPr lang="zh-TW" altLang="en-US" sz="3600" dirty="0"/>
              <a:t>無償的器官捐贈行為</a:t>
            </a:r>
            <a:endParaRPr lang="en-AU" altLang="zh-TW" sz="3600" dirty="0"/>
          </a:p>
          <a:p>
            <a:r>
              <a:rPr lang="zh-TW" altLang="en-US" sz="3600" dirty="0"/>
              <a:t>有償的器官捐贈行為</a:t>
            </a:r>
            <a:endParaRPr lang="en-HK" altLang="zh-TW" sz="3600" dirty="0"/>
          </a:p>
        </p:txBody>
      </p:sp>
    </p:spTree>
    <p:extLst>
      <p:ext uri="{BB962C8B-B14F-4D97-AF65-F5344CB8AC3E}">
        <p14:creationId xmlns:p14="http://schemas.microsoft.com/office/powerpoint/2010/main" val="3630998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 y="577389"/>
            <a:ext cx="12192000" cy="6635187"/>
          </a:xfrm>
          <a:prstGeom prst="rect">
            <a:avLst/>
          </a:prstGeom>
        </p:spPr>
      </p:pic>
      <p:sp>
        <p:nvSpPr>
          <p:cNvPr id="6" name="標題 1"/>
          <p:cNvSpPr txBox="1">
            <a:spLocks/>
          </p:cNvSpPr>
          <p:nvPr/>
        </p:nvSpPr>
        <p:spPr>
          <a:xfrm>
            <a:off x="1330753" y="161936"/>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社會規範 </a:t>
            </a:r>
            <a:r>
              <a:rPr lang="en-US" altLang="zh-TW" dirty="0"/>
              <a:t>-</a:t>
            </a:r>
            <a:r>
              <a:rPr lang="zh-TW" altLang="en-US" dirty="0"/>
              <a:t>團體意識</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330753" y="1149785"/>
            <a:ext cx="10316398" cy="5251853"/>
          </a:xfrm>
        </p:spPr>
        <p:txBody>
          <a:bodyPr>
            <a:noAutofit/>
          </a:bodyPr>
          <a:lstStyle/>
          <a:p>
            <a:pPr marL="0" indent="0">
              <a:buNone/>
            </a:pPr>
            <a:r>
              <a:rPr lang="zh-TW" altLang="en-US" dirty="0"/>
              <a:t>比較日本和美國社會對於器官移植的態度</a:t>
            </a:r>
            <a:endParaRPr lang="en-AU" altLang="zh-TW" dirty="0"/>
          </a:p>
          <a:p>
            <a:r>
              <a:rPr lang="zh-TW" altLang="en-US" dirty="0"/>
              <a:t>發現在</a:t>
            </a:r>
            <a:r>
              <a:rPr lang="zh-TW" altLang="en-US" dirty="0">
                <a:solidFill>
                  <a:srgbClr val="FF0000"/>
                </a:solidFill>
              </a:rPr>
              <a:t>日本</a:t>
            </a:r>
            <a:r>
              <a:rPr lang="zh-TW" altLang="en-US" dirty="0"/>
              <a:t>國內，腦死判定的 接受度很低，</a:t>
            </a:r>
            <a:endParaRPr lang="en-AU" altLang="zh-TW" dirty="0"/>
          </a:p>
          <a:p>
            <a:r>
              <a:rPr lang="zh-TW" altLang="en-US" dirty="0"/>
              <a:t>並且器官移植的案例也很少，因為日本社會較為注重</a:t>
            </a:r>
            <a:r>
              <a:rPr lang="zh-TW" altLang="en-US" dirty="0">
                <a:solidFill>
                  <a:srgbClr val="FF0000"/>
                </a:solidFill>
              </a:rPr>
              <a:t>團體意識</a:t>
            </a:r>
            <a:r>
              <a:rPr lang="zh-TW" altLang="en-US" dirty="0"/>
              <a:t>，個 人對自我身體的決定，往往受制於家族與親人的影響和制約，所以自我生前或死 後是否捐贈器官，通常</a:t>
            </a:r>
            <a:r>
              <a:rPr lang="zh-TW" altLang="en-US" dirty="0">
                <a:solidFill>
                  <a:srgbClr val="FF0000"/>
                </a:solidFill>
              </a:rPr>
              <a:t>並非由其自行決定</a:t>
            </a:r>
            <a:r>
              <a:rPr lang="zh-TW" altLang="en-US" dirty="0"/>
              <a:t>，而是需參酌家庭親友的意見，在一起 有共識的情況下做出捐贈決定；</a:t>
            </a:r>
            <a:endParaRPr lang="en-AU" altLang="zh-TW" dirty="0"/>
          </a:p>
          <a:p>
            <a:r>
              <a:rPr lang="zh-TW" altLang="en-US" dirty="0"/>
              <a:t>反觀</a:t>
            </a:r>
            <a:r>
              <a:rPr lang="zh-TW" altLang="en-US" dirty="0">
                <a:solidFill>
                  <a:srgbClr val="FF0000"/>
                </a:solidFill>
              </a:rPr>
              <a:t>美國</a:t>
            </a:r>
            <a:r>
              <a:rPr lang="zh-TW" altLang="en-US" dirty="0"/>
              <a:t>社會團體意識較弱，</a:t>
            </a:r>
            <a:r>
              <a:rPr lang="zh-TW" altLang="en-US" dirty="0">
                <a:solidFill>
                  <a:srgbClr val="FF0000"/>
                </a:solidFill>
              </a:rPr>
              <a:t>個人自主意識明顯較強</a:t>
            </a:r>
            <a:r>
              <a:rPr lang="zh-TW" altLang="en-US" dirty="0"/>
              <a:t>，所以對於是否捐贈自我身體的器官，往往 不太在乎週遭人的看法，也不需 在與親人有共識的前提下，才得以捐贈器官，因此在器官捐贈這一問題上，免除 了許多綁手綁腳的束縛，</a:t>
            </a:r>
            <a:endParaRPr lang="en-AU" altLang="zh-TW" dirty="0"/>
          </a:p>
          <a:p>
            <a:r>
              <a:rPr lang="zh-TW" altLang="en-US" dirty="0"/>
              <a:t>所以</a:t>
            </a:r>
            <a:r>
              <a:rPr lang="zh-TW" altLang="en-US" dirty="0">
                <a:solidFill>
                  <a:srgbClr val="FF0000"/>
                </a:solidFill>
              </a:rPr>
              <a:t>兩個社會對於身體規範</a:t>
            </a:r>
            <a:r>
              <a:rPr lang="zh-TW" altLang="en-US" dirty="0"/>
              <a:t>與器官</a:t>
            </a:r>
            <a:r>
              <a:rPr lang="zh-TW" altLang="en-US" dirty="0">
                <a:solidFill>
                  <a:srgbClr val="FF0000"/>
                </a:solidFill>
              </a:rPr>
              <a:t>捐贈態度的差異</a:t>
            </a:r>
            <a:r>
              <a:rPr lang="zh-TW" altLang="en-US" dirty="0"/>
              <a:t>，造 成了在美國捐贈器官的人數比例明顯比日本還高的情形。</a:t>
            </a:r>
            <a:r>
              <a:rPr lang="zh-TW" altLang="en-US" sz="3000" dirty="0"/>
              <a:t> </a:t>
            </a:r>
            <a:endParaRPr lang="en-AU" altLang="zh-TW" sz="3000" dirty="0"/>
          </a:p>
        </p:txBody>
      </p:sp>
    </p:spTree>
    <p:extLst>
      <p:ext uri="{BB962C8B-B14F-4D97-AF65-F5344CB8AC3E}">
        <p14:creationId xmlns:p14="http://schemas.microsoft.com/office/powerpoint/2010/main" val="1017438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141870"/>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社會規範</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1606147"/>
            <a:ext cx="10861247" cy="5251853"/>
          </a:xfrm>
        </p:spPr>
        <p:txBody>
          <a:bodyPr>
            <a:noAutofit/>
          </a:bodyPr>
          <a:lstStyle/>
          <a:p>
            <a:r>
              <a:rPr lang="zh-TW" altLang="en-US" sz="3200" dirty="0"/>
              <a:t>到台灣的 器官捐贈，有一個與歐美國家不同的特殊現象，就是捐贈者多數為死刑犯，</a:t>
            </a:r>
            <a:endParaRPr lang="en-AU" altLang="zh-TW" sz="3200" dirty="0"/>
          </a:p>
          <a:p>
            <a:r>
              <a:rPr lang="zh-TW" altLang="en-US" sz="3200" dirty="0"/>
              <a:t>死刑犯的本 人和家屬，都傾向於死後捐出器官，</a:t>
            </a:r>
            <a:endParaRPr lang="en-AU" altLang="zh-TW" sz="3200" dirty="0"/>
          </a:p>
          <a:p>
            <a:r>
              <a:rPr lang="zh-TW" altLang="en-US" sz="3200" dirty="0"/>
              <a:t>因為民間上普遍都有著「救人一命，勝造七 級浮屠」的說法，</a:t>
            </a:r>
            <a:endParaRPr lang="en-AU" altLang="zh-TW" sz="3200" dirty="0"/>
          </a:p>
          <a:p>
            <a:r>
              <a:rPr lang="zh-TW" altLang="en-US" sz="3200" dirty="0"/>
              <a:t>所以受刑人雖然生前作了壞事，以致於被判處死刑，但希望藉 著死後捐出器官，拯救器官接受者的生命，以彌補生前所作的罪 惡和過錯，並且 向社會宣示，受刑人至少還有做了一件善事。</a:t>
            </a:r>
            <a:endParaRPr lang="en-AU" sz="3200" dirty="0"/>
          </a:p>
        </p:txBody>
      </p:sp>
    </p:spTree>
    <p:extLst>
      <p:ext uri="{BB962C8B-B14F-4D97-AF65-F5344CB8AC3E}">
        <p14:creationId xmlns:p14="http://schemas.microsoft.com/office/powerpoint/2010/main" val="3148268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屍體器官捐贈 </a:t>
            </a:r>
            <a:r>
              <a:rPr lang="en-HK" altLang="zh-TW" dirty="0"/>
              <a:t>- </a:t>
            </a:r>
            <a:r>
              <a:rPr lang="zh-TW" altLang="en-US" dirty="0"/>
              <a:t>不同制度的挑戰</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053631" y="1960968"/>
            <a:ext cx="10861247" cy="4291070"/>
          </a:xfrm>
        </p:spPr>
        <p:txBody>
          <a:bodyPr>
            <a:noAutofit/>
          </a:bodyPr>
          <a:lstStyle/>
          <a:p>
            <a:r>
              <a:rPr lang="zh-TW" altLang="en-US" sz="4000" dirty="0"/>
              <a:t>「告知同意」</a:t>
            </a:r>
            <a:r>
              <a:rPr lang="en-US" altLang="zh-TW" sz="4000" dirty="0"/>
              <a:t>?</a:t>
            </a:r>
          </a:p>
          <a:p>
            <a:endParaRPr lang="en-US" altLang="zh-TW" sz="4000" dirty="0"/>
          </a:p>
          <a:p>
            <a:r>
              <a:rPr lang="zh-TW" altLang="en-US" sz="4000" dirty="0"/>
              <a:t>「預先默認同意」</a:t>
            </a:r>
            <a:r>
              <a:rPr lang="en-US" altLang="zh-TW" sz="4000" dirty="0"/>
              <a:t>?</a:t>
            </a:r>
            <a:endParaRPr lang="en-AU" sz="4000" dirty="0"/>
          </a:p>
        </p:txBody>
      </p:sp>
    </p:spTree>
    <p:extLst>
      <p:ext uri="{BB962C8B-B14F-4D97-AF65-F5344CB8AC3E}">
        <p14:creationId xmlns:p14="http://schemas.microsoft.com/office/powerpoint/2010/main" val="3904245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「告知同意」與「預先默認同意」比較</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053631" y="1744706"/>
            <a:ext cx="10861247" cy="4700052"/>
          </a:xfrm>
        </p:spPr>
        <p:txBody>
          <a:bodyPr>
            <a:noAutofit/>
          </a:bodyPr>
          <a:lstStyle/>
          <a:p>
            <a:r>
              <a:rPr lang="zh-TW" altLang="en-US" sz="4000" dirty="0"/>
              <a:t>上述</a:t>
            </a:r>
            <a:r>
              <a:rPr lang="zh-TW" altLang="en-US" sz="4000" dirty="0">
                <a:solidFill>
                  <a:srgbClr val="FF0000"/>
                </a:solidFill>
              </a:rPr>
              <a:t>兩種</a:t>
            </a:r>
            <a:r>
              <a:rPr lang="zh-TW" altLang="en-US" sz="4000" dirty="0"/>
              <a:t>制度都能讓人享有</a:t>
            </a:r>
            <a:r>
              <a:rPr lang="zh-TW" altLang="en-US" sz="4000" dirty="0">
                <a:solidFill>
                  <a:srgbClr val="FF0000"/>
                </a:solidFill>
              </a:rPr>
              <a:t>自主的權力</a:t>
            </a:r>
            <a:endParaRPr lang="en-US" altLang="zh-TW" sz="4000" dirty="0">
              <a:solidFill>
                <a:srgbClr val="FF0000"/>
              </a:solidFill>
            </a:endParaRPr>
          </a:p>
          <a:p>
            <a:r>
              <a:rPr lang="zh-TW" altLang="en-US" sz="4000" dirty="0"/>
              <a:t>主要</a:t>
            </a:r>
            <a:r>
              <a:rPr lang="zh-TW" altLang="en-US" sz="4000" dirty="0">
                <a:solidFill>
                  <a:srgbClr val="FF0000"/>
                </a:solidFill>
              </a:rPr>
              <a:t>分別</a:t>
            </a:r>
            <a:r>
              <a:rPr lang="zh-TW" altLang="en-US" sz="4000" dirty="0"/>
              <a:t>在於</a:t>
            </a:r>
            <a:r>
              <a:rPr lang="zh-TW" altLang="en-US" sz="4000" dirty="0">
                <a:solidFill>
                  <a:srgbClr val="FF0000"/>
                </a:solidFill>
              </a:rPr>
              <a:t>主動的意向投放</a:t>
            </a:r>
            <a:endParaRPr lang="en-US" altLang="zh-TW" sz="4000" dirty="0">
              <a:solidFill>
                <a:srgbClr val="FF0000"/>
              </a:solidFill>
            </a:endParaRPr>
          </a:p>
          <a:p>
            <a:r>
              <a:rPr lang="zh-TW" altLang="en-US" sz="4000" dirty="0"/>
              <a:t>前者</a:t>
            </a:r>
            <a:r>
              <a:rPr lang="en-US" sz="4000" dirty="0"/>
              <a:t>(Opt-in)</a:t>
            </a:r>
            <a:r>
              <a:rPr lang="zh-TW" altLang="en-US" sz="4000" dirty="0"/>
              <a:t>是主動登記成為捐贈者，後者</a:t>
            </a:r>
            <a:r>
              <a:rPr lang="en-US" sz="4000" dirty="0"/>
              <a:t>(Opt-out)</a:t>
            </a:r>
            <a:r>
              <a:rPr lang="zh-TW" altLang="en-US" sz="4000" dirty="0"/>
              <a:t>則是主動反對成為捐贈者</a:t>
            </a:r>
            <a:endParaRPr lang="en-US" altLang="zh-TW" sz="4000" dirty="0"/>
          </a:p>
          <a:p>
            <a:r>
              <a:rPr lang="zh-HK" altLang="en-US" sz="4000" dirty="0"/>
              <a:t>各有長處，</a:t>
            </a:r>
            <a:r>
              <a:rPr lang="zh-TW" altLang="en-US" sz="4000" dirty="0"/>
              <a:t>並不如坊間所指的獨裁專制</a:t>
            </a:r>
            <a:endParaRPr lang="en-AU" sz="4000" dirty="0"/>
          </a:p>
          <a:p>
            <a:endParaRPr lang="en-AU" sz="4000" dirty="0"/>
          </a:p>
        </p:txBody>
      </p:sp>
    </p:spTree>
    <p:extLst>
      <p:ext uri="{BB962C8B-B14F-4D97-AF65-F5344CB8AC3E}">
        <p14:creationId xmlns:p14="http://schemas.microsoft.com/office/powerpoint/2010/main" val="1432744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「告知同意」</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1355007"/>
            <a:ext cx="10861247" cy="5089751"/>
          </a:xfrm>
        </p:spPr>
        <p:txBody>
          <a:bodyPr>
            <a:noAutofit/>
          </a:bodyPr>
          <a:lstStyle/>
          <a:p>
            <a:r>
              <a:rPr lang="zh-TW" altLang="en-US" sz="3200" dirty="0"/>
              <a:t>目前，香港、台灣、美國、英國和澳洲採用的器官捐贈制度屬於</a:t>
            </a:r>
            <a:r>
              <a:rPr lang="zh-TW" altLang="en-US" sz="3200" b="1" dirty="0"/>
              <a:t>「告知同意」</a:t>
            </a:r>
            <a:r>
              <a:rPr lang="en-US" altLang="zh-TW" sz="3200" b="1" dirty="0"/>
              <a:t>/</a:t>
            </a:r>
            <a:r>
              <a:rPr lang="zh-TW" altLang="en-US" sz="3200" b="1" dirty="0"/>
              <a:t>「明確同意」（</a:t>
            </a:r>
            <a:r>
              <a:rPr lang="en-US" sz="3200" b="1" dirty="0"/>
              <a:t>opt-in / Explicit consent）</a:t>
            </a:r>
            <a:r>
              <a:rPr lang="zh-TW" altLang="en-US" sz="3200" dirty="0"/>
              <a:t>的器官捐贈政策，</a:t>
            </a:r>
            <a:endParaRPr lang="en-US" altLang="zh-TW" sz="3200" dirty="0"/>
          </a:p>
          <a:p>
            <a:r>
              <a:rPr lang="zh-TW" altLang="en-US" sz="3200" dirty="0"/>
              <a:t>市民在生前</a:t>
            </a:r>
            <a:r>
              <a:rPr lang="zh-TW" altLang="en-US" sz="3200" dirty="0">
                <a:solidFill>
                  <a:srgbClr val="FF0000"/>
                </a:solidFill>
              </a:rPr>
              <a:t>主動填寫器官捐贈</a:t>
            </a:r>
            <a:r>
              <a:rPr lang="zh-TW" altLang="en-US" sz="3200" dirty="0"/>
              <a:t>表格或到網上中央器官捐贈登記名冊登記，</a:t>
            </a:r>
            <a:r>
              <a:rPr lang="zh-HK" altLang="en-US" sz="3200" dirty="0"/>
              <a:t>再</a:t>
            </a:r>
            <a:r>
              <a:rPr lang="zh-TW" altLang="en-US" sz="3200" dirty="0"/>
              <a:t>透過電話核實後成為合法的登記者，可在身故後作捐贈。</a:t>
            </a:r>
            <a:endParaRPr lang="en-US" altLang="zh-TW" sz="3200" dirty="0"/>
          </a:p>
          <a:p>
            <a:r>
              <a:rPr lang="zh-TW" altLang="en-US" sz="3200" dirty="0"/>
              <a:t>此方式出於主動和自願性，也為世界普遍接納的做法，主要原因是</a:t>
            </a:r>
            <a:r>
              <a:rPr lang="zh-TW" altLang="en-US" sz="3200" dirty="0">
                <a:solidFill>
                  <a:srgbClr val="FF0000"/>
                </a:solidFill>
              </a:rPr>
              <a:t>市民享有捐贈與否的自主權</a:t>
            </a:r>
            <a:r>
              <a:rPr lang="zh-TW" altLang="en-US" sz="3200" dirty="0"/>
              <a:t>力。</a:t>
            </a:r>
            <a:endParaRPr lang="en-US" altLang="zh-TW" sz="3200" dirty="0"/>
          </a:p>
          <a:p>
            <a:r>
              <a:rPr lang="zh-HK" altLang="en-US" sz="3200" dirty="0"/>
              <a:t>但</a:t>
            </a:r>
            <a:r>
              <a:rPr lang="zh-TW" altLang="en-US" sz="3200" dirty="0">
                <a:solidFill>
                  <a:srgbClr val="FF0000"/>
                </a:solidFill>
              </a:rPr>
              <a:t>缺點</a:t>
            </a:r>
            <a:r>
              <a:rPr lang="zh-TW" altLang="en-US" sz="3200" dirty="0"/>
              <a:t>在於人</a:t>
            </a:r>
            <a:r>
              <a:rPr lang="zh-HK" altLang="en-US" sz="3200" dirty="0">
                <a:solidFill>
                  <a:srgbClr val="FF0000"/>
                </a:solidFill>
              </a:rPr>
              <a:t>欠缺自</a:t>
            </a:r>
            <a:r>
              <a:rPr lang="zh-TW" altLang="en-US" sz="3200" dirty="0">
                <a:solidFill>
                  <a:srgbClr val="FF0000"/>
                </a:solidFill>
              </a:rPr>
              <a:t>主性</a:t>
            </a:r>
            <a:r>
              <a:rPr lang="zh-TW" altLang="en-US" sz="3200" dirty="0"/>
              <a:t>，</a:t>
            </a:r>
            <a:r>
              <a:rPr lang="zh-HK" altLang="en-US" sz="3200" dirty="0"/>
              <a:t>再</a:t>
            </a:r>
            <a:r>
              <a:rPr lang="zh-TW" altLang="en-US" sz="3200" dirty="0"/>
              <a:t>加上宣傳不足，導致</a:t>
            </a:r>
            <a:r>
              <a:rPr lang="zh-HK" altLang="en-US" sz="3200" dirty="0"/>
              <a:t>這</a:t>
            </a:r>
            <a:r>
              <a:rPr lang="zh-TW" altLang="en-US" sz="3200" dirty="0"/>
              <a:t>制度登記率和捐贈率持續</a:t>
            </a:r>
            <a:r>
              <a:rPr lang="zh-HK" altLang="en-US" sz="3200" dirty="0"/>
              <a:t>偏</a:t>
            </a:r>
            <a:r>
              <a:rPr lang="zh-TW" altLang="en-US" sz="3200" dirty="0"/>
              <a:t>低。</a:t>
            </a:r>
            <a:endParaRPr lang="en-AU" sz="3200" dirty="0"/>
          </a:p>
        </p:txBody>
      </p:sp>
    </p:spTree>
    <p:extLst>
      <p:ext uri="{BB962C8B-B14F-4D97-AF65-F5344CB8AC3E}">
        <p14:creationId xmlns:p14="http://schemas.microsoft.com/office/powerpoint/2010/main" val="3123957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041960"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「預先默認同意」</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1564913"/>
            <a:ext cx="10861247" cy="5089751"/>
          </a:xfrm>
        </p:spPr>
        <p:txBody>
          <a:bodyPr>
            <a:noAutofit/>
          </a:bodyPr>
          <a:lstStyle/>
          <a:p>
            <a:r>
              <a:rPr lang="zh-TW" altLang="en-US" sz="3200" dirty="0"/>
              <a:t>新加坡、西班牙、奧地利採用</a:t>
            </a:r>
            <a:r>
              <a:rPr lang="zh-TW" altLang="en-US" sz="3200" b="1" dirty="0"/>
              <a:t>「預先默認同意 </a:t>
            </a:r>
            <a:r>
              <a:rPr lang="en-US" altLang="zh-TW" sz="3200" b="1" dirty="0"/>
              <a:t>/ </a:t>
            </a:r>
            <a:r>
              <a:rPr lang="zh-TW" altLang="en-US" sz="3200" b="1" dirty="0"/>
              <a:t>默許同意」（</a:t>
            </a:r>
            <a:r>
              <a:rPr lang="en-US" sz="3200" b="1" dirty="0"/>
              <a:t>opt-out / Presumed consent）</a:t>
            </a:r>
            <a:endParaRPr lang="en-US" altLang="zh-TW" sz="3200" dirty="0"/>
          </a:p>
          <a:p>
            <a:r>
              <a:rPr lang="zh-TW" altLang="en-US" sz="3200" dirty="0">
                <a:solidFill>
                  <a:srgbClr val="FF0000"/>
                </a:solidFill>
              </a:rPr>
              <a:t>預設</a:t>
            </a:r>
            <a:r>
              <a:rPr lang="zh-TW" altLang="en-US" sz="3200" dirty="0"/>
              <a:t>市民</a:t>
            </a:r>
            <a:r>
              <a:rPr lang="zh-TW" altLang="en-US" sz="3200" dirty="0">
                <a:solidFill>
                  <a:srgbClr val="FF0000"/>
                </a:solidFill>
              </a:rPr>
              <a:t>同意</a:t>
            </a:r>
            <a:r>
              <a:rPr lang="zh-TW" altLang="en-US" sz="3200" dirty="0"/>
              <a:t>在去世後捐出器官</a:t>
            </a:r>
            <a:endParaRPr lang="en-US" altLang="zh-TW" sz="3200" dirty="0"/>
          </a:p>
          <a:p>
            <a:r>
              <a:rPr lang="zh-TW" altLang="en-US" sz="3200" dirty="0"/>
              <a:t>反對的市民</a:t>
            </a:r>
            <a:r>
              <a:rPr lang="zh-TW" altLang="en-US" sz="3200" dirty="0">
                <a:solidFill>
                  <a:srgbClr val="FF0000"/>
                </a:solidFill>
              </a:rPr>
              <a:t>需於生前主動提出</a:t>
            </a:r>
            <a:r>
              <a:rPr lang="zh-TW" altLang="en-US" sz="3200" dirty="0"/>
              <a:t>拒絕捐贈，</a:t>
            </a:r>
            <a:r>
              <a:rPr lang="zh-TW" altLang="en-US" sz="3200" dirty="0">
                <a:solidFill>
                  <a:srgbClr val="FF0000"/>
                </a:solidFill>
              </a:rPr>
              <a:t>否則</a:t>
            </a:r>
            <a:r>
              <a:rPr lang="zh-TW" altLang="en-US" sz="3200" dirty="0"/>
              <a:t>若病人在身故時的狀況和條件合適便</a:t>
            </a:r>
            <a:r>
              <a:rPr lang="zh-HK" altLang="en-US" sz="3200" dirty="0"/>
              <a:t>有可能</a:t>
            </a:r>
            <a:r>
              <a:rPr lang="zh-TW" altLang="en-US" sz="3200" dirty="0">
                <a:solidFill>
                  <a:srgbClr val="FF0000"/>
                </a:solidFill>
              </a:rPr>
              <a:t>自動成為</a:t>
            </a:r>
            <a:r>
              <a:rPr lang="zh-HK" altLang="en-US" sz="3200" dirty="0">
                <a:solidFill>
                  <a:srgbClr val="FF0000"/>
                </a:solidFill>
              </a:rPr>
              <a:t>器官</a:t>
            </a:r>
            <a:r>
              <a:rPr lang="zh-TW" altLang="en-US" sz="3200" dirty="0">
                <a:solidFill>
                  <a:srgbClr val="FF0000"/>
                </a:solidFill>
              </a:rPr>
              <a:t>捐贈者</a:t>
            </a:r>
            <a:r>
              <a:rPr lang="zh-TW" altLang="en-US" sz="3200" dirty="0"/>
              <a:t>。</a:t>
            </a:r>
            <a:endParaRPr lang="en-US" altLang="zh-TW" sz="3200" dirty="0"/>
          </a:p>
          <a:p>
            <a:r>
              <a:rPr lang="zh-TW" altLang="en-US" sz="3200" dirty="0"/>
              <a:t>先不討論能否提高捐贈率，更重要的是制度的公平性。</a:t>
            </a:r>
            <a:endParaRPr lang="en-US" altLang="zh-TW" sz="3200" dirty="0"/>
          </a:p>
          <a:p>
            <a:r>
              <a:rPr lang="zh-TW" altLang="en-US" sz="3200" dirty="0"/>
              <a:t>實際上，此制度並</a:t>
            </a:r>
            <a:r>
              <a:rPr lang="zh-TW" altLang="en-US" sz="3200" dirty="0">
                <a:solidFill>
                  <a:srgbClr val="FF0000"/>
                </a:solidFill>
              </a:rPr>
              <a:t>沒有剝奪市民的自主權</a:t>
            </a:r>
            <a:r>
              <a:rPr lang="zh-TW" altLang="en-US" sz="3200" dirty="0"/>
              <a:t>，皆因任何人仍有權在生前反對捐贈安排，因此</a:t>
            </a:r>
            <a:r>
              <a:rPr lang="zh-TW" altLang="en-US" sz="3200" dirty="0">
                <a:solidFill>
                  <a:srgbClr val="FF0000"/>
                </a:solidFill>
              </a:rPr>
              <a:t>保留了市民的民主性及自由性</a:t>
            </a:r>
            <a:r>
              <a:rPr lang="zh-TW" altLang="en-US" sz="3200" dirty="0"/>
              <a:t>。</a:t>
            </a:r>
            <a:endParaRPr lang="en-AU" sz="3200" dirty="0"/>
          </a:p>
        </p:txBody>
      </p:sp>
    </p:spTree>
    <p:extLst>
      <p:ext uri="{BB962C8B-B14F-4D97-AF65-F5344CB8AC3E}">
        <p14:creationId xmlns:p14="http://schemas.microsoft.com/office/powerpoint/2010/main" val="1377861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754056"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「預先默認同意」</a:t>
            </a:r>
            <a:r>
              <a:rPr lang="en-US" altLang="zh-TW" dirty="0"/>
              <a:t>- </a:t>
            </a:r>
            <a:r>
              <a:rPr lang="zh-TW" altLang="en-US" dirty="0"/>
              <a:t>同一制度但不一樣結果</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1768249"/>
            <a:ext cx="10861247" cy="5089751"/>
          </a:xfrm>
        </p:spPr>
        <p:txBody>
          <a:bodyPr>
            <a:noAutofit/>
          </a:bodyPr>
          <a:lstStyle/>
          <a:p>
            <a:pPr marL="0" indent="0">
              <a:buNone/>
            </a:pPr>
            <a:r>
              <a:rPr lang="zh-TW" altLang="en-US" sz="4000" dirty="0"/>
              <a:t>就是在</a:t>
            </a:r>
            <a:r>
              <a:rPr lang="zh-TW" altLang="en-US" sz="4000" dirty="0">
                <a:solidFill>
                  <a:srgbClr val="FF0000"/>
                </a:solidFill>
              </a:rPr>
              <a:t>這個制度中，也有兩種情況</a:t>
            </a:r>
            <a:endParaRPr lang="en-US" altLang="zh-TW" sz="4000" dirty="0"/>
          </a:p>
          <a:p>
            <a:endParaRPr lang="en-US" altLang="zh-TW" sz="3200" dirty="0"/>
          </a:p>
          <a:p>
            <a:pPr>
              <a:lnSpc>
                <a:spcPct val="120000"/>
              </a:lnSpc>
            </a:pPr>
            <a:r>
              <a:rPr lang="zh-TW" altLang="en-US" sz="3200" dirty="0"/>
              <a:t>第一種是</a:t>
            </a:r>
            <a:r>
              <a:rPr lang="zh-TW" altLang="en-US" sz="3200" dirty="0">
                <a:solidFill>
                  <a:srgbClr val="FF0000"/>
                </a:solidFill>
              </a:rPr>
              <a:t>家人不能阻撓</a:t>
            </a:r>
            <a:r>
              <a:rPr lang="zh-TW" altLang="en-US" sz="3200" dirty="0"/>
              <a:t>捐贈者生前的意願</a:t>
            </a:r>
            <a:endParaRPr lang="en-US" altLang="zh-TW" sz="3200" dirty="0"/>
          </a:p>
          <a:p>
            <a:pPr>
              <a:lnSpc>
                <a:spcPct val="120000"/>
              </a:lnSpc>
            </a:pPr>
            <a:r>
              <a:rPr lang="zh-TW" altLang="en-US" sz="3200" dirty="0"/>
              <a:t>例如</a:t>
            </a:r>
            <a:r>
              <a:rPr lang="zh-TW" altLang="en-US" sz="3200" dirty="0">
                <a:solidFill>
                  <a:srgbClr val="FF0000"/>
                </a:solidFill>
              </a:rPr>
              <a:t>奧地利</a:t>
            </a:r>
            <a:r>
              <a:rPr lang="zh-TW" altLang="en-US" sz="3200" dirty="0"/>
              <a:t>；數據顯示，當地的</a:t>
            </a:r>
            <a:r>
              <a:rPr lang="zh-TW" altLang="en-US" sz="3200" dirty="0">
                <a:solidFill>
                  <a:srgbClr val="FF0000"/>
                </a:solidFill>
              </a:rPr>
              <a:t>捐贈率比一般</a:t>
            </a:r>
            <a:r>
              <a:rPr lang="zh-TW" altLang="en-US" sz="3200" dirty="0"/>
              <a:t>用</a:t>
            </a:r>
            <a:r>
              <a:rPr lang="zh-TW" altLang="en-US" sz="3200" b="1" dirty="0"/>
              <a:t>「告知同意」</a:t>
            </a:r>
            <a:r>
              <a:rPr lang="en-US" altLang="zh-TW" sz="3200" b="1" dirty="0"/>
              <a:t>/</a:t>
            </a:r>
            <a:r>
              <a:rPr lang="zh-TW" altLang="en-US" sz="3200" b="1" dirty="0"/>
              <a:t>「明確同意」</a:t>
            </a:r>
            <a:r>
              <a:rPr lang="zh-TW" altLang="en-US" sz="3200" dirty="0"/>
              <a:t>制度的</a:t>
            </a:r>
            <a:r>
              <a:rPr lang="zh-TW" altLang="en-US" sz="3200" dirty="0">
                <a:solidFill>
                  <a:srgbClr val="FF0000"/>
                </a:solidFill>
              </a:rPr>
              <a:t>國家高</a:t>
            </a:r>
            <a:r>
              <a:rPr lang="zh-TW" altLang="en-US" sz="3200" dirty="0"/>
              <a:t>。</a:t>
            </a:r>
            <a:endParaRPr lang="en-US" altLang="zh-TW" sz="3200" dirty="0"/>
          </a:p>
        </p:txBody>
      </p:sp>
    </p:spTree>
    <p:extLst>
      <p:ext uri="{BB962C8B-B14F-4D97-AF65-F5344CB8AC3E}">
        <p14:creationId xmlns:p14="http://schemas.microsoft.com/office/powerpoint/2010/main" val="830126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754056"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「預先默認同意」</a:t>
            </a:r>
            <a:r>
              <a:rPr lang="en-US" altLang="zh-TW" dirty="0"/>
              <a:t>- </a:t>
            </a:r>
            <a:r>
              <a:rPr lang="zh-TW" altLang="en-US" dirty="0"/>
              <a:t>同一制度但不一樣結果</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10" y="1352878"/>
            <a:ext cx="10754056" cy="5089751"/>
          </a:xfrm>
        </p:spPr>
        <p:txBody>
          <a:bodyPr>
            <a:noAutofit/>
          </a:bodyPr>
          <a:lstStyle/>
          <a:p>
            <a:pPr>
              <a:lnSpc>
                <a:spcPct val="120000"/>
              </a:lnSpc>
            </a:pPr>
            <a:r>
              <a:rPr lang="zh-TW" altLang="en-US" sz="2700" dirty="0"/>
              <a:t>第二種情況就如在</a:t>
            </a:r>
            <a:r>
              <a:rPr lang="zh-TW" altLang="en-US" sz="2700" dirty="0">
                <a:solidFill>
                  <a:srgbClr val="FF0000"/>
                </a:solidFill>
              </a:rPr>
              <a:t>新加坡</a:t>
            </a:r>
            <a:r>
              <a:rPr lang="zh-TW" altLang="en-US" sz="2700" dirty="0"/>
              <a:t>和</a:t>
            </a:r>
            <a:r>
              <a:rPr lang="zh-TW" altLang="en-US" sz="2700" dirty="0">
                <a:solidFill>
                  <a:srgbClr val="FF0000"/>
                </a:solidFill>
              </a:rPr>
              <a:t>西班牙</a:t>
            </a:r>
            <a:r>
              <a:rPr lang="zh-TW" altLang="en-US" sz="2700" dirty="0"/>
              <a:t>，</a:t>
            </a:r>
            <a:r>
              <a:rPr lang="zh-TW" altLang="en-US" sz="2700" dirty="0">
                <a:solidFill>
                  <a:srgbClr val="FF0000"/>
                </a:solidFill>
              </a:rPr>
              <a:t>家人是有權提出反對</a:t>
            </a:r>
            <a:r>
              <a:rPr lang="zh-TW" altLang="en-US" sz="2700" dirty="0"/>
              <a:t>作最後決定。</a:t>
            </a:r>
            <a:endParaRPr lang="en-US" altLang="zh-TW" sz="2700" dirty="0"/>
          </a:p>
          <a:p>
            <a:pPr>
              <a:lnSpc>
                <a:spcPct val="120000"/>
              </a:lnSpc>
            </a:pPr>
            <a:r>
              <a:rPr lang="zh-TW" altLang="en-US" sz="2700" dirty="0">
                <a:solidFill>
                  <a:srgbClr val="FF0000"/>
                </a:solidFill>
              </a:rPr>
              <a:t>盡管是同一個制度</a:t>
            </a:r>
            <a:r>
              <a:rPr lang="zh-TW" altLang="en-US" sz="2700" dirty="0"/>
              <a:t>， 但</a:t>
            </a:r>
            <a:r>
              <a:rPr lang="zh-TW" altLang="en-US" sz="2700" dirty="0">
                <a:solidFill>
                  <a:srgbClr val="FF0000"/>
                </a:solidFill>
              </a:rPr>
              <a:t>兩國</a:t>
            </a:r>
            <a:r>
              <a:rPr lang="zh-TW" altLang="en-US" sz="2700" dirty="0"/>
              <a:t>得出的</a:t>
            </a:r>
            <a:r>
              <a:rPr lang="zh-TW" altLang="en-US" sz="2700" dirty="0">
                <a:solidFill>
                  <a:srgbClr val="FF0000"/>
                </a:solidFill>
              </a:rPr>
              <a:t>結果卻完全不一樣</a:t>
            </a:r>
            <a:endParaRPr lang="en-US" altLang="zh-TW" sz="2700" dirty="0"/>
          </a:p>
          <a:p>
            <a:pPr>
              <a:lnSpc>
                <a:spcPct val="120000"/>
              </a:lnSpc>
            </a:pPr>
            <a:r>
              <a:rPr lang="zh-TW" altLang="en-US" sz="2700" dirty="0">
                <a:solidFill>
                  <a:srgbClr val="FF0000"/>
                </a:solidFill>
              </a:rPr>
              <a:t>西班牙</a:t>
            </a:r>
            <a:r>
              <a:rPr lang="zh-TW" altLang="en-US" sz="2700" dirty="0"/>
              <a:t>有全球</a:t>
            </a:r>
            <a:r>
              <a:rPr lang="zh-TW" altLang="en-US" sz="2700" dirty="0">
                <a:solidFill>
                  <a:srgbClr val="FF0000"/>
                </a:solidFill>
              </a:rPr>
              <a:t>最高的捐贈率</a:t>
            </a:r>
            <a:endParaRPr lang="en-US" altLang="zh-TW" sz="2700" dirty="0"/>
          </a:p>
          <a:p>
            <a:pPr>
              <a:lnSpc>
                <a:spcPct val="120000"/>
              </a:lnSpc>
            </a:pPr>
            <a:r>
              <a:rPr lang="zh-TW" altLang="en-US" sz="2700" dirty="0">
                <a:solidFill>
                  <a:srgbClr val="FF0000"/>
                </a:solidFill>
              </a:rPr>
              <a:t>新加坡</a:t>
            </a:r>
            <a:r>
              <a:rPr lang="zh-TW" altLang="en-US" sz="2700" dirty="0"/>
              <a:t>卻往往因受到家人的反對而只有一個</a:t>
            </a:r>
            <a:r>
              <a:rPr lang="zh-TW" altLang="en-US" sz="2700" dirty="0">
                <a:solidFill>
                  <a:srgbClr val="FF0000"/>
                </a:solidFill>
              </a:rPr>
              <a:t>偏低的捐贈率</a:t>
            </a:r>
            <a:r>
              <a:rPr lang="zh-TW" altLang="en-US" sz="2700" dirty="0"/>
              <a:t>，甚至比亞洲其他用</a:t>
            </a:r>
            <a:r>
              <a:rPr lang="zh-TW" altLang="en-US" sz="2700" b="1" dirty="0"/>
              <a:t>「告知同意」</a:t>
            </a:r>
            <a:r>
              <a:rPr lang="en-US" altLang="zh-TW" sz="2700" b="1" dirty="0"/>
              <a:t>/</a:t>
            </a:r>
            <a:r>
              <a:rPr lang="zh-TW" altLang="en-US" sz="2700" b="1" dirty="0"/>
              <a:t>「明確同意」</a:t>
            </a:r>
            <a:r>
              <a:rPr lang="zh-TW" altLang="en-US" sz="2700" dirty="0"/>
              <a:t>制度的國家，包括香港還要低</a:t>
            </a:r>
            <a:endParaRPr lang="en-US" altLang="zh-TW" sz="2700" dirty="0"/>
          </a:p>
          <a:p>
            <a:pPr>
              <a:lnSpc>
                <a:spcPct val="120000"/>
              </a:lnSpc>
            </a:pPr>
            <a:r>
              <a:rPr lang="zh-TW" altLang="en-US" sz="2700" dirty="0"/>
              <a:t>西班牙分析他們有高捐贈率主要是因為國民有一個</a:t>
            </a:r>
            <a:r>
              <a:rPr lang="zh-TW" altLang="en-US" sz="2700" dirty="0">
                <a:solidFill>
                  <a:srgbClr val="FF0000"/>
                </a:solidFill>
              </a:rPr>
              <a:t>喜歡助人的意願</a:t>
            </a:r>
            <a:r>
              <a:rPr lang="zh-TW" altLang="en-US" sz="2700" dirty="0"/>
              <a:t>，</a:t>
            </a:r>
            <a:r>
              <a:rPr lang="zh-TW" altLang="en-US" sz="2700" dirty="0">
                <a:solidFill>
                  <a:srgbClr val="FF0000"/>
                </a:solidFill>
              </a:rPr>
              <a:t>或者與</a:t>
            </a:r>
            <a:r>
              <a:rPr lang="zh-TW" altLang="en-US" sz="2700" dirty="0"/>
              <a:t>採用</a:t>
            </a:r>
            <a:r>
              <a:rPr lang="zh-TW" altLang="en-US" sz="2700" b="1" dirty="0"/>
              <a:t>「預設同意 </a:t>
            </a:r>
            <a:r>
              <a:rPr lang="en-US" altLang="zh-TW" sz="2700" b="1" dirty="0"/>
              <a:t>/ </a:t>
            </a:r>
            <a:r>
              <a:rPr lang="zh-TW" altLang="en-US" sz="2700" b="1" dirty="0"/>
              <a:t>默許同意」</a:t>
            </a:r>
            <a:r>
              <a:rPr lang="zh-TW" altLang="en-US" sz="2700" dirty="0">
                <a:solidFill>
                  <a:srgbClr val="FF0000"/>
                </a:solidFill>
              </a:rPr>
              <a:t>制度無關</a:t>
            </a:r>
            <a:r>
              <a:rPr lang="zh-TW" altLang="en-US" sz="2700" dirty="0"/>
              <a:t>。</a:t>
            </a:r>
            <a:endParaRPr lang="en-US" altLang="zh-TW" sz="2700" dirty="0"/>
          </a:p>
          <a:p>
            <a:pPr>
              <a:lnSpc>
                <a:spcPct val="120000"/>
              </a:lnSpc>
            </a:pPr>
            <a:r>
              <a:rPr lang="zh-TW" altLang="en-US" sz="2700" dirty="0">
                <a:solidFill>
                  <a:srgbClr val="FF0000"/>
                </a:solidFill>
              </a:rPr>
              <a:t>制度成效也要考慮人民的行為思想</a:t>
            </a:r>
            <a:endParaRPr lang="en-US" sz="2700" dirty="0">
              <a:solidFill>
                <a:srgbClr val="FF0000"/>
              </a:solidFill>
            </a:endParaRPr>
          </a:p>
        </p:txBody>
      </p:sp>
    </p:spTree>
    <p:extLst>
      <p:ext uri="{BB962C8B-B14F-4D97-AF65-F5344CB8AC3E}">
        <p14:creationId xmlns:p14="http://schemas.microsoft.com/office/powerpoint/2010/main" val="2748284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921109" y="247888"/>
            <a:ext cx="10754056"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「有鼓勵性的捐贈器官」</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1355007"/>
            <a:ext cx="10754056" cy="5089751"/>
          </a:xfrm>
        </p:spPr>
        <p:txBody>
          <a:bodyPr>
            <a:noAutofit/>
          </a:bodyPr>
          <a:lstStyle/>
          <a:p>
            <a:r>
              <a:rPr lang="zh-TW" altLang="en-US" sz="3000" dirty="0"/>
              <a:t>「有償捐贈器官」</a:t>
            </a:r>
            <a:endParaRPr lang="en-HK" altLang="zh-TW" sz="3000" dirty="0"/>
          </a:p>
          <a:p>
            <a:r>
              <a:rPr lang="zh-TW" altLang="en-US" sz="3000" dirty="0"/>
              <a:t>就是說願意捐出器官的市民可得到象徵性的獎勵</a:t>
            </a:r>
            <a:endParaRPr lang="en-US" altLang="zh-TW" sz="3000" dirty="0"/>
          </a:p>
          <a:p>
            <a:pPr lvl="1"/>
            <a:r>
              <a:rPr lang="zh-TW" altLang="en-US" sz="3000" dirty="0"/>
              <a:t>美國部分地方亦採取這做法</a:t>
            </a:r>
            <a:endParaRPr lang="en-US" altLang="zh-TW" sz="3000" dirty="0"/>
          </a:p>
          <a:p>
            <a:pPr lvl="1"/>
            <a:r>
              <a:rPr lang="zh-TW" altLang="en-US" sz="3000" dirty="0"/>
              <a:t>澳洲 </a:t>
            </a:r>
            <a:r>
              <a:rPr lang="en-US" altLang="zh-TW" sz="3000" dirty="0"/>
              <a:t>- </a:t>
            </a:r>
            <a:r>
              <a:rPr lang="zh-TW" altLang="en-US" sz="3000" dirty="0"/>
              <a:t>政府給予工資補賞</a:t>
            </a:r>
            <a:endParaRPr lang="en-US" altLang="zh-TW" sz="3000" dirty="0"/>
          </a:p>
          <a:p>
            <a:endParaRPr lang="en-HK" altLang="zh-TW" sz="1800" dirty="0"/>
          </a:p>
          <a:p>
            <a:r>
              <a:rPr lang="zh-TW" altLang="en-US" sz="3000" dirty="0"/>
              <a:t>不過，這做法在道德上可能存有灰色地帶及爭議性</a:t>
            </a:r>
            <a:endParaRPr lang="en-US" altLang="zh-TW" sz="3000" dirty="0"/>
          </a:p>
          <a:p>
            <a:r>
              <a:rPr lang="zh-TW" altLang="en-US" sz="3000" dirty="0"/>
              <a:t>從前香港的醫護界普遍不支持，因為此舉或會模糊了出自真心助人的原意</a:t>
            </a:r>
            <a:endParaRPr lang="en-HK" altLang="zh-TW" sz="3000" dirty="0"/>
          </a:p>
          <a:p>
            <a:pPr lvl="1"/>
            <a:r>
              <a:rPr lang="zh-TW" altLang="en-US" sz="3000" dirty="0"/>
              <a:t>最近已有一些新建議如考慮扶助死後殮葬</a:t>
            </a:r>
            <a:endParaRPr lang="en-HK" altLang="zh-TW" sz="3000" dirty="0"/>
          </a:p>
          <a:p>
            <a:pPr lvl="1"/>
            <a:r>
              <a:rPr lang="zh-TW" altLang="en-US" sz="3000" dirty="0"/>
              <a:t>記念碑</a:t>
            </a:r>
            <a:endParaRPr lang="en-AU" sz="3000" dirty="0"/>
          </a:p>
        </p:txBody>
      </p:sp>
    </p:spTree>
    <p:extLst>
      <p:ext uri="{BB962C8B-B14F-4D97-AF65-F5344CB8AC3E}">
        <p14:creationId xmlns:p14="http://schemas.microsoft.com/office/powerpoint/2010/main" val="3595358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815091" y="0"/>
            <a:ext cx="10754056"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總結</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921109" y="974036"/>
            <a:ext cx="10754056" cy="5089751"/>
          </a:xfrm>
        </p:spPr>
        <p:txBody>
          <a:bodyPr>
            <a:noAutofit/>
          </a:bodyPr>
          <a:lstStyle/>
          <a:p>
            <a:pPr>
              <a:lnSpc>
                <a:spcPct val="120000"/>
              </a:lnSpc>
            </a:pPr>
            <a:r>
              <a:rPr lang="zh-TW" altLang="en-US" sz="2000" dirty="0"/>
              <a:t>值得注意的是，社會結構、人口組成與香港相若的新加坡，在多年前已 開始採用「假定同意」模式。</a:t>
            </a:r>
            <a:endParaRPr lang="en-HK" altLang="zh-TW" sz="2000" dirty="0"/>
          </a:p>
          <a:p>
            <a:pPr>
              <a:lnSpc>
                <a:spcPct val="120000"/>
              </a:lnSpc>
            </a:pPr>
            <a:r>
              <a:rPr lang="zh-TW" altLang="en-US" sz="2000" dirty="0"/>
              <a:t>然而，當地的經驗顯示，往往因家人反對，導 致捐贈率並沒有明顯改善，也不比香港好很多。</a:t>
            </a:r>
            <a:endParaRPr lang="en-HK" altLang="zh-TW" sz="2000" dirty="0"/>
          </a:p>
          <a:p>
            <a:pPr>
              <a:lnSpc>
                <a:spcPct val="120000"/>
              </a:lnSpc>
            </a:pPr>
            <a:r>
              <a:rPr lang="zh-TW" altLang="en-US" sz="2000" dirty="0"/>
              <a:t>根據一些外國學術報告及統 計數字顯示，</a:t>
            </a:r>
            <a:r>
              <a:rPr lang="zh-TW" altLang="en-US" sz="2000" dirty="0">
                <a:solidFill>
                  <a:srgbClr val="FF0000"/>
                </a:solidFill>
              </a:rPr>
              <a:t>採用「假定同意」</a:t>
            </a:r>
            <a:r>
              <a:rPr lang="zh-TW" altLang="en-US" sz="2000" dirty="0"/>
              <a:t>的制度，</a:t>
            </a:r>
            <a:r>
              <a:rPr lang="zh-TW" altLang="en-US" sz="2000" dirty="0">
                <a:solidFill>
                  <a:srgbClr val="FF0000"/>
                </a:solidFill>
              </a:rPr>
              <a:t>與器官捐贈</a:t>
            </a:r>
            <a:r>
              <a:rPr lang="zh-TW" altLang="en-US" sz="2000" dirty="0"/>
              <a:t>個案是否增加，似乎</a:t>
            </a:r>
            <a:r>
              <a:rPr lang="zh-TW" altLang="en-US" sz="2000" dirty="0">
                <a:solidFill>
                  <a:srgbClr val="FF0000"/>
                </a:solidFill>
              </a:rPr>
              <a:t>沒 有必然的關係</a:t>
            </a:r>
            <a:r>
              <a:rPr lang="zh-TW" altLang="en-US" sz="2000" dirty="0"/>
              <a:t>。</a:t>
            </a:r>
            <a:endParaRPr lang="en-HK" altLang="zh-TW" sz="2000" dirty="0"/>
          </a:p>
          <a:p>
            <a:pPr>
              <a:lnSpc>
                <a:spcPct val="120000"/>
              </a:lnSpc>
            </a:pPr>
            <a:r>
              <a:rPr lang="zh-TW" altLang="en-US" sz="2000" dirty="0"/>
              <a:t>以西班牙為例，是近年全球最高器官捐贈率的國家。分析 其成功的原因，並不單是因為他們採用了「假定同意」器官捐贈制度的單一因 素，而是因為他們的國民有一個強烈助人的心和捐贈意欲，家人反對的情況 也相對少</a:t>
            </a:r>
            <a:endParaRPr lang="en-HK" altLang="zh-TW" sz="2000" dirty="0"/>
          </a:p>
          <a:p>
            <a:pPr>
              <a:lnSpc>
                <a:spcPct val="120000"/>
              </a:lnSpc>
            </a:pPr>
            <a:r>
              <a:rPr lang="zh-TW" altLang="en-US" sz="2000" dirty="0"/>
              <a:t>這情況正說明捐贈</a:t>
            </a:r>
            <a:r>
              <a:rPr lang="zh-TW" altLang="en-US" sz="2000" dirty="0">
                <a:solidFill>
                  <a:srgbClr val="FF0000"/>
                </a:solidFill>
              </a:rPr>
              <a:t>器官的成功關鍵</a:t>
            </a:r>
            <a:r>
              <a:rPr lang="zh-TW" altLang="en-US" sz="2000" dirty="0"/>
              <a:t>，</a:t>
            </a:r>
            <a:r>
              <a:rPr lang="zh-TW" altLang="en-US" sz="2000" dirty="0">
                <a:solidFill>
                  <a:srgbClr val="FF0000"/>
                </a:solidFill>
              </a:rPr>
              <a:t>並不一定</a:t>
            </a:r>
            <a:r>
              <a:rPr lang="zh-TW" altLang="en-US" sz="2000" dirty="0"/>
              <a:t>在於政府採納</a:t>
            </a:r>
            <a:r>
              <a:rPr lang="zh-TW" altLang="en-US" sz="2000" dirty="0">
                <a:solidFill>
                  <a:srgbClr val="FF0000"/>
                </a:solidFill>
              </a:rPr>
              <a:t>那種 制度</a:t>
            </a:r>
            <a:r>
              <a:rPr lang="zh-TW" altLang="en-US" sz="2000" dirty="0"/>
              <a:t>，而是取決於市民能否對捐贈器官一事有深入了解，明白身故後仍能造 福別人的積極意義，並擁有正確的認知和主動支持。</a:t>
            </a:r>
            <a:endParaRPr lang="en-HK" altLang="zh-TW" sz="2000" dirty="0"/>
          </a:p>
          <a:p>
            <a:pPr>
              <a:lnSpc>
                <a:spcPct val="120000"/>
              </a:lnSpc>
            </a:pPr>
            <a:r>
              <a:rPr lang="zh-TW" altLang="en-US" sz="2000" dirty="0"/>
              <a:t>因為無論是實施「知情 同意」或是「假定同意」制度，最終還須依賴捐贈者本身的自發意願和家人 的支持，才能收到預期的效果。「假定同意」制度能否或是否適合在香港推 行，仍有待詳細的討論</a:t>
            </a:r>
            <a:endParaRPr lang="en-AU" sz="2000" dirty="0"/>
          </a:p>
        </p:txBody>
      </p:sp>
    </p:spTree>
    <p:extLst>
      <p:ext uri="{BB962C8B-B14F-4D97-AF65-F5344CB8AC3E}">
        <p14:creationId xmlns:p14="http://schemas.microsoft.com/office/powerpoint/2010/main" val="3506844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owerPoint_4_3_D"/>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44867"/>
            <a:ext cx="12192000" cy="6413133"/>
          </a:xfrm>
          <a:prstGeom prst="rect">
            <a:avLst/>
          </a:prstGeom>
        </p:spPr>
      </p:pic>
      <p:sp>
        <p:nvSpPr>
          <p:cNvPr id="6" name="標題 1"/>
          <p:cNvSpPr txBox="1">
            <a:spLocks/>
          </p:cNvSpPr>
          <p:nvPr/>
        </p:nvSpPr>
        <p:spPr>
          <a:xfrm>
            <a:off x="1040378" y="444867"/>
            <a:ext cx="10754056" cy="1107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dirty="0"/>
              <a:t>總結</a:t>
            </a:r>
            <a:endParaRPr lang="zh-TW" altLang="en-US" dirty="0">
              <a:solidFill>
                <a:schemeClr val="accent4">
                  <a:lumMod val="50000"/>
                </a:schemeClr>
              </a:solidFill>
              <a:latin typeface="Adobe 黑体 Std R" pitchFamily="34" charset="-128"/>
              <a:ea typeface="Adobe 黑体 Std R" pitchFamily="34" charset="-128"/>
            </a:endParaRPr>
          </a:p>
        </p:txBody>
      </p:sp>
      <p:sp>
        <p:nvSpPr>
          <p:cNvPr id="5" name="Content Placeholder 2"/>
          <p:cNvSpPr>
            <a:spLocks noGrp="1"/>
          </p:cNvSpPr>
          <p:nvPr>
            <p:ph idx="1"/>
          </p:nvPr>
        </p:nvSpPr>
        <p:spPr>
          <a:xfrm>
            <a:off x="1040378" y="1768249"/>
            <a:ext cx="10754056" cy="5089751"/>
          </a:xfrm>
        </p:spPr>
        <p:txBody>
          <a:bodyPr>
            <a:noAutofit/>
          </a:bodyPr>
          <a:lstStyle/>
          <a:p>
            <a:r>
              <a:rPr lang="zh-TW" altLang="en-US" sz="3200" dirty="0"/>
              <a:t>長遠政策上，要改變人的思維及行為，最重要是 教育。</a:t>
            </a:r>
            <a:endParaRPr lang="en-HK" altLang="zh-TW" sz="3200" dirty="0"/>
          </a:p>
          <a:p>
            <a:r>
              <a:rPr lang="zh-TW" altLang="en-US" sz="3200" dirty="0"/>
              <a:t>我們應該向着教 育方面，大力發展來培育我們下一代，待他們成長後，自然會作出一個正確 的決定，對增加登記率自然有所裨益</a:t>
            </a:r>
            <a:endParaRPr lang="en-HK" altLang="zh-TW" sz="3200" dirty="0"/>
          </a:p>
          <a:p>
            <a:r>
              <a:rPr lang="zh-TW" altLang="en-US" sz="3200" dirty="0"/>
              <a:t>除教育外，醫院的 配套、醫護人員的 培訓與及全力 關注，亦是非常重要的一環。最後，要配合整個器官捐贈計 劃的發展，擁有一個 獨立的專責組織 去 全面統籌更是成功的一大基石。</a:t>
            </a:r>
            <a:endParaRPr lang="en-HK" sz="3200" dirty="0"/>
          </a:p>
        </p:txBody>
      </p:sp>
    </p:spTree>
    <p:extLst>
      <p:ext uri="{BB962C8B-B14F-4D97-AF65-F5344CB8AC3E}">
        <p14:creationId xmlns:p14="http://schemas.microsoft.com/office/powerpoint/2010/main" val="549932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1803</TotalTime>
  <Words>2566</Words>
  <Application>Microsoft Office PowerPoint</Application>
  <PresentationFormat>自訂</PresentationFormat>
  <Paragraphs>187</Paragraphs>
  <Slides>33</Slides>
  <Notes>0</Notes>
  <HiddenSlides>0</HiddenSlides>
  <MMClips>0</MMClips>
  <ScaleCrop>false</ScaleCrop>
  <HeadingPairs>
    <vt:vector size="4" baseType="variant">
      <vt:variant>
        <vt:lpstr>佈景主題</vt:lpstr>
      </vt:variant>
      <vt:variant>
        <vt:i4>1</vt:i4>
      </vt:variant>
      <vt:variant>
        <vt:lpstr>投影片標題</vt:lpstr>
      </vt:variant>
      <vt:variant>
        <vt:i4>33</vt:i4>
      </vt:variant>
    </vt:vector>
  </HeadingPairs>
  <TitlesOfParts>
    <vt:vector size="34" baseType="lpstr">
      <vt:lpstr>Office Theme</vt:lpstr>
      <vt:lpstr>PowerPoint 簡報</vt:lpstr>
      <vt:lpstr>PowerPoint 簡報</vt:lpstr>
      <vt:lpstr>等候器官移植人數相對器官捐贈宗數的比率 輪候器官移植的平均等候時間 (2015)</vt:lpstr>
      <vt:lpstr>PowerPoint 簡報</vt:lpstr>
      <vt:lpstr>香港的捐贈率偏低、落後於歐美</vt:lpstr>
      <vt:lpstr>捐贈率偏低的成因</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器官移植政策 – 成效與挑戰</dc:title>
  <dc:creator>kai leung ho</dc:creator>
  <cp:lastModifiedBy>CHAN, Wah-lun</cp:lastModifiedBy>
  <cp:revision>114</cp:revision>
  <cp:lastPrinted>2016-10-17T01:56:55Z</cp:lastPrinted>
  <dcterms:created xsi:type="dcterms:W3CDTF">2016-10-01T08:20:50Z</dcterms:created>
  <dcterms:modified xsi:type="dcterms:W3CDTF">2016-10-17T03:23:58Z</dcterms:modified>
</cp:coreProperties>
</file>