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4" r:id="rId1"/>
  </p:sldMasterIdLst>
  <p:notesMasterIdLst>
    <p:notesMasterId r:id="rId22"/>
  </p:notesMasterIdLst>
  <p:handoutMasterIdLst>
    <p:handoutMasterId r:id="rId23"/>
  </p:handoutMasterIdLst>
  <p:sldIdLst>
    <p:sldId id="394" r:id="rId2"/>
    <p:sldId id="393" r:id="rId3"/>
    <p:sldId id="395" r:id="rId4"/>
    <p:sldId id="398" r:id="rId5"/>
    <p:sldId id="345" r:id="rId6"/>
    <p:sldId id="346" r:id="rId7"/>
    <p:sldId id="390" r:id="rId8"/>
    <p:sldId id="348" r:id="rId9"/>
    <p:sldId id="385" r:id="rId10"/>
    <p:sldId id="384" r:id="rId11"/>
    <p:sldId id="330" r:id="rId12"/>
    <p:sldId id="349" r:id="rId13"/>
    <p:sldId id="350" r:id="rId14"/>
    <p:sldId id="386" r:id="rId15"/>
    <p:sldId id="387" r:id="rId16"/>
    <p:sldId id="388" r:id="rId17"/>
    <p:sldId id="369" r:id="rId18"/>
    <p:sldId id="377" r:id="rId19"/>
    <p:sldId id="370" r:id="rId20"/>
    <p:sldId id="397" r:id="rId21"/>
  </p:sldIdLst>
  <p:sldSz cx="9144000" cy="6858000" type="screen4x3"/>
  <p:notesSz cx="6794500" cy="99314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7DDFF"/>
    <a:srgbClr val="CCECFF"/>
    <a:srgbClr val="99CCFF"/>
    <a:srgbClr val="FF00FF"/>
    <a:srgbClr val="B21E53"/>
    <a:srgbClr val="00CC99"/>
    <a:srgbClr val="006600"/>
    <a:srgbClr val="99FF99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42" autoAdjust="0"/>
    <p:restoredTop sz="96956" autoAdjust="0"/>
  </p:normalViewPr>
  <p:slideViewPr>
    <p:cSldViewPr>
      <p:cViewPr varScale="1">
        <p:scale>
          <a:sx n="108" d="100"/>
          <a:sy n="108" d="100"/>
        </p:scale>
        <p:origin x="-27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t" anchorCtr="0" compatLnSpc="1">
            <a:prstTxWarp prst="textNoShape">
              <a:avLst/>
            </a:prstTxWarp>
          </a:bodyPr>
          <a:lstStyle>
            <a:lvl1pPr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7305" y="3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t" anchorCtr="0" compatLnSpc="1">
            <a:prstTxWarp prst="textNoShape">
              <a:avLst/>
            </a:prstTxWarp>
          </a:bodyPr>
          <a:lstStyle>
            <a:lvl1pPr algn="r"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0429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b" anchorCtr="0" compatLnSpc="1">
            <a:prstTxWarp prst="textNoShape">
              <a:avLst/>
            </a:prstTxWarp>
          </a:bodyPr>
          <a:lstStyle>
            <a:lvl1pPr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7305" y="9430429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b" anchorCtr="0" compatLnSpc="1">
            <a:prstTxWarp prst="textNoShape">
              <a:avLst/>
            </a:prstTxWarp>
          </a:bodyPr>
          <a:lstStyle>
            <a:lvl1pPr algn="r"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34C6ABDB-E6E0-4B7C-AE64-3F973873B6C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692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t" anchorCtr="0" compatLnSpc="1">
            <a:prstTxWarp prst="textNoShape">
              <a:avLst/>
            </a:prstTxWarp>
          </a:bodyPr>
          <a:lstStyle>
            <a:lvl1pPr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7305" y="3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t" anchorCtr="0" compatLnSpc="1">
            <a:prstTxWarp prst="textNoShape">
              <a:avLst/>
            </a:prstTxWarp>
          </a:bodyPr>
          <a:lstStyle>
            <a:lvl1pPr algn="r"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7288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0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9857"/>
            <a:ext cx="5435600" cy="446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0429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b" anchorCtr="0" compatLnSpc="1">
            <a:prstTxWarp prst="textNoShape">
              <a:avLst/>
            </a:prstTxWarp>
          </a:bodyPr>
          <a:lstStyle>
            <a:lvl1pPr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7305" y="9430429"/>
            <a:ext cx="2946104" cy="49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8" tIns="46158" rIns="92318" bIns="46158" numCol="1" anchor="b" anchorCtr="0" compatLnSpc="1">
            <a:prstTxWarp prst="textNoShape">
              <a:avLst/>
            </a:prstTxWarp>
          </a:bodyPr>
          <a:lstStyle>
            <a:lvl1pPr algn="r" defTabSz="923738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676A68FB-B7D8-4570-8DD2-A7DA0A704D1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4592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236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906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898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087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254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953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38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369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682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35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53690" y="60546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76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604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sus2011.gov.hk/" TargetMode="External"/><Relationship Id="rId2" Type="http://schemas.openxmlformats.org/officeDocument/2006/relationships/hyperlink" Target="http://www.statstutor.ac.uk/topics/questionnaires/questionnairedesig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h.surveymonkey.com/home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kss.org.hk/index.php/spc-rule$e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sus2011.gov.hk/" TargetMode="External"/><Relationship Id="rId2" Type="http://schemas.openxmlformats.org/officeDocument/2006/relationships/hyperlink" Target="http://www.censtatd.gov.hk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/>
          <a:lstStyle/>
          <a:p>
            <a:r>
              <a:rPr lang="zh-TW" altLang="zh-HK" b="1" dirty="0"/>
              <a:t>主題</a:t>
            </a:r>
            <a:r>
              <a:rPr lang="zh-HK" altLang="zh-HK" b="1" dirty="0"/>
              <a:t>短講</a:t>
            </a:r>
            <a:r>
              <a:rPr lang="zh-TW" altLang="zh-HK" b="1" dirty="0"/>
              <a:t>與小組活動</a:t>
            </a:r>
            <a:r>
              <a:rPr lang="en-US" altLang="zh-HK" b="1" dirty="0"/>
              <a:t>: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619672" y="2132856"/>
            <a:ext cx="6008712" cy="1752600"/>
          </a:xfrm>
        </p:spPr>
        <p:txBody>
          <a:bodyPr/>
          <a:lstStyle/>
          <a:p>
            <a:r>
              <a:rPr lang="zh-HK" altLang="zh-HK" b="1" dirty="0"/>
              <a:t>優化獨立專題探究的問卷設計及</a:t>
            </a:r>
            <a:r>
              <a:rPr lang="en-US" altLang="zh-HK" b="1" dirty="0"/>
              <a:t> </a:t>
            </a:r>
            <a:r>
              <a:rPr lang="zh-HK" altLang="zh-HK" b="1" dirty="0"/>
              <a:t>數據分析</a:t>
            </a:r>
            <a:endParaRPr lang="zh-HK" altLang="en-US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16829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</a:t>
            </a:r>
            <a:r>
              <a:rPr lang="en-US" altLang="zh-TW" dirty="0"/>
              <a:t>: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455051"/>
            <a:ext cx="9144000" cy="3774150"/>
          </a:xfrm>
        </p:spPr>
        <p:txBody>
          <a:bodyPr/>
          <a:lstStyle/>
          <a:p>
            <a:r>
              <a:rPr lang="en-US" altLang="zh-HK" dirty="0">
                <a:hlinkClick r:id="rId2"/>
              </a:rPr>
              <a:t>http://www.statstutor.ac.uk/topics/questionnaires/questionnairedesign/</a:t>
            </a:r>
            <a:endParaRPr lang="en-US" altLang="zh-HK" dirty="0"/>
          </a:p>
          <a:p>
            <a:endParaRPr lang="en-US" altLang="zh-HK" dirty="0"/>
          </a:p>
          <a:p>
            <a:r>
              <a:rPr lang="en-US" altLang="zh-HK" dirty="0">
                <a:hlinkClick r:id="rId3"/>
              </a:rPr>
              <a:t>http://www.census2011.gov.hk/</a:t>
            </a:r>
            <a:endParaRPr lang="en-US" altLang="zh-HK" dirty="0"/>
          </a:p>
          <a:p>
            <a:endParaRPr lang="en-US" altLang="zh-HK" dirty="0"/>
          </a:p>
          <a:p>
            <a:r>
              <a:rPr lang="en-US" altLang="zh-HK" dirty="0">
                <a:hlinkClick r:id="rId4"/>
              </a:rPr>
              <a:t>https://zh.surveymonkey.com/home/</a:t>
            </a:r>
            <a:endParaRPr lang="en-US" altLang="zh-HK" dirty="0"/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537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簡報要點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問卷設計要注意的地方</a:t>
            </a:r>
            <a:endParaRPr lang="en-US" altLang="zh-TW" dirty="0"/>
          </a:p>
          <a:p>
            <a:endParaRPr lang="en-US" altLang="zh-HK" dirty="0"/>
          </a:p>
          <a:p>
            <a:r>
              <a:rPr lang="zh-TW" altLang="en-US" dirty="0"/>
              <a:t>收集數據來源</a:t>
            </a:r>
            <a:endParaRPr lang="en-US" altLang="zh-TW" dirty="0"/>
          </a:p>
          <a:p>
            <a:endParaRPr lang="en-US" altLang="zh-HK" dirty="0"/>
          </a:p>
          <a:p>
            <a:r>
              <a:rPr lang="zh-TW" altLang="en-US" dirty="0"/>
              <a:t>數據分析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540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8098"/>
          </a:xfrm>
        </p:spPr>
        <p:txBody>
          <a:bodyPr/>
          <a:lstStyle/>
          <a:p>
            <a:r>
              <a:rPr lang="zh-TW" altLang="en-US" dirty="0" smtClean="0"/>
              <a:t>節錄</a:t>
            </a:r>
            <a:r>
              <a:rPr lang="en-US" altLang="zh-TW" dirty="0" smtClean="0"/>
              <a:t>: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8405" y="1041132"/>
            <a:ext cx="8229600" cy="4525963"/>
          </a:xfrm>
        </p:spPr>
        <p:txBody>
          <a:bodyPr/>
          <a:lstStyle/>
          <a:p>
            <a:pPr marL="0" indent="0" algn="ctr" fontAlgn="ctr">
              <a:lnSpc>
                <a:spcPct val="150000"/>
              </a:lnSpc>
              <a:buNone/>
              <a:defRPr/>
            </a:pPr>
            <a:r>
              <a:rPr lang="en-US" altLang="zh-TW" sz="4400" spc="50" dirty="0">
                <a:ln w="11430"/>
                <a:latin typeface="+mn-ea"/>
              </a:rPr>
              <a:t>2016/17</a:t>
            </a:r>
            <a:r>
              <a:rPr lang="zh-TW" altLang="en-US" sz="4400" spc="50" dirty="0">
                <a:ln w="11430"/>
                <a:latin typeface="+mn-ea"/>
              </a:rPr>
              <a:t>年度 </a:t>
            </a:r>
            <a:endParaRPr lang="en-US" altLang="zh-TW" sz="4400" spc="50" dirty="0">
              <a:ln w="11430"/>
              <a:latin typeface="+mn-ea"/>
            </a:endParaRPr>
          </a:p>
          <a:p>
            <a:pPr marL="0" indent="0" algn="ctr" fontAlgn="ctr">
              <a:lnSpc>
                <a:spcPct val="150000"/>
              </a:lnSpc>
              <a:buNone/>
              <a:defRPr/>
            </a:pPr>
            <a:r>
              <a:rPr lang="zh-TW" altLang="en-US" sz="4400" spc="50" dirty="0">
                <a:ln w="11430"/>
                <a:latin typeface="+mn-ea"/>
              </a:rPr>
              <a:t>中學生統計習作比賽</a:t>
            </a:r>
          </a:p>
          <a:p>
            <a:pPr marL="0" indent="0">
              <a:buNone/>
            </a:pPr>
            <a:endParaRPr lang="en-US" altLang="zh-HK" dirty="0" smtClean="0">
              <a:latin typeface="+mn-ea"/>
            </a:endParaRPr>
          </a:p>
          <a:p>
            <a:pPr marL="0" indent="0" algn="ctr">
              <a:buNone/>
            </a:pPr>
            <a:r>
              <a:rPr lang="zh-TW" altLang="en-US" sz="4400" dirty="0">
                <a:ln>
                  <a:prstDash val="solid"/>
                </a:ln>
                <a:latin typeface="+mn-ea"/>
              </a:rPr>
              <a:t>數據來源及</a:t>
            </a:r>
            <a:r>
              <a:rPr lang="zh-TW" altLang="en-US" sz="4400" dirty="0" smtClean="0">
                <a:ln>
                  <a:prstDash val="solid"/>
                </a:ln>
                <a:latin typeface="+mn-ea"/>
              </a:rPr>
              <a:t>分析的簡報</a:t>
            </a:r>
            <a:endParaRPr lang="zh-TW" altLang="en-US" sz="4400" dirty="0">
              <a:ln>
                <a:prstDash val="solid"/>
              </a:ln>
              <a:latin typeface="+mn-ea"/>
            </a:endParaRPr>
          </a:p>
          <a:p>
            <a:pPr marL="0" indent="0">
              <a:buNone/>
            </a:pP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899592" y="5049682"/>
            <a:ext cx="7421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800" dirty="0">
                <a:hlinkClick r:id="rId2"/>
              </a:rPr>
              <a:t>http://www.hkss.org.hk/index.php/spc-rule$en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76024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雲朵形 10"/>
          <p:cNvSpPr/>
          <p:nvPr/>
        </p:nvSpPr>
        <p:spPr>
          <a:xfrm>
            <a:off x="154396" y="1268760"/>
            <a:ext cx="5497724" cy="288032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使</a:t>
            </a:r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用C</a:t>
            </a:r>
            <a:r>
              <a:rPr lang="en-US" altLang="zh-TW" sz="23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&amp;</a:t>
            </a:r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SD網站</a:t>
            </a:r>
            <a:r>
              <a:rPr lang="en-US" altLang="zh-TW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(</a:t>
            </a:r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  <a:hlinkClick r:id="rId2"/>
              </a:rPr>
              <a:t>www.censtatd.gov.hk</a:t>
            </a:r>
            <a:r>
              <a:rPr lang="en-US" altLang="zh-TW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algn="ctr"/>
            <a:r>
              <a:rPr lang="zh-TW" altLang="en-US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及</a:t>
            </a:r>
            <a:r>
              <a:rPr lang="en-US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2011</a:t>
            </a:r>
            <a:r>
              <a:rPr lang="zh-HK" altLang="en-US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年人口普查</a:t>
            </a:r>
            <a:r>
              <a:rPr lang="zh-TW" altLang="en-US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網站</a:t>
            </a:r>
            <a:endParaRPr lang="en-US" altLang="zh-TW" sz="2400" dirty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r>
              <a:rPr lang="en-US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en-US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  <a:hlinkClick r:id="rId3"/>
              </a:rPr>
              <a:t>www.census2011.gov.hk</a:t>
            </a:r>
            <a:r>
              <a:rPr lang="en-US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endParaRPr lang="zh-HK" altLang="en-US" sz="2400" dirty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搜</a:t>
            </a:r>
            <a:r>
              <a:rPr lang="zh-TW" altLang="en-US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尋</a:t>
            </a:r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相關的統計數據 </a:t>
            </a:r>
            <a:endParaRPr lang="zh-HK" altLang="en-US" sz="2400" dirty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endParaRPr lang="zh-HK" altLang="en-US" dirty="0"/>
          </a:p>
        </p:txBody>
      </p:sp>
      <p:sp>
        <p:nvSpPr>
          <p:cNvPr id="13" name="雲朵形 12"/>
          <p:cNvSpPr/>
          <p:nvPr/>
        </p:nvSpPr>
        <p:spPr>
          <a:xfrm>
            <a:off x="4067944" y="4141858"/>
            <a:ext cx="4273587" cy="1800200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zh-HK" sz="2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參考</a:t>
            </a:r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</a:t>
            </a:r>
            <a:r>
              <a:rPr lang="en-US" altLang="zh-TW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&amp;</a:t>
            </a:r>
            <a:r>
              <a:rPr lang="zh-TW" altLang="zh-HK" sz="2400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SD</a:t>
            </a:r>
            <a:r>
              <a:rPr lang="zh-TW" altLang="zh-HK" sz="2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</a:t>
            </a:r>
            <a:endParaRPr lang="en-US" altLang="zh-TW" sz="2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zh-HK" sz="2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統計圖</a:t>
            </a:r>
            <a:r>
              <a:rPr lang="zh-TW" altLang="en-US" sz="2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的展示方法</a:t>
            </a:r>
            <a:endParaRPr lang="zh-HK" altLang="en-US" sz="2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HK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846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政府統計處網站</a:t>
            </a:r>
            <a:r>
              <a:rPr kumimoji="1" lang="zh-TW" altLang="en-US" sz="4800" b="1" cap="all" dirty="0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1" lang="en-US" altLang="zh-TW" sz="3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en-US" altLang="zh-TW" sz="3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www.censtatd.gov.hk</a:t>
            </a:r>
            <a:r>
              <a:rPr kumimoji="1" lang="en-US" altLang="zh-TW" sz="3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HK" altLang="en-US" sz="32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7848872" cy="3240360"/>
          </a:xfrm>
        </p:spPr>
        <p:txBody>
          <a:bodyPr>
            <a:noAutofit/>
          </a:bodyPr>
          <a:lstStyle/>
          <a:p>
            <a:pPr marL="446088" lvl="1" indent="-446088" algn="l">
              <a:lnSpc>
                <a:spcPct val="170000"/>
              </a:lnSpc>
              <a:buBlip>
                <a:blip r:embed="rId2"/>
              </a:buBlip>
            </a:pP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提供香港社會及經濟各方面的統計數字</a:t>
            </a:r>
            <a:endParaRPr lang="en-US" altLang="zh-TW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446088" lvl="1" indent="-446088" algn="l">
              <a:lnSpc>
                <a:spcPct val="170000"/>
              </a:lnSpc>
              <a:buBlip>
                <a:blip r:embed="rId2"/>
              </a:buBlip>
            </a:pP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免費下載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統計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刊物和統計表</a:t>
            </a:r>
            <a:endParaRPr lang="en-US" altLang="zh-TW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446088" lvl="1" indent="-446088" algn="l">
              <a:lnSpc>
                <a:spcPct val="170000"/>
              </a:lnSpc>
              <a:buBlip>
                <a:blip r:embed="rId2"/>
              </a:buBlip>
            </a:pP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提供</a:t>
            </a:r>
            <a:r>
              <a:rPr lang="zh-HK" altLang="zh-HK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其他網站上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官方</a:t>
            </a:r>
            <a:r>
              <a:rPr lang="zh-HK" altLang="zh-HK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統計資料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</a:t>
            </a:r>
            <a:r>
              <a:rPr lang="zh-HK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連結</a:t>
            </a:r>
          </a:p>
          <a:p>
            <a:pPr marL="857250" lvl="1" indent="-857250" algn="l">
              <a:lnSpc>
                <a:spcPct val="170000"/>
              </a:lnSpc>
              <a:buBlip>
                <a:blip r:embed="rId2"/>
              </a:buBlip>
            </a:pPr>
            <a:endParaRPr lang="en-US" altLang="zh-TW" sz="3200" dirty="0">
              <a:solidFill>
                <a:schemeClr val="tx1"/>
              </a:solidFill>
            </a:endParaRPr>
          </a:p>
          <a:p>
            <a:endParaRPr lang="zh-HK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99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76108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3448" y="260648"/>
            <a:ext cx="8229600" cy="864096"/>
          </a:xfrm>
        </p:spPr>
        <p:txBody>
          <a:bodyPr>
            <a:normAutofit/>
          </a:bodyPr>
          <a:lstStyle/>
          <a:p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按主題瀏覽（一）</a:t>
            </a:r>
            <a:endParaRPr kumimoji="1"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131840" y="2132856"/>
            <a:ext cx="1224136" cy="5844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橢圓 2"/>
          <p:cNvSpPr/>
          <p:nvPr/>
        </p:nvSpPr>
        <p:spPr>
          <a:xfrm>
            <a:off x="112316" y="1412776"/>
            <a:ext cx="1363340" cy="3150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2555776" y="1195821"/>
            <a:ext cx="648072" cy="3609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559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27" y="1425574"/>
            <a:ext cx="8742753" cy="455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橢圓 4"/>
          <p:cNvSpPr/>
          <p:nvPr/>
        </p:nvSpPr>
        <p:spPr>
          <a:xfrm>
            <a:off x="4283968" y="2204864"/>
            <a:ext cx="12241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橢圓 6"/>
          <p:cNvSpPr/>
          <p:nvPr/>
        </p:nvSpPr>
        <p:spPr>
          <a:xfrm>
            <a:off x="2411760" y="1340700"/>
            <a:ext cx="792088" cy="4008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403448" y="260648"/>
            <a:ext cx="8229600" cy="864096"/>
          </a:xfrm>
        </p:spPr>
        <p:txBody>
          <a:bodyPr>
            <a:normAutofit/>
          </a:bodyPr>
          <a:lstStyle/>
          <a:p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按主題瀏覽（二）</a:t>
            </a:r>
            <a:endParaRPr kumimoji="1"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35496" y="1556792"/>
            <a:ext cx="1224136" cy="369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128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4" y="1444624"/>
            <a:ext cx="8754379" cy="46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橢圓 4"/>
          <p:cNvSpPr/>
          <p:nvPr/>
        </p:nvSpPr>
        <p:spPr>
          <a:xfrm>
            <a:off x="5868144" y="2276872"/>
            <a:ext cx="12241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213624" y="1535558"/>
            <a:ext cx="126203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橢圓 6"/>
          <p:cNvSpPr/>
          <p:nvPr/>
        </p:nvSpPr>
        <p:spPr>
          <a:xfrm>
            <a:off x="2555776" y="1340768"/>
            <a:ext cx="792088" cy="389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403448" y="260648"/>
            <a:ext cx="8229600" cy="864096"/>
          </a:xfrm>
        </p:spPr>
        <p:txBody>
          <a:bodyPr>
            <a:normAutofit/>
          </a:bodyPr>
          <a:lstStyle/>
          <a:p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按主題瀏覽（三）</a:t>
            </a:r>
            <a:endParaRPr kumimoji="1"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42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413222"/>
            <a:ext cx="884555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162917" y="304413"/>
            <a:ext cx="8686800" cy="838200"/>
          </a:xfrm>
        </p:spPr>
        <p:txBody>
          <a:bodyPr>
            <a:normAutofit/>
          </a:bodyPr>
          <a:lstStyle/>
          <a:p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獲取</a:t>
            </a:r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ymbol" pitchFamily="18" charset="2"/>
              </a:rPr>
              <a:t>統計表</a:t>
            </a:r>
            <a:endParaRPr kumimoji="1"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251816" y="3742432"/>
            <a:ext cx="1049836" cy="2197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橢圓 13"/>
          <p:cNvSpPr/>
          <p:nvPr/>
        </p:nvSpPr>
        <p:spPr>
          <a:xfrm>
            <a:off x="35496" y="1561075"/>
            <a:ext cx="1080120" cy="283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橢圓 14"/>
          <p:cNvSpPr/>
          <p:nvPr/>
        </p:nvSpPr>
        <p:spPr>
          <a:xfrm>
            <a:off x="2150836" y="1268759"/>
            <a:ext cx="1989116" cy="4406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3098500" y="4077072"/>
            <a:ext cx="14735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2" name="橢圓 11"/>
          <p:cNvSpPr/>
          <p:nvPr/>
        </p:nvSpPr>
        <p:spPr>
          <a:xfrm>
            <a:off x="1403648" y="2276872"/>
            <a:ext cx="1064816" cy="2160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10</a:t>
            </a:fld>
            <a:endParaRPr lang="zh-TW" alt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276872"/>
            <a:ext cx="4422775" cy="416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橢圓 15"/>
          <p:cNvSpPr/>
          <p:nvPr/>
        </p:nvSpPr>
        <p:spPr>
          <a:xfrm>
            <a:off x="4499992" y="5877272"/>
            <a:ext cx="976540" cy="4238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橢圓 17"/>
          <p:cNvSpPr/>
          <p:nvPr/>
        </p:nvSpPr>
        <p:spPr>
          <a:xfrm>
            <a:off x="5533504" y="5961980"/>
            <a:ext cx="504055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53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8" grpId="0" animBg="1"/>
      <p:bldP spid="12" grpId="0" animBg="1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" t="26523" r="31751" b="7599"/>
          <a:stretch/>
        </p:blipFill>
        <p:spPr bwMode="auto">
          <a:xfrm>
            <a:off x="123127" y="1449320"/>
            <a:ext cx="8913369" cy="48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199960" y="286544"/>
            <a:ext cx="8686800" cy="838200"/>
          </a:xfrm>
        </p:spPr>
        <p:txBody>
          <a:bodyPr>
            <a:normAutofit/>
          </a:bodyPr>
          <a:lstStyle/>
          <a:p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獲取</a:t>
            </a:r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ymbol" pitchFamily="18" charset="2"/>
              </a:rPr>
              <a:t>統計</a:t>
            </a:r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刊物</a:t>
            </a:r>
            <a:endParaRPr kumimoji="1"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943707" y="2996953"/>
            <a:ext cx="122413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橢圓 13"/>
          <p:cNvSpPr/>
          <p:nvPr/>
        </p:nvSpPr>
        <p:spPr>
          <a:xfrm>
            <a:off x="35496" y="1628799"/>
            <a:ext cx="1440160" cy="3600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3275856" y="3018680"/>
            <a:ext cx="1440159" cy="158291"/>
          </a:xfrm>
          <a:prstGeom prst="line">
            <a:avLst/>
          </a:prstGeom>
          <a:noFill/>
          <a:ln w="28575">
            <a:solidFill>
              <a:srgbClr val="A7DD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3275856" y="3176972"/>
            <a:ext cx="2279630" cy="1908211"/>
          </a:xfrm>
          <a:prstGeom prst="line">
            <a:avLst/>
          </a:prstGeom>
          <a:noFill/>
          <a:ln w="28575">
            <a:solidFill>
              <a:srgbClr val="A7DD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11</a:t>
            </a:fld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2627784" y="1268760"/>
            <a:ext cx="234915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2744">
            <a:off x="5673563" y="4582500"/>
            <a:ext cx="1167093" cy="164793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6583">
            <a:off x="4935061" y="2643207"/>
            <a:ext cx="1222345" cy="17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 animBg="1"/>
      <p:bldP spid="9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2"/>
          <a:srcRect t="23689" r="33377" b="50093"/>
          <a:stretch/>
        </p:blipFill>
        <p:spPr bwMode="auto">
          <a:xfrm>
            <a:off x="116993" y="1160968"/>
            <a:ext cx="8944751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/>
          <a:srcRect l="22784" t="34300" r="43581" b="17723"/>
          <a:stretch/>
        </p:blipFill>
        <p:spPr bwMode="auto">
          <a:xfrm>
            <a:off x="1902743" y="3465336"/>
            <a:ext cx="2281726" cy="29880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86573" y="214536"/>
            <a:ext cx="877791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HK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參考相關的專題文章</a:t>
            </a:r>
            <a:r>
              <a:rPr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的分析</a:t>
            </a:r>
            <a:endParaRPr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78668" y="1268759"/>
            <a:ext cx="1180964" cy="3600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橢圓 6"/>
          <p:cNvSpPr/>
          <p:nvPr/>
        </p:nvSpPr>
        <p:spPr>
          <a:xfrm>
            <a:off x="1547664" y="2899214"/>
            <a:ext cx="129614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556049" y="3140968"/>
            <a:ext cx="157201" cy="293236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2571524" y="3897120"/>
            <a:ext cx="2144492" cy="539992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12</a:t>
            </a:fld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65336"/>
            <a:ext cx="4301234" cy="291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25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/>
          <a:srcRect l="19534" t="6669" r="20828" b="21546"/>
          <a:stretch/>
        </p:blipFill>
        <p:spPr bwMode="auto">
          <a:xfrm>
            <a:off x="642639" y="1196752"/>
            <a:ext cx="7854257" cy="5316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標題 2"/>
          <p:cNvSpPr txBox="1">
            <a:spLocks/>
          </p:cNvSpPr>
          <p:nvPr/>
        </p:nvSpPr>
        <p:spPr>
          <a:xfrm>
            <a:off x="683568" y="260648"/>
            <a:ext cx="7772400" cy="8219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8638"/>
            <a:r>
              <a:rPr lang="en-US" altLang="zh-HK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2011</a:t>
            </a:r>
            <a:r>
              <a:rPr lang="zh-HK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年人口普查</a:t>
            </a: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網站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528638"/>
            <a:r>
              <a:rPr lang="en-US" altLang="zh-HK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(www.census2011.gov.hk)</a:t>
            </a:r>
            <a:endParaRPr lang="zh-HK" altLang="en-US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3156" y="5065749"/>
            <a:ext cx="3254948" cy="1531603"/>
          </a:xfrm>
          <a:prstGeom prst="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634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/>
          <a:srcRect l="20052" t="18399" r="20051" b="10995"/>
          <a:stretch/>
        </p:blipFill>
        <p:spPr bwMode="auto">
          <a:xfrm>
            <a:off x="251520" y="476672"/>
            <a:ext cx="8686269" cy="57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橢圓 4"/>
          <p:cNvSpPr/>
          <p:nvPr/>
        </p:nvSpPr>
        <p:spPr>
          <a:xfrm>
            <a:off x="4355976" y="3313853"/>
            <a:ext cx="1152128" cy="907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251520" y="1340768"/>
            <a:ext cx="1800200" cy="5040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62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4" r="2492" b="7027"/>
          <a:stretch/>
        </p:blipFill>
        <p:spPr bwMode="auto">
          <a:xfrm>
            <a:off x="170035" y="908720"/>
            <a:ext cx="880393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橢圓 4"/>
          <p:cNvSpPr/>
          <p:nvPr/>
        </p:nvSpPr>
        <p:spPr>
          <a:xfrm>
            <a:off x="94781" y="1690030"/>
            <a:ext cx="804811" cy="309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1739180" y="2219692"/>
            <a:ext cx="1092843" cy="309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橢圓 6"/>
          <p:cNvSpPr/>
          <p:nvPr/>
        </p:nvSpPr>
        <p:spPr>
          <a:xfrm>
            <a:off x="94780" y="3704399"/>
            <a:ext cx="130886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06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805" r="33852" b="16841"/>
          <a:stretch/>
        </p:blipFill>
        <p:spPr bwMode="auto">
          <a:xfrm>
            <a:off x="151108" y="584684"/>
            <a:ext cx="8841783" cy="529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橢圓 3"/>
          <p:cNvSpPr/>
          <p:nvPr/>
        </p:nvSpPr>
        <p:spPr>
          <a:xfrm>
            <a:off x="179512" y="1556792"/>
            <a:ext cx="813858" cy="309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橢圓 4"/>
          <p:cNvSpPr/>
          <p:nvPr/>
        </p:nvSpPr>
        <p:spPr>
          <a:xfrm>
            <a:off x="2771800" y="1988840"/>
            <a:ext cx="813858" cy="309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83752" y="4077072"/>
            <a:ext cx="189596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橢圓 6"/>
          <p:cNvSpPr/>
          <p:nvPr/>
        </p:nvSpPr>
        <p:spPr>
          <a:xfrm>
            <a:off x="5340559" y="1370456"/>
            <a:ext cx="504056" cy="3411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036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kumimoji="1" lang="zh-HK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數據描述</a:t>
            </a:r>
            <a:endParaRPr kumimoji="1" lang="en-US" altLang="zh-HK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590872" y="2036291"/>
            <a:ext cx="4040188" cy="639762"/>
          </a:xfrm>
        </p:spPr>
        <p:txBody>
          <a:bodyPr>
            <a:no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集中趨勢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590872" y="2780928"/>
            <a:ext cx="4040188" cy="3744416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p"/>
            </a:pPr>
            <a:r>
              <a:rPr lang="zh-TW" altLang="en-US" sz="2800" dirty="0">
                <a:ea typeface="標楷體" panose="03000509000000000000" pitchFamily="65" charset="-120"/>
              </a:rPr>
              <a:t>平均數（</a:t>
            </a:r>
            <a:r>
              <a:rPr lang="en-US" altLang="zh-TW" sz="2800" dirty="0">
                <a:ea typeface="標楷體" panose="03000509000000000000" pitchFamily="65" charset="-120"/>
              </a:rPr>
              <a:t>Mean</a:t>
            </a:r>
            <a:r>
              <a:rPr lang="zh-TW" altLang="en-US" sz="2800" dirty="0">
                <a:ea typeface="標楷體" panose="03000509000000000000" pitchFamily="65" charset="-120"/>
              </a:rPr>
              <a:t>）</a:t>
            </a:r>
            <a:endParaRPr lang="en-US" altLang="zh-TW" sz="2800" dirty="0">
              <a:ea typeface="標楷體" panose="03000509000000000000" pitchFamily="65" charset="-120"/>
            </a:endParaRPr>
          </a:p>
          <a:p>
            <a:pPr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p"/>
            </a:pPr>
            <a:r>
              <a:rPr lang="zh-TW" altLang="en-US" sz="2800" dirty="0">
                <a:ea typeface="標楷體" panose="03000509000000000000" pitchFamily="65" charset="-120"/>
              </a:rPr>
              <a:t>中位數（</a:t>
            </a:r>
            <a:r>
              <a:rPr lang="en-US" altLang="zh-TW" sz="2800" dirty="0">
                <a:ea typeface="標楷體" panose="03000509000000000000" pitchFamily="65" charset="-120"/>
              </a:rPr>
              <a:t>Median</a:t>
            </a:r>
            <a:r>
              <a:rPr lang="zh-TW" altLang="en-US" sz="2800" dirty="0">
                <a:ea typeface="標楷體" panose="03000509000000000000" pitchFamily="65" charset="-120"/>
              </a:rPr>
              <a:t>）</a:t>
            </a:r>
            <a:endParaRPr lang="en-US" altLang="zh-TW" sz="2800" dirty="0">
              <a:ea typeface="標楷體" panose="03000509000000000000" pitchFamily="65" charset="-120"/>
            </a:endParaRPr>
          </a:p>
          <a:p>
            <a:pPr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p"/>
            </a:pPr>
            <a:r>
              <a:rPr lang="zh-TW" altLang="en-US" sz="2800" dirty="0">
                <a:ea typeface="標楷體" panose="03000509000000000000" pitchFamily="65" charset="-120"/>
              </a:rPr>
              <a:t>眾數（</a:t>
            </a:r>
            <a:r>
              <a:rPr lang="en-US" altLang="zh-TW" sz="2800" dirty="0">
                <a:ea typeface="標楷體" panose="03000509000000000000" pitchFamily="65" charset="-120"/>
              </a:rPr>
              <a:t>Mode</a:t>
            </a:r>
            <a:r>
              <a:rPr lang="zh-TW" altLang="en-US" sz="2800" dirty="0">
                <a:ea typeface="標楷體" panose="03000509000000000000" pitchFamily="65" charset="-120"/>
              </a:rPr>
              <a:t>）</a:t>
            </a:r>
            <a:endParaRPr lang="zh-HK" altLang="en-US" sz="2800" dirty="0">
              <a:ea typeface="標楷體" panose="03000509000000000000" pitchFamily="65" charset="-120"/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778697" y="2036291"/>
            <a:ext cx="4041775" cy="639762"/>
          </a:xfrm>
        </p:spPr>
        <p:txBody>
          <a:bodyPr>
            <a:noAutofit/>
          </a:bodyPr>
          <a:lstStyle/>
          <a:p>
            <a:r>
              <a:rPr lang="zh-HK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數據分布情況</a:t>
            </a: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>
          <a:xfrm>
            <a:off x="4778697" y="2780928"/>
            <a:ext cx="4041775" cy="3744416"/>
          </a:xfrm>
        </p:spPr>
        <p:txBody>
          <a:bodyPr/>
          <a:lstStyle/>
          <a:p>
            <a:pPr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p"/>
            </a:pPr>
            <a:r>
              <a:rPr lang="zh-HK" altLang="en-US" sz="2800" dirty="0">
                <a:ea typeface="標楷體" panose="03000509000000000000" pitchFamily="65" charset="-120"/>
              </a:rPr>
              <a:t>四分位數（</a:t>
            </a:r>
            <a:r>
              <a:rPr lang="en-US" altLang="zh-HK" sz="2800" dirty="0">
                <a:ea typeface="標楷體" panose="03000509000000000000" pitchFamily="65" charset="-120"/>
              </a:rPr>
              <a:t>Quartiles</a:t>
            </a:r>
            <a:r>
              <a:rPr lang="zh-HK" altLang="en-US" sz="2800" dirty="0">
                <a:ea typeface="標楷體" panose="03000509000000000000" pitchFamily="65" charset="-120"/>
              </a:rPr>
              <a:t>）</a:t>
            </a:r>
            <a:endParaRPr lang="en-US" altLang="zh-HK" sz="2800" dirty="0">
              <a:ea typeface="標楷體" panose="03000509000000000000" pitchFamily="65" charset="-120"/>
            </a:endParaRPr>
          </a:p>
          <a:p>
            <a:pPr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p"/>
            </a:pPr>
            <a:r>
              <a:rPr lang="zh-HK" altLang="en-US" sz="2800" dirty="0">
                <a:ea typeface="標楷體" panose="03000509000000000000" pitchFamily="65" charset="-120"/>
              </a:rPr>
              <a:t>百分位數（</a:t>
            </a:r>
            <a:r>
              <a:rPr lang="en-US" altLang="zh-HK" sz="2800" dirty="0">
                <a:ea typeface="標楷體" panose="03000509000000000000" pitchFamily="65" charset="-120"/>
              </a:rPr>
              <a:t>Percentiles</a:t>
            </a:r>
            <a:r>
              <a:rPr lang="zh-HK" altLang="en-US" sz="2800" dirty="0"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43782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125422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1600" b="1" dirty="0"/>
              <a:t>第一個四分位數 ：</a:t>
            </a:r>
            <a:r>
              <a:rPr lang="zh-TW" altLang="en-US" sz="1600" dirty="0"/>
              <a:t>把一個已排序的數據集內最低的</a:t>
            </a:r>
            <a:r>
              <a:rPr lang="en-US" altLang="zh-TW" sz="1600" dirty="0"/>
              <a:t>25%</a:t>
            </a:r>
            <a:r>
              <a:rPr lang="zh-TW" altLang="en-US" sz="1600" dirty="0"/>
              <a:t>數據劃分出來的數值亦稱</a:t>
            </a:r>
            <a:r>
              <a:rPr lang="zh-TW" altLang="en-US" sz="16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下四分位數</a:t>
            </a:r>
            <a:r>
              <a:rPr lang="zh-TW" altLang="en-US" sz="1600" dirty="0"/>
              <a:t>。</a:t>
            </a:r>
            <a:endParaRPr lang="en-US" altLang="zh-TW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1600" b="1" dirty="0"/>
              <a:t>第二個四分位數 ：</a:t>
            </a:r>
            <a:r>
              <a:rPr lang="zh-TW" altLang="en-US" sz="1600" dirty="0"/>
              <a:t>把一個已排序的數據集內最低的</a:t>
            </a:r>
            <a:r>
              <a:rPr lang="en-US" altLang="zh-TW" sz="1600" dirty="0"/>
              <a:t>50%</a:t>
            </a:r>
            <a:r>
              <a:rPr lang="zh-TW" altLang="en-US" sz="1600" dirty="0"/>
              <a:t>數據劃分出來的數值等於</a:t>
            </a:r>
            <a:r>
              <a:rPr lang="zh-TW" altLang="en-US" sz="16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中位數</a:t>
            </a:r>
            <a:r>
              <a:rPr lang="zh-TW" altLang="en-US" sz="1600" dirty="0"/>
              <a:t>。</a:t>
            </a:r>
            <a:endParaRPr lang="en-US" altLang="zh-TW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1600" b="1" dirty="0"/>
              <a:t>第三個四分位數 ：</a:t>
            </a:r>
            <a:r>
              <a:rPr lang="zh-TW" altLang="en-US" sz="1600" dirty="0"/>
              <a:t>把一個已排序的數據集內最低的</a:t>
            </a:r>
            <a:r>
              <a:rPr lang="en-US" altLang="zh-TW" sz="1600" dirty="0"/>
              <a:t>75%</a:t>
            </a:r>
            <a:r>
              <a:rPr lang="zh-TW" altLang="en-US" sz="1600" dirty="0"/>
              <a:t>數據劃分出來的數值亦稱</a:t>
            </a:r>
            <a:r>
              <a:rPr lang="zh-TW" altLang="en-US" sz="16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上四分位數</a:t>
            </a:r>
            <a:r>
              <a:rPr lang="zh-TW" altLang="en-US" sz="1600" dirty="0"/>
              <a:t>。</a:t>
            </a:r>
            <a:endParaRPr lang="zh-HK" altLang="en-US" sz="1600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3429000" y="5470673"/>
            <a:ext cx="25146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17888" y="4027636"/>
            <a:ext cx="2516187" cy="528637"/>
          </a:xfrm>
          <a:custGeom>
            <a:avLst/>
            <a:gdLst>
              <a:gd name="T0" fmla="*/ 0 w 1585"/>
              <a:gd name="T1" fmla="*/ 2147483647 h 318"/>
              <a:gd name="T2" fmla="*/ 2147483647 w 1585"/>
              <a:gd name="T3" fmla="*/ 2147483647 h 318"/>
              <a:gd name="T4" fmla="*/ 2147483647 w 1585"/>
              <a:gd name="T5" fmla="*/ 0 h 318"/>
              <a:gd name="T6" fmla="*/ 0 w 1585"/>
              <a:gd name="T7" fmla="*/ 0 h 318"/>
              <a:gd name="T8" fmla="*/ 0 w 1585"/>
              <a:gd name="T9" fmla="*/ 2147483647 h 3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5" h="318">
                <a:moveTo>
                  <a:pt x="0" y="317"/>
                </a:moveTo>
                <a:lnTo>
                  <a:pt x="1584" y="317"/>
                </a:lnTo>
                <a:lnTo>
                  <a:pt x="1584" y="0"/>
                </a:lnTo>
                <a:lnTo>
                  <a:pt x="0" y="0"/>
                </a:lnTo>
                <a:lnTo>
                  <a:pt x="0" y="317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4876800" y="4022873"/>
            <a:ext cx="0" cy="5334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267200" y="3184673"/>
            <a:ext cx="118268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zh-HK" sz="2400">
                <a:latin typeface="Arial" charset="0"/>
              </a:rPr>
              <a:t>Median</a:t>
            </a:r>
          </a:p>
          <a:p>
            <a:pPr algn="ctr"/>
            <a:r>
              <a:rPr lang="en-US" altLang="zh-HK" sz="2400">
                <a:latin typeface="Arial" charset="0"/>
              </a:rPr>
              <a:t>(Q2)</a:t>
            </a:r>
            <a:endParaRPr lang="en-US" altLang="zh-HK" sz="240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5943600" y="4327673"/>
            <a:ext cx="11430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676400" y="4327673"/>
            <a:ext cx="17526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7086600" y="3946673"/>
            <a:ext cx="0" cy="6858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1676400" y="4022873"/>
            <a:ext cx="0" cy="6096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6781800" y="326087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HK" sz="2400">
                <a:latin typeface="Arial" charset="0"/>
              </a:rPr>
              <a:t>X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010400" y="3489473"/>
            <a:ext cx="12811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HK" sz="2000">
                <a:latin typeface="Arial" charset="0"/>
              </a:rPr>
              <a:t>maximum</a:t>
            </a:r>
            <a:endParaRPr lang="en-US" altLang="zh-HK" sz="200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969250" y="370854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295400" y="333707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HK" sz="2400">
                <a:latin typeface="Arial" charset="0"/>
              </a:rPr>
              <a:t>X</a:t>
            </a:r>
            <a:endParaRPr lang="en-US" altLang="zh-HK" sz="240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524000" y="3565673"/>
            <a:ext cx="12112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HK" sz="2000">
                <a:latin typeface="Arial" charset="0"/>
              </a:rPr>
              <a:t>minimum</a:t>
            </a:r>
            <a:endParaRPr lang="en-US" altLang="zh-HK" sz="200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2605088" y="3806973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3200400" y="3413273"/>
            <a:ext cx="5873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zh-HK" sz="2400">
                <a:latin typeface="Arial" charset="0"/>
              </a:rPr>
              <a:t>Q1</a:t>
            </a:r>
            <a:endParaRPr lang="en-US" altLang="zh-HK" sz="240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5638800" y="3413273"/>
            <a:ext cx="5873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zh-HK" sz="2400">
                <a:latin typeface="Arial" charset="0"/>
              </a:rPr>
              <a:t>Q3</a:t>
            </a:r>
            <a:endParaRPr lang="en-US" altLang="zh-HK" sz="240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268313" y="4022873"/>
            <a:ext cx="489766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HK" dirty="0">
                <a:latin typeface="Arial" charset="0"/>
              </a:rPr>
              <a:t>25%                     25%               25%            25%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47800" y="4607073"/>
            <a:ext cx="5857875" cy="3968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HK" sz="2000">
                <a:latin typeface="Arial" charset="0"/>
              </a:rPr>
              <a:t>12                     30                 45           57            70</a:t>
            </a: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V="1">
            <a:off x="5943600" y="5013473"/>
            <a:ext cx="0" cy="609600"/>
          </a:xfrm>
          <a:prstGeom prst="line">
            <a:avLst/>
          </a:prstGeom>
          <a:noFill/>
          <a:ln w="25400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429000" y="5013473"/>
            <a:ext cx="0" cy="609600"/>
          </a:xfrm>
          <a:prstGeom prst="line">
            <a:avLst/>
          </a:prstGeom>
          <a:noFill/>
          <a:ln w="25400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352800" y="5623073"/>
            <a:ext cx="26670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HK" sz="2400">
                <a:solidFill>
                  <a:srgbClr val="FF0000"/>
                </a:solidFill>
                <a:latin typeface="Arial" charset="0"/>
              </a:rPr>
              <a:t>Interquartile range </a:t>
            </a:r>
          </a:p>
          <a:p>
            <a:pPr eaLnBrk="1" hangingPunct="1"/>
            <a:r>
              <a:rPr lang="en-US" altLang="zh-HK" sz="2400">
                <a:solidFill>
                  <a:srgbClr val="FF0000"/>
                </a:solidFill>
                <a:latin typeface="Arial" charset="0"/>
              </a:rPr>
              <a:t>   = 57 – 30 = 27</a:t>
            </a:r>
          </a:p>
        </p:txBody>
      </p:sp>
      <p:sp>
        <p:nvSpPr>
          <p:cNvPr id="26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中位數及四分位數</a:t>
            </a:r>
            <a:endParaRPr kumimoji="1" lang="zh-HK" altLang="en-US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2832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2"/>
          <a:stretch/>
        </p:blipFill>
        <p:spPr bwMode="auto">
          <a:xfrm>
            <a:off x="1259632" y="1412776"/>
            <a:ext cx="6777088" cy="534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230783"/>
            <a:ext cx="7772400" cy="887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描述數據分布情況（一）</a:t>
            </a:r>
            <a:endParaRPr lang="en-US" altLang="zh-TW" sz="4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 rot="1103810">
            <a:off x="6672063" y="1492070"/>
            <a:ext cx="203212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zh-HK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例子</a:t>
            </a:r>
            <a:endParaRPr lang="zh-HK" alt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7699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C359BA3-8808-43FE-9302-D3953D9AFEEC}" type="slidenum">
              <a:rPr lang="zh-TW" altLang="en-US" smtClean="0"/>
              <a:pPr>
                <a:defRPr/>
              </a:pPr>
              <a:t>20</a:t>
            </a:fld>
            <a:endParaRPr lang="zh-TW" altLang="en-US"/>
          </a:p>
        </p:txBody>
      </p:sp>
      <p:pic>
        <p:nvPicPr>
          <p:cNvPr id="5122" name="Picture 2" descr="http://cdn.quotesgram.com/img/38/43/981259558-Thank-You-for-your-Pati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05" y="980728"/>
            <a:ext cx="6336704" cy="433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472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7584</TotalTime>
  <Words>337</Words>
  <Application>Microsoft Office PowerPoint</Application>
  <PresentationFormat>如螢幕大小 (4:3)</PresentationFormat>
  <Paragraphs>82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主題短講與小組活動:</vt:lpstr>
      <vt:lpstr>參考:</vt:lpstr>
      <vt:lpstr>簡報要點</vt:lpstr>
      <vt:lpstr>節錄:</vt:lpstr>
      <vt:lpstr>PowerPoint 簡報</vt:lpstr>
      <vt:lpstr>政府統計處網站 (www.censtatd.gov.hk)</vt:lpstr>
      <vt:lpstr>按主題瀏覽（一）</vt:lpstr>
      <vt:lpstr>按主題瀏覽（二）</vt:lpstr>
      <vt:lpstr>按主題瀏覽（三）</vt:lpstr>
      <vt:lpstr>獲取統計表</vt:lpstr>
      <vt:lpstr>獲取統計刊物</vt:lpstr>
      <vt:lpstr>PowerPoint 簡報</vt:lpstr>
      <vt:lpstr>PowerPoint 簡報</vt:lpstr>
      <vt:lpstr>PowerPoint 簡報</vt:lpstr>
      <vt:lpstr>PowerPoint 簡報</vt:lpstr>
      <vt:lpstr>PowerPoint 簡報</vt:lpstr>
      <vt:lpstr>數據描述</vt:lpstr>
      <vt:lpstr>中位數及四分位數</vt:lpstr>
      <vt:lpstr>PowerPoint 簡報</vt:lpstr>
      <vt:lpstr>PowerPoint 簡報</vt:lpstr>
    </vt:vector>
  </TitlesOfParts>
  <Company>Census and Statistics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統計習作比賽</dc:title>
  <dc:creator>g1a_admin</dc:creator>
  <cp:lastModifiedBy>CHAN, Wah-lun</cp:lastModifiedBy>
  <cp:revision>536</cp:revision>
  <cp:lastPrinted>2013-10-17T10:08:34Z</cp:lastPrinted>
  <dcterms:created xsi:type="dcterms:W3CDTF">2002-11-13T02:28:54Z</dcterms:created>
  <dcterms:modified xsi:type="dcterms:W3CDTF">2017-06-07T09:05:59Z</dcterms:modified>
</cp:coreProperties>
</file>