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3" r:id="rId15"/>
    <p:sldId id="275" r:id="rId16"/>
    <p:sldId id="278" r:id="rId17"/>
    <p:sldId id="280" r:id="rId18"/>
    <p:sldId id="281" r:id="rId19"/>
    <p:sldId id="286" r:id="rId20"/>
    <p:sldId id="283" r:id="rId21"/>
    <p:sldId id="284" r:id="rId22"/>
    <p:sldId id="287" r:id="rId23"/>
  </p:sldIdLst>
  <p:sldSz cx="9144000" cy="5143500" type="screen16x9"/>
  <p:notesSz cx="9928225" cy="6797675"/>
  <p:embeddedFontLst>
    <p:embeddedFont>
      <p:font typeface="微軟正黑體" panose="020B0604030504040204" pitchFamily="34" charset="-120"/>
      <p:regular r:id="rId26"/>
      <p:bold r:id="rId27"/>
    </p:embeddedFont>
    <p:embeddedFont>
      <p:font typeface="Dekko" panose="02020500000000000000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6600"/>
    <a:srgbClr val="333399"/>
    <a:srgbClr val="3333CC"/>
    <a:srgbClr val="6600FF"/>
    <a:srgbClr val="FFCC99"/>
    <a:srgbClr val="FFCCCC"/>
    <a:srgbClr val="FF5050"/>
    <a:srgbClr val="CCC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6" d="100"/>
          <a:sy n="106" d="100"/>
        </p:scale>
        <p:origin x="468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8A619-02E2-4558-99CD-FF7AA91F99FE}" type="datetimeFigureOut">
              <a:rPr lang="zh-HK" altLang="en-US" smtClean="0"/>
              <a:t>14/12/2020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22F3A-ECCA-4026-9C8D-6F03F23F8F1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8443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13985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59633f2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59633f2d0_0_0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d3bec67c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d3bec67cb_0_5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a59633f2d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a59633f2d0_0_26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59633f2d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59633f2d0_3_0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d3bec67c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d3bec67cb_0_10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59633f2d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59633f2d0_0_36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d3bec67c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d3bec67cb_0_2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d3bec67cb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d3bec67cb_0_167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ad3bec67c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ad3bec67cb_0_38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d3bec67c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d3bec67cb_0_48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59633f2d0_0_19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a59633f2d0_0_1928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d3bec67cb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ad3bec67cb_0_139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ad3bec67cb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ad3bec67cb_0_13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ad3bec67cb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ad3bec67cb_0_246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ad3bec67cb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ad3bec67cb_0_237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ad3bec67c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ad3bec67cb_0_16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ad3bec67cb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ad3bec67cb_0_204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59633f2d0_0_1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a59633f2d0_0_199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a59633f2d0_0_1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a59633f2d0_0_1997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ad3bec67cb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ad3bec67cb_0_175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a59633f2d0_0_20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a59633f2d0_0_2012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0104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3357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s/e86e35cb272cc689c2a4d819bcb19257/b1feb1ae871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outu.be/qr3xuV3sc4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BQtbKNdyBw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jamboard.google.com/d/1L7sFimytNenjQLb-cRGvmbP6vG4jvr8BNTCEjTBeEaY/viewer?f=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40224" y="387458"/>
            <a:ext cx="8648054" cy="14490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zh-TW" alt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高中通識教育科知識增益暨學與教策略系列：</a:t>
            </a:r>
            <a:r>
              <a:rPr lang="en-US" altLang="zh-TW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智慧城市在香港的最新發展 </a:t>
            </a:r>
            <a:r>
              <a:rPr lang="en-US" altLang="zh-TW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– </a:t>
            </a:r>
            <a:br>
              <a:rPr lang="en-US" altLang="zh-TW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教學經驗及資源分享會（新辦）［網上課程］</a:t>
            </a:r>
            <a:endParaRPr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418349" y="2157329"/>
            <a:ext cx="6291803" cy="804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buNone/>
            </a:pPr>
            <a:r>
              <a:rPr lang="zh-TW" altLang="en-US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學</a:t>
            </a:r>
            <a:r>
              <a:rPr lang="zh-TW" sz="3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教經驗</a:t>
            </a:r>
            <a:r>
              <a:rPr lang="zh-TW" sz="3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分享 </a:t>
            </a:r>
            <a:endParaRPr sz="6000" b="1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195080" y="3037148"/>
            <a:ext cx="3604480" cy="11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800"/>
              </a:spcAft>
              <a:buNone/>
            </a:pPr>
            <a:r>
              <a:rPr lang="zh-TW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5/12/2020 (星期六)</a:t>
            </a:r>
            <a:endParaRPr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香港通識教育教師聯會 幹事</a:t>
            </a:r>
            <a:endParaRPr sz="20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保良局姚連生中學 馮詠怡老師</a:t>
            </a:r>
            <a:endParaRPr sz="20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保良局李城璧中學 羅潔玲老師</a:t>
            </a:r>
            <a:endParaRPr sz="20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ctrTitle"/>
          </p:nvPr>
        </p:nvSpPr>
        <p:spPr>
          <a:xfrm>
            <a:off x="242495" y="406065"/>
            <a:ext cx="3236874" cy="61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學與</a:t>
            </a:r>
            <a:r>
              <a:rPr lang="zh-TW" sz="28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教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經驗</a:t>
            </a:r>
            <a:r>
              <a:rPr lang="zh-TW" sz="28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分享</a:t>
            </a:r>
            <a:endParaRPr b="1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28475" y="1525050"/>
            <a:ext cx="82569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27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1. 分享之前，讓我們先介紹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一下</a:t>
            </a:r>
            <a:r>
              <a:rPr lang="en-US" alt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… </a:t>
            </a:r>
            <a:endParaRPr sz="2700"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27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2. 新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常態</a:t>
            </a:r>
            <a:r>
              <a:rPr lang="zh-TW" altLang="en-US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下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sz="27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學與教，我們嘗試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了</a:t>
            </a:r>
            <a:r>
              <a:rPr lang="en-US" alt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sz="2700"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27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3.「智慧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教育</a:t>
            </a:r>
            <a:r>
              <a:rPr lang="en-US" alt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en-US" alt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7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Smart </a:t>
            </a:r>
            <a:r>
              <a:rPr lang="zh-TW" sz="27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Education」可會有更多可能？</a:t>
            </a:r>
            <a:endParaRPr sz="2700"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968643" y="1119106"/>
            <a:ext cx="3905574" cy="2081294"/>
          </a:xfrm>
          <a:prstGeom prst="rect">
            <a:avLst/>
          </a:prstGeom>
          <a:solidFill>
            <a:srgbClr val="C9DAF8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中四級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能力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：中等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初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接觸高中通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識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教育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科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曾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教過：21/33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928461" y="1122639"/>
            <a:ext cx="3164508" cy="1574700"/>
          </a:xfrm>
          <a:prstGeom prst="rect">
            <a:avLst/>
          </a:prstGeom>
          <a:solidFill>
            <a:srgbClr val="D9EAD3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中五級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能力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：稍遜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全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組：15人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967514" y="3277172"/>
            <a:ext cx="4921841" cy="1574700"/>
          </a:xfrm>
          <a:prstGeom prst="rect">
            <a:avLst/>
          </a:prstGeom>
          <a:solidFill>
            <a:srgbClr val="FFF2CC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預計課節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網課：每星期2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節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40分鐘)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實體課：6節/4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節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每節25分鐘)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5966847" y="2758698"/>
            <a:ext cx="2125894" cy="2100923"/>
          </a:xfrm>
          <a:prstGeom prst="rect">
            <a:avLst/>
          </a:prstGeom>
          <a:solidFill>
            <a:srgbClr val="FCE5CD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教學策略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自主學習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翻轉課堂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電子學習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240224" y="399821"/>
            <a:ext cx="85765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1a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馮</a:t>
            </a: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老師的課堂背景 </a:t>
            </a:r>
            <a:r>
              <a:rPr lang="zh-TW" b="1" dirty="0">
                <a:solidFill>
                  <a:schemeClr val="lt1"/>
                </a:solidFill>
                <a:latin typeface="微軟正黑體" pitchFamily="34" charset="-120"/>
                <a:ea typeface="微軟正黑體" pitchFamily="34" charset="-120"/>
              </a:rPr>
              <a:t>- 保良局姚連生中學</a:t>
            </a:r>
            <a:endParaRPr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241959" y="4062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選</a:t>
            </a:r>
            <a:r>
              <a:rPr lang="zh-TW" altLang="en-US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擇以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作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為課</a:t>
            </a:r>
            <a:r>
              <a:rPr lang="zh-TW" altLang="en-US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題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考慮</a:t>
            </a: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到.....</a:t>
            </a:r>
            <a:endParaRPr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1280950"/>
            <a:ext cx="3387900" cy="16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zh-TW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學生為初學者</a:t>
            </a:r>
            <a:endParaRPr sz="28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zh-TW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能力稍遜</a:t>
            </a:r>
            <a:endParaRPr sz="28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330275" y="1152475"/>
            <a:ext cx="3842700" cy="768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單元：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今日香港、全球化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2970475" y="2055825"/>
            <a:ext cx="3842700" cy="768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 smtClean="0">
                <a:latin typeface="微軟正黑體" pitchFamily="34" charset="-120"/>
                <a:ea typeface="微軟正黑體" pitchFamily="34" charset="-120"/>
              </a:rPr>
              <a:t>基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本</a:t>
            </a:r>
            <a:r>
              <a:rPr lang="zh-TW" sz="2400" b="1" dirty="0" smtClean="0">
                <a:latin typeface="微軟正黑體" pitchFamily="34" charset="-120"/>
                <a:ea typeface="微軟正黑體" pitchFamily="34" charset="-120"/>
              </a:rPr>
              <a:t>概念</a:t>
            </a: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生活素質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22150" y="2999163"/>
            <a:ext cx="8099700" cy="948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目標</a:t>
            </a:r>
            <a:r>
              <a:rPr lang="zh-TW" sz="24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提升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作答卷一的技巧，例如：指出及說明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抽取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數據、不同持份者、關注點、成因、影響、困難等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1240225" y="4122800"/>
            <a:ext cx="6775200" cy="768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 smtClean="0">
                <a:latin typeface="微軟正黑體" pitchFamily="34" charset="-120"/>
                <a:ea typeface="微軟正黑體" pitchFamily="34" charset="-120"/>
              </a:rPr>
              <a:t>預期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成效</a:t>
            </a:r>
            <a:r>
              <a:rPr lang="zh-TW" sz="24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利用所學的智慧城市例子進行解說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965976" y="1128296"/>
            <a:ext cx="4318946" cy="2110849"/>
          </a:xfrm>
          <a:prstGeom prst="rect">
            <a:avLst/>
          </a:prstGeom>
          <a:solidFill>
            <a:srgbClr val="F4CCCC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中六級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能力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：較高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除了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全球化議題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已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完成所有單元教學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全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班：28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965547" y="3303706"/>
            <a:ext cx="5621233" cy="1574700"/>
          </a:xfrm>
          <a:prstGeom prst="rect">
            <a:avLst/>
          </a:prstGeom>
          <a:solidFill>
            <a:srgbClr val="FFF2CC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課節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網課：每星期 6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節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30分鐘)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實體課：6節/4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節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每節25分鐘</a:t>
            </a:r>
            <a:r>
              <a:rPr lang="zh-TW" sz="2400" dirty="0" smtClean="0">
                <a:latin typeface="微軟正黑體" pitchFamily="34" charset="-120"/>
                <a:ea typeface="微軟正黑體" pitchFamily="34" charset="-120"/>
              </a:rPr>
              <a:t>)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245309" y="4024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1b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羅</a:t>
            </a:r>
            <a:r>
              <a:rPr lang="zh-TW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老師的課堂背景 - 保良局李城璧中學</a:t>
            </a:r>
            <a:endParaRPr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337886" y="1133963"/>
            <a:ext cx="2719500" cy="2570100"/>
          </a:xfrm>
          <a:prstGeom prst="rect">
            <a:avLst/>
          </a:prstGeom>
          <a:solidFill>
            <a:srgbClr val="FCE5CD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微軟正黑體" pitchFamily="34" charset="-120"/>
                <a:ea typeface="微軟正黑體" pitchFamily="34" charset="-120"/>
              </a:rPr>
              <a:t>教學策略</a:t>
            </a:r>
            <a:endParaRPr sz="24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自主學習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翻轉課堂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電子學習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網上分組討論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試題練習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 sz="2400" dirty="0"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241959" y="406280"/>
            <a:ext cx="8520600" cy="572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1c. 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」課題</a:t>
            </a:r>
            <a:r>
              <a:rPr 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學</a:t>
            </a:r>
            <a:r>
              <a:rPr lang="zh-TW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教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經驗</a:t>
            </a:r>
            <a:r>
              <a:rPr lang="zh-TW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分享</a:t>
            </a:r>
            <a:endParaRPr b="1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567300" y="1284675"/>
            <a:ext cx="8137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甚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麼是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城市如何/怎樣改善市民的生活素質？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世界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各地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怎樣的？香港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屬於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甚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麼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水平？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建立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需要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哪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些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有利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條件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發展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zh-TW" altLang="en-US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阻力及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困難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總結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243974" y="1851974"/>
            <a:ext cx="4511100" cy="17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2. 新</a:t>
            </a:r>
            <a:r>
              <a:rPr 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常態</a:t>
            </a:r>
            <a:r>
              <a:rPr lang="zh-TW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下</a:t>
            </a:r>
            <a:r>
              <a:rPr 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學與教，我們嘗試</a:t>
            </a:r>
            <a:r>
              <a:rPr 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了</a:t>
            </a:r>
            <a:r>
              <a:rPr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…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241959" y="406280"/>
            <a:ext cx="2640726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A</a:t>
            </a:r>
            <a:r>
              <a:rPr lang="zh-TW" sz="25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電子</a:t>
            </a:r>
            <a:r>
              <a:rPr lang="zh-TW" sz="25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教學工具</a:t>
            </a:r>
            <a:endParaRPr sz="2500" b="1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Google Shape;325;p41"/>
          <p:cNvSpPr txBox="1">
            <a:spLocks noGrp="1"/>
          </p:cNvSpPr>
          <p:nvPr>
            <p:ph type="body" idx="1"/>
          </p:nvPr>
        </p:nvSpPr>
        <p:spPr>
          <a:xfrm>
            <a:off x="242214" y="1421414"/>
            <a:ext cx="8576322" cy="2995603"/>
          </a:xfrm>
          <a:prstGeom prst="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Classroom</a:t>
            </a: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Doc</a:t>
            </a: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Meet</a:t>
            </a: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Form</a:t>
            </a: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Kami</a:t>
            </a:r>
            <a:endParaRPr lang="en-GB" altLang="zh-TW" sz="24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Jamboard</a:t>
            </a:r>
            <a:endParaRPr lang="en-GB" altLang="zh-TW" sz="24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Mentimeter</a:t>
            </a:r>
            <a:endParaRPr lang="en-GB" altLang="zh-TW" sz="24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Cam Scanner</a:t>
            </a: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WhatsApp</a:t>
            </a:r>
            <a:endParaRPr lang="en-GB" altLang="zh-TW" sz="24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en-GB" altLang="zh-TW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Zoom</a:t>
            </a:r>
            <a:endParaRPr sz="24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投影片編號版面配置區 1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3169" y="1118396"/>
            <a:ext cx="6301925" cy="354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241959" y="406280"/>
            <a:ext cx="2880949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課堂</a:t>
            </a: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熱身、預習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zh-TW" altLang="en-US"/>
          </a:p>
        </p:txBody>
      </p:sp>
      <p:sp>
        <p:nvSpPr>
          <p:cNvPr id="3" name="矩形 2">
            <a:hlinkClick r:id="rId3"/>
          </p:cNvPr>
          <p:cNvSpPr/>
          <p:nvPr/>
        </p:nvSpPr>
        <p:spPr>
          <a:xfrm>
            <a:off x="5095415" y="2465727"/>
            <a:ext cx="1797269" cy="425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矩形 3">
            <a:hlinkClick r:id="rId3"/>
          </p:cNvPr>
          <p:cNvSpPr/>
          <p:nvPr/>
        </p:nvSpPr>
        <p:spPr>
          <a:xfrm>
            <a:off x="5095415" y="3380127"/>
            <a:ext cx="1797269" cy="7630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 l="4818" t="10478" r="13638" b="7274"/>
          <a:stretch/>
        </p:blipFill>
        <p:spPr>
          <a:xfrm>
            <a:off x="99587" y="108643"/>
            <a:ext cx="8633695" cy="48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/>
          <p:nvPr/>
        </p:nvSpPr>
        <p:spPr>
          <a:xfrm>
            <a:off x="2773950" y="1343525"/>
            <a:ext cx="5895600" cy="16443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773950" y="3649575"/>
            <a:ext cx="5895600" cy="633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187150" y="3690225"/>
            <a:ext cx="27873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00FF"/>
                </a:solidFill>
                <a:latin typeface="微軟正黑體" pitchFamily="34" charset="-120"/>
                <a:ea typeface="微軟正黑體" pitchFamily="34" charset="-120"/>
              </a:rPr>
              <a:t>家課+課堂活動</a:t>
            </a:r>
            <a:endParaRPr sz="2800">
              <a:solidFill>
                <a:srgbClr val="FF00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773950" y="4423225"/>
            <a:ext cx="5895600" cy="521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187150" y="4387675"/>
            <a:ext cx="27873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6AA84F"/>
                </a:solidFill>
                <a:latin typeface="微軟正黑體" pitchFamily="34" charset="-120"/>
                <a:ea typeface="微軟正黑體" pitchFamily="34" charset="-120"/>
              </a:rPr>
              <a:t>家課-評估</a:t>
            </a:r>
            <a:endParaRPr sz="2800" dirty="0">
              <a:solidFill>
                <a:srgbClr val="6AA84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55350" y="1889525"/>
            <a:ext cx="27873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預習</a:t>
            </a:r>
            <a:endParaRPr sz="280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241393" y="582975"/>
            <a:ext cx="8285400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利用</a:t>
            </a:r>
            <a:r>
              <a:rPr lang="en-US" altLang="zh-TW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Google </a:t>
            </a:r>
            <a:r>
              <a:rPr lang="zh-TW" b="1" dirty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Classroom 示範每節課堂的學與教</a:t>
            </a:r>
            <a:endParaRPr b="1" dirty="0">
              <a:solidFill>
                <a:srgbClr val="FF99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Google Shape;162;p23"/>
          <p:cNvSpPr/>
          <p:nvPr/>
        </p:nvSpPr>
        <p:spPr>
          <a:xfrm>
            <a:off x="96712" y="108642"/>
            <a:ext cx="1161600" cy="267450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向左箭號 13"/>
          <p:cNvSpPr/>
          <p:nvPr/>
        </p:nvSpPr>
        <p:spPr>
          <a:xfrm>
            <a:off x="6958739" y="4418509"/>
            <a:ext cx="1404000" cy="540000"/>
          </a:xfrm>
          <a:prstGeom prst="leftArrow">
            <a:avLst>
              <a:gd name="adj1" fmla="val 63158"/>
              <a:gd name="adj2" fmla="val 3157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分享見下頁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zh-TW" altLang="en-US"/>
          </a:p>
        </p:txBody>
      </p:sp>
      <p:sp>
        <p:nvSpPr>
          <p:cNvPr id="16" name="Google Shape;257;p32"/>
          <p:cNvSpPr txBox="1">
            <a:spLocks/>
          </p:cNvSpPr>
          <p:nvPr/>
        </p:nvSpPr>
        <p:spPr>
          <a:xfrm>
            <a:off x="4467583" y="1446861"/>
            <a:ext cx="3996000" cy="720000"/>
          </a:xfrm>
          <a:prstGeom prst="rect">
            <a:avLst/>
          </a:prstGeom>
          <a:gradFill>
            <a:gsLst>
              <a:gs pos="0">
                <a:srgbClr val="FFCC99"/>
              </a:gs>
              <a:gs pos="100000">
                <a:srgbClr val="FFFFFF"/>
              </a:gs>
            </a:gsLst>
          </a:gradFill>
          <a:ln>
            <a:solidFill>
              <a:srgbClr val="FF66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200" b="1" dirty="0" smtClean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 </a:t>
            </a:r>
            <a:r>
              <a:rPr lang="zh-TW" altLang="en-US" sz="1200" dirty="0" smtClean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教育局</a:t>
            </a:r>
            <a:r>
              <a:rPr lang="zh-TW" altLang="en-US" sz="1200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課程發展處個人、社會及人文教育組</a:t>
            </a:r>
          </a:p>
          <a:p>
            <a:r>
              <a:rPr lang="en-US" altLang="zh-TW" sz="1200" dirty="0">
                <a:solidFill>
                  <a:srgbClr val="CC3300"/>
                </a:solidFill>
                <a:latin typeface="微軟正黑體" pitchFamily="34" charset="-120"/>
                <a:ea typeface="微軟正黑體" pitchFamily="34" charset="-120"/>
              </a:rPr>
              <a:t>〈 </a:t>
            </a:r>
            <a:r>
              <a:rPr lang="zh-TW" altLang="en-US" sz="1200" dirty="0" smtClean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1200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三分鐘概念」動畫視像片段系列：（</a:t>
            </a:r>
            <a:r>
              <a:rPr lang="en-US" altLang="zh-TW" sz="1200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200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）智慧</a:t>
            </a:r>
            <a:r>
              <a:rPr lang="zh-TW" altLang="en-US" sz="1200" dirty="0" smtClean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城市</a:t>
            </a:r>
            <a:r>
              <a:rPr lang="en-US" altLang="zh-TW" sz="1200" dirty="0">
                <a:solidFill>
                  <a:srgbClr val="CC3300"/>
                </a:solidFill>
                <a:latin typeface="微軟正黑體" pitchFamily="34" charset="-120"/>
                <a:ea typeface="微軟正黑體" pitchFamily="34" charset="-120"/>
              </a:rPr>
              <a:t>〉</a:t>
            </a:r>
            <a:endParaRPr lang="en-GB" altLang="zh-HK" sz="1200" dirty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GB" altLang="zh-HK" sz="1200" dirty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</a:t>
            </a:r>
            <a:r>
              <a:rPr lang="en-GB" altLang="zh-HK" sz="1200" dirty="0" smtClean="0">
                <a:solidFill>
                  <a:srgbClr val="CC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youtu.be/qr3xuV3sc4k</a:t>
            </a:r>
            <a:endParaRPr lang="en-GB" altLang="zh-HK" sz="1200" dirty="0" smtClean="0">
              <a:solidFill>
                <a:srgbClr val="CC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3"/>
          <p:cNvPicPr preferRelativeResize="0"/>
          <p:nvPr/>
        </p:nvPicPr>
        <p:blipFill rotWithShape="1">
          <a:blip r:embed="rId3">
            <a:alphaModFix/>
          </a:blip>
          <a:srcRect t="19786" r="17031" b="4980"/>
          <a:stretch/>
        </p:blipFill>
        <p:spPr>
          <a:xfrm>
            <a:off x="170481" y="929902"/>
            <a:ext cx="7973878" cy="396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/>
          <p:nvPr/>
        </p:nvSpPr>
        <p:spPr>
          <a:xfrm>
            <a:off x="7090751" y="967907"/>
            <a:ext cx="1038109" cy="314100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170483" y="193529"/>
            <a:ext cx="7974000" cy="984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  </a:t>
            </a:r>
            <a:r>
              <a:rPr 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課堂</a:t>
            </a:r>
            <a:r>
              <a:rPr lang="zh-TW" sz="2500" b="1" dirty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中示範</a:t>
            </a:r>
            <a:r>
              <a:rPr 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運用</a:t>
            </a:r>
            <a:r>
              <a:rPr lang="en-US" alt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Jamboard</a:t>
            </a:r>
            <a:r>
              <a:rPr lang="zh-TW" altLang="en-US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zh-TW" sz="2500" b="1" dirty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即日</a:t>
            </a:r>
            <a:r>
              <a:rPr 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應用</a:t>
            </a:r>
            <a:r>
              <a:rPr lang="zh-TW" altLang="en-US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  </a:t>
            </a:r>
            <a:r>
              <a:rPr lang="zh-TW" altLang="en-US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繪畫</a:t>
            </a:r>
            <a:r>
              <a:rPr lang="zh-TW" altLang="en-US" sz="2500" b="1" u="sng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概念圖</a:t>
            </a:r>
            <a:r>
              <a:rPr lang="zh-TW" altLang="en-US" sz="2500" b="1" dirty="0" smtClean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以鞏固所學</a:t>
            </a:r>
            <a:endParaRPr sz="2500" b="1" dirty="0">
              <a:solidFill>
                <a:srgbClr val="FF99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64" name="Google Shape;164;p23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600000">
            <a:off x="7098223" y="314027"/>
            <a:ext cx="881619" cy="7543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字方塊 7"/>
          <p:cNvSpPr txBox="1"/>
          <p:nvPr/>
        </p:nvSpPr>
        <p:spPr>
          <a:xfrm>
            <a:off x="6292315" y="2487479"/>
            <a:ext cx="1511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6. </a:t>
            </a:r>
            <a:r>
              <a:rPr lang="zh-TW" altLang="en-US" sz="1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智慧政府</a:t>
            </a:r>
            <a:endParaRPr lang="en-US" altLang="zh-TW" sz="12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200" b="1" dirty="0" smtClean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^</a:t>
            </a:r>
            <a:endParaRPr lang="zh-TW" altLang="en-US" sz="1200" b="1" dirty="0">
              <a:solidFill>
                <a:srgbClr val="FF00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9" name="向左箭號 8"/>
          <p:cNvSpPr/>
          <p:nvPr/>
        </p:nvSpPr>
        <p:spPr>
          <a:xfrm>
            <a:off x="7330698" y="2324747"/>
            <a:ext cx="1480088" cy="588935"/>
          </a:xfrm>
          <a:prstGeom prst="leftArrow">
            <a:avLst>
              <a:gd name="adj1" fmla="val 63158"/>
              <a:gd name="adj2" fmla="val 31579"/>
            </a:avLst>
          </a:prstGeom>
          <a:solidFill>
            <a:srgbClr val="FFCCCC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教師回饋</a:t>
            </a:r>
            <a:endParaRPr lang="zh-TW" altLang="en-US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/>
        </p:nvSpPr>
        <p:spPr>
          <a:xfrm>
            <a:off x="4897315" y="974975"/>
            <a:ext cx="3983164" cy="1896308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zh-TW" altLang="en-US" sz="1800" b="1" u="sng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例：情境</a:t>
            </a:r>
            <a:r>
              <a:rPr lang="en-GB" altLang="zh-TW" sz="1800" b="1" u="sng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F</a:t>
            </a:r>
            <a:endParaRPr lang="en-GB" altLang="zh-TW" sz="18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just" rtl="0"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回收</a:t>
            </a:r>
            <a:r>
              <a:rPr 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塑膠樽機器</a:t>
            </a:r>
            <a:r>
              <a:rPr 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：</a:t>
            </a: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  <a:cs typeface="Dekko"/>
              <a:sym typeface="Dekko"/>
            </a:endParaRPr>
          </a:p>
          <a:p>
            <a:pPr marL="0" lvl="0" indent="0" algn="just" rtl="0"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市民</a:t>
            </a:r>
            <a:r>
              <a:rPr 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從手機App看到</a:t>
            </a:r>
            <a:r>
              <a:rPr 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附近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甚</a:t>
            </a:r>
            <a:r>
              <a:rPr 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麼</a:t>
            </a:r>
            <a:r>
              <a:rPr 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地方有回收機；市民每交回一個膠樽，都可儲積分，當積分達一定數目，就可用來換取電子優惠券或實物禮品。</a:t>
            </a:r>
            <a:endParaRPr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  <a:cs typeface="Dekko"/>
              <a:sym typeface="Dekko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201478" y="1138873"/>
            <a:ext cx="5636614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lphaLcParenR"/>
            </a:pPr>
            <a:r>
              <a:rPr lang="zh-TW" altLang="en-US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參考</a:t>
            </a:r>
            <a:r>
              <a:rPr lang="zh-TW" sz="1800" u="sng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情</a:t>
            </a:r>
            <a:r>
              <a:rPr lang="zh-TW" altLang="en-US" sz="1800" u="sng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境</a:t>
            </a:r>
            <a:r>
              <a:rPr lang="zh-TW" sz="1800" u="sng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A</a:t>
            </a:r>
            <a:r>
              <a:rPr lang="zh-TW" altLang="en-US" sz="1800" u="sng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zh-TW" sz="1800" u="sng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F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其「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</a:t>
            </a:r>
            <a:r>
              <a:rPr lang="zh-TW" altLang="en-US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之</a:t>
            </a:r>
            <a:r>
              <a:rPr lang="zh-TW" sz="1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處在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哪</a:t>
            </a:r>
            <a:r>
              <a:rPr lang="zh-TW" altLang="en-US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裡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sz="18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lphaLcParenR"/>
            </a:pPr>
            <a:r>
              <a:rPr lang="zh-TW" altLang="en-US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該情境反映</a:t>
            </a:r>
            <a:r>
              <a:rPr lang="zh-TW" sz="1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sz="1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智慧城市」的哪個範疇？</a:t>
            </a:r>
            <a:endParaRPr sz="18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0" name="Google Shape;170;p24"/>
          <p:cNvSpPr txBox="1">
            <a:spLocks noGrp="1"/>
          </p:cNvSpPr>
          <p:nvPr>
            <p:ph type="title"/>
          </p:nvPr>
        </p:nvSpPr>
        <p:spPr>
          <a:xfrm>
            <a:off x="235499" y="402275"/>
            <a:ext cx="4111775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C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課後</a:t>
            </a: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練習 - 鞏固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基</a:t>
            </a:r>
            <a:r>
              <a:rPr lang="zh-TW" altLang="en-US" sz="2500" b="1" dirty="0" smtClean="0">
                <a:latin typeface="微軟正黑體" pitchFamily="34" charset="-120"/>
                <a:ea typeface="微軟正黑體" pitchFamily="34" charset="-120"/>
              </a:rPr>
              <a:t>本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概念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zh-TW" altLang="en-US"/>
          </a:p>
        </p:txBody>
      </p:sp>
      <p:sp>
        <p:nvSpPr>
          <p:cNvPr id="10" name="Google Shape;180;p25"/>
          <p:cNvSpPr txBox="1">
            <a:spLocks/>
          </p:cNvSpPr>
          <p:nvPr/>
        </p:nvSpPr>
        <p:spPr>
          <a:xfrm>
            <a:off x="245263" y="3128865"/>
            <a:ext cx="8001921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D.</a:t>
            </a:r>
            <a:r>
              <a:rPr lang="zh-TW" altLang="en-US" sz="2500" b="1" dirty="0" smtClean="0">
                <a:latin typeface="微軟正黑體" pitchFamily="34" charset="-120"/>
                <a:ea typeface="微軟正黑體" pitchFamily="34" charset="-120"/>
              </a:rPr>
              <a:t> 課堂活動：小組討論</a:t>
            </a:r>
            <a:r>
              <a:rPr lang="en-US" altLang="zh-TW" sz="25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zh-HK" sz="2500" b="1" dirty="0" smtClean="0">
                <a:latin typeface="微軟正黑體" pitchFamily="34" charset="-120"/>
                <a:ea typeface="微軟正黑體" pitchFamily="34" charset="-120"/>
              </a:rPr>
              <a:t>不同能力</a:t>
            </a:r>
            <a:r>
              <a:rPr lang="zh-TW" altLang="en-US" sz="2500" b="1" dirty="0" smtClean="0">
                <a:latin typeface="微軟正黑體" pitchFamily="34" charset="-120"/>
                <a:ea typeface="微軟正黑體" pitchFamily="34" charset="-120"/>
              </a:rPr>
              <a:t>的學生均有機會</a:t>
            </a:r>
            <a:r>
              <a:rPr lang="zh-TW" altLang="zh-HK" sz="2500" b="1" dirty="0" smtClean="0">
                <a:latin typeface="微軟正黑體" pitchFamily="34" charset="-120"/>
                <a:ea typeface="微軟正黑體" pitchFamily="34" charset="-120"/>
              </a:rPr>
              <a:t>參與</a:t>
            </a:r>
            <a:endParaRPr lang="zh-TW" altLang="en-US"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Google Shape;181;p25"/>
          <p:cNvSpPr txBox="1"/>
          <p:nvPr/>
        </p:nvSpPr>
        <p:spPr>
          <a:xfrm>
            <a:off x="235499" y="3739350"/>
            <a:ext cx="9205426" cy="1263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zh-TW" sz="1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個案</a:t>
            </a:r>
            <a:r>
              <a:rPr lang="zh-TW" sz="1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：</a:t>
            </a:r>
            <a:r>
              <a:rPr lang="en-US" altLang="zh-TW" sz="1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 </a:t>
            </a:r>
            <a:r>
              <a:rPr lang="zh-TW" sz="18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韓國松島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（</a:t>
            </a:r>
            <a:r>
              <a:rPr lang="zh-TW" altLang="zh-HK" sz="1600" u="sng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3"/>
              </a:rPr>
              <a:t> https://youtu.be/SBQtbKNdyBw 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）</a:t>
            </a:r>
            <a:endParaRPr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Dekko"/>
              <a:sym typeface="Dekko"/>
            </a:endParaRPr>
          </a:p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zh-TW" sz="1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堂上</a:t>
            </a:r>
            <a:r>
              <a:rPr lang="zh-TW" sz="1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討論</a:t>
            </a:r>
            <a:r>
              <a:rPr lang="zh-TW" sz="1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：</a:t>
            </a:r>
            <a:r>
              <a:rPr lang="en-US" altLang="zh-TW" sz="1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 </a:t>
            </a:r>
            <a:r>
              <a:rPr lang="zh-TW" sz="18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Jam</a:t>
            </a:r>
            <a:r>
              <a:rPr lang="en-US" altLang="zh-TW" sz="18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b</a:t>
            </a:r>
            <a:r>
              <a:rPr lang="zh-TW" sz="18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oard</a:t>
            </a:r>
            <a:r>
              <a: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（</a:t>
            </a:r>
            <a:r>
              <a:rPr lang="zh-TW" sz="1600" u="sng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4"/>
              </a:rPr>
              <a:t>https</a:t>
            </a:r>
            <a:r>
              <a:rPr lang="zh-TW" sz="1600" u="sng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4"/>
              </a:rPr>
              <a:t>://jamboard.google.com/d/1L7sFimytNenjQL</a:t>
            </a:r>
            <a:r>
              <a:rPr lang="zh-TW" sz="1600" u="sng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4"/>
              </a:rPr>
              <a:t>b-c</a:t>
            </a:r>
            <a:r>
              <a:rPr lang="zh-TW" sz="1600" u="sng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4"/>
              </a:rPr>
              <a:t>RGvmbP6vG4jvr8BNTCEjTBeEaY/viewer?f=</a:t>
            </a:r>
            <a:r>
              <a:rPr lang="zh-TW" sz="1600" u="sng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  <a:hlinkClick r:id="rId4"/>
              </a:rPr>
              <a:t>9</a:t>
            </a:r>
            <a:r>
              <a: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 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Dekko"/>
                <a:sym typeface="Dekko"/>
              </a:rPr>
              <a:t>）</a:t>
            </a:r>
            <a:endParaRPr sz="1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Dekko"/>
              <a:sym typeface="Dekko"/>
            </a:endParaRPr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endParaRPr sz="1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Dekko"/>
              <a:sym typeface="Dekk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>
            <a:spLocks noGrp="1"/>
          </p:cNvSpPr>
          <p:nvPr>
            <p:ph type="title"/>
          </p:nvPr>
        </p:nvSpPr>
        <p:spPr>
          <a:xfrm>
            <a:off x="242213" y="414239"/>
            <a:ext cx="8576323" cy="64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rgbClr val="FF9900"/>
                </a:solidFill>
                <a:latin typeface="微軟正黑體" pitchFamily="34" charset="-120"/>
                <a:ea typeface="微軟正黑體" pitchFamily="34" charset="-120"/>
              </a:rPr>
              <a:t>多元化的回饋</a:t>
            </a:r>
            <a:endParaRPr b="1" dirty="0">
              <a:solidFill>
                <a:srgbClr val="FF99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zh-TW" altLang="en-US"/>
          </a:p>
        </p:txBody>
      </p:sp>
      <p:sp>
        <p:nvSpPr>
          <p:cNvPr id="19" name="Google Shape;325;p41"/>
          <p:cNvSpPr txBox="1">
            <a:spLocks noGrp="1"/>
          </p:cNvSpPr>
          <p:nvPr>
            <p:ph type="body" idx="1"/>
          </p:nvPr>
        </p:nvSpPr>
        <p:spPr>
          <a:xfrm>
            <a:off x="242214" y="1421415"/>
            <a:ext cx="8576322" cy="18844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898525" indent="-541338">
              <a:lnSpc>
                <a:spcPct val="150000"/>
              </a:lnSpc>
              <a:buClr>
                <a:schemeClr val="bg1"/>
              </a:buClr>
              <a:buSzPct val="100000"/>
            </a:pPr>
            <a:r>
              <a:rPr lang="en-GB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Kami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： 批</a:t>
            </a:r>
            <a:r>
              <a:rPr lang="zh-HK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改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學生課業（</a:t>
            </a:r>
            <a:r>
              <a:rPr lang="en-US" altLang="zh-TW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PDF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檔案）</a:t>
            </a:r>
            <a:endParaRPr lang="en-US" altLang="zh-HK" sz="24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bg1"/>
              </a:buClr>
              <a:buSzPct val="100000"/>
            </a:pPr>
            <a:r>
              <a:rPr lang="en-US" altLang="zh-HK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iPad Apple Pen</a:t>
            </a:r>
            <a:r>
              <a:rPr lang="zh-TW" altLang="en-US" sz="24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HK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給予文字回饋</a:t>
            </a:r>
            <a:endParaRPr lang="en-US" altLang="zh-TW" sz="24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bg1"/>
              </a:buClr>
              <a:buSzPct val="100000"/>
            </a:pPr>
            <a:r>
              <a:rPr lang="en-US" altLang="zh-HK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Talk and comment 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功能</a:t>
            </a:r>
            <a:r>
              <a:rPr lang="zh-TW" altLang="en-US" sz="24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HK" sz="24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給予口頭回饋</a:t>
            </a:r>
            <a:endParaRPr lang="zh-HK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150000"/>
              </a:lnSpc>
              <a:buClr>
                <a:schemeClr val="bg1"/>
              </a:buClr>
              <a:buSzPct val="100000"/>
            </a:pPr>
            <a:endParaRPr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57;p32"/>
          <p:cNvSpPr txBox="1">
            <a:spLocks/>
          </p:cNvSpPr>
          <p:nvPr/>
        </p:nvSpPr>
        <p:spPr>
          <a:xfrm>
            <a:off x="879229" y="4186817"/>
            <a:ext cx="3276000" cy="576000"/>
          </a:xfrm>
          <a:prstGeom prst="rect">
            <a:avLst/>
          </a:prstGeom>
          <a:gradFill>
            <a:gsLst>
              <a:gs pos="0">
                <a:srgbClr val="CCCCFF"/>
              </a:gs>
              <a:gs pos="100000">
                <a:srgbClr val="FFFFFF"/>
              </a:gs>
            </a:gsLst>
          </a:gradFill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2800"/>
            </a:pPr>
            <a:r>
              <a:rPr lang="zh-TW" altLang="en-US" sz="1300" b="1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資料來源</a:t>
            </a:r>
            <a:r>
              <a:rPr lang="zh-TW" altLang="en-US" sz="1300" b="1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： 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投資者</a:t>
            </a: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及理財教育委員會</a:t>
            </a:r>
            <a:r>
              <a:rPr kumimoji="0" lang="en-US" altLang="zh-TW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/>
            </a:r>
            <a:br>
              <a:rPr kumimoji="0" lang="en-US" altLang="zh-TW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</a:b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〈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理財通識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〉</a:t>
            </a: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教材套 </a:t>
            </a:r>
            <a:r>
              <a:rPr kumimoji="0" lang="en-GB" altLang="zh-TW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P.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12-14</a:t>
            </a:r>
            <a:endParaRPr kumimoji="0" lang="en-GB" sz="13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zh-TW" altLang="en-US"/>
          </a:p>
        </p:txBody>
      </p:sp>
      <p:sp>
        <p:nvSpPr>
          <p:cNvPr id="10" name="Google Shape;255;p32"/>
          <p:cNvSpPr txBox="1">
            <a:spLocks noGrp="1"/>
          </p:cNvSpPr>
          <p:nvPr>
            <p:ph type="title"/>
          </p:nvPr>
        </p:nvSpPr>
        <p:spPr>
          <a:xfrm>
            <a:off x="245964" y="397124"/>
            <a:ext cx="548700" cy="4506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E.如何利用教材套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30" y="397124"/>
            <a:ext cx="3600000" cy="364864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b="42888"/>
          <a:stretch/>
        </p:blipFill>
        <p:spPr>
          <a:xfrm>
            <a:off x="4563796" y="397124"/>
            <a:ext cx="4320000" cy="3638545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3796" y="3964180"/>
            <a:ext cx="4320000" cy="73379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2"/>
          <p:cNvPicPr preferRelativeResize="0"/>
          <p:nvPr/>
        </p:nvPicPr>
        <p:blipFill>
          <a:blip r:embed="rId3">
            <a:alphaModFix/>
          </a:blip>
          <a:srcRect l="1950" t="3818" r="3021" b="1411"/>
          <a:stretch>
            <a:fillRect/>
          </a:stretch>
        </p:blipFill>
        <p:spPr>
          <a:xfrm>
            <a:off x="901026" y="395208"/>
            <a:ext cx="5362414" cy="364209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245964" y="397124"/>
            <a:ext cx="548700" cy="4506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E.如何利用教材套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6" name="Google Shape;256;p32"/>
          <p:cNvSpPr txBox="1"/>
          <p:nvPr/>
        </p:nvSpPr>
        <p:spPr>
          <a:xfrm>
            <a:off x="901026" y="4165424"/>
            <a:ext cx="7555423" cy="73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1</a:t>
            </a:r>
            <a:r>
              <a:rPr lang="zh-TW" dirty="0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.</a:t>
            </a:r>
            <a:r>
              <a:rPr lang="en-US" altLang="zh-TW" dirty="0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 </a:t>
            </a:r>
            <a:r>
              <a:rPr lang="zh-TW" dirty="0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資料提及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哪些智慧城市的做法？如果落實推行，它們將</a:t>
            </a:r>
            <a:r>
              <a:rPr lang="zh-TW" b="1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如何改善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香港人的生活素質？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</a:rPr>
              <a:t>(4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分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dirty="0">
              <a:solidFill>
                <a:srgbClr val="351C75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2</a:t>
            </a:r>
            <a:r>
              <a:rPr lang="zh-TW" dirty="0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.</a:t>
            </a:r>
            <a:r>
              <a:rPr lang="en-US" altLang="zh-TW" dirty="0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 </a:t>
            </a:r>
            <a:r>
              <a:rPr lang="zh-TW" smtClean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根據資料，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指出及解釋</a:t>
            </a:r>
            <a:r>
              <a:rPr lang="zh-TW" b="1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兩個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實施智慧城市的</a:t>
            </a:r>
            <a:r>
              <a:rPr lang="zh-TW" b="1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困難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。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</a:rPr>
              <a:t>(6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  <a:cs typeface="Times New Roman"/>
                <a:sym typeface="Times New Roman"/>
              </a:rPr>
              <a:t>分</a:t>
            </a:r>
            <a:r>
              <a:rPr lang="zh-TW" dirty="0">
                <a:solidFill>
                  <a:srgbClr val="351C75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dirty="0">
              <a:solidFill>
                <a:srgbClr val="351C75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Google Shape;257;p32"/>
          <p:cNvSpPr txBox="1">
            <a:spLocks/>
          </p:cNvSpPr>
          <p:nvPr/>
        </p:nvSpPr>
        <p:spPr>
          <a:xfrm>
            <a:off x="6369802" y="395208"/>
            <a:ext cx="2520000" cy="967600"/>
          </a:xfrm>
          <a:prstGeom prst="rect">
            <a:avLst/>
          </a:prstGeom>
          <a:gradFill>
            <a:gsLst>
              <a:gs pos="0">
                <a:srgbClr val="CCCCFF"/>
              </a:gs>
              <a:gs pos="100000">
                <a:srgbClr val="FFFFFF"/>
              </a:gs>
            </a:gsLst>
          </a:gradFill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2800"/>
            </a:pPr>
            <a:r>
              <a:rPr lang="zh-TW" altLang="en-US" sz="1300" b="1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資料來源</a:t>
            </a:r>
            <a:r>
              <a:rPr lang="zh-TW" altLang="en-US" sz="1300" b="1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： </a:t>
            </a:r>
            <a:endParaRPr lang="en-US" altLang="zh-TW" sz="1300" b="1" dirty="0" smtClean="0">
              <a:solidFill>
                <a:srgbClr val="333399"/>
              </a:solidFill>
              <a:latin typeface="微軟正黑體" pitchFamily="34" charset="-120"/>
              <a:ea typeface="微軟正黑體" pitchFamily="34" charset="-120"/>
              <a:cs typeface="Arial"/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投資者及理財教育委員會</a:t>
            </a:r>
            <a:endParaRPr kumimoji="0" lang="en-US" altLang="zh-TW" sz="13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〈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理財通識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〉</a:t>
            </a: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教材套 </a:t>
            </a:r>
            <a:r>
              <a:rPr kumimoji="0" lang="en-GB" altLang="zh-TW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P.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18</a:t>
            </a:r>
            <a:endParaRPr kumimoji="0" lang="en-GB" sz="13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57;p32"/>
          <p:cNvSpPr txBox="1">
            <a:spLocks/>
          </p:cNvSpPr>
          <p:nvPr/>
        </p:nvSpPr>
        <p:spPr>
          <a:xfrm>
            <a:off x="6369802" y="395208"/>
            <a:ext cx="2520000" cy="967600"/>
          </a:xfrm>
          <a:prstGeom prst="rect">
            <a:avLst/>
          </a:prstGeom>
          <a:gradFill>
            <a:gsLst>
              <a:gs pos="0">
                <a:srgbClr val="CCCCFF"/>
              </a:gs>
              <a:gs pos="100000">
                <a:srgbClr val="FFFFFF"/>
              </a:gs>
            </a:gsLst>
          </a:gradFill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2800"/>
            </a:pPr>
            <a:r>
              <a:rPr lang="zh-TW" altLang="en-US" sz="1300" b="1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資料來源</a:t>
            </a:r>
            <a:r>
              <a:rPr lang="zh-TW" altLang="en-US" sz="1300" b="1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  <a:cs typeface="Arial"/>
              </a:rPr>
              <a:t>： </a:t>
            </a:r>
            <a:endParaRPr lang="en-US" altLang="zh-TW" sz="1300" b="1" dirty="0" smtClean="0">
              <a:solidFill>
                <a:srgbClr val="333399"/>
              </a:solidFill>
              <a:latin typeface="微軟正黑體" pitchFamily="34" charset="-120"/>
              <a:ea typeface="微軟正黑體" pitchFamily="34" charset="-120"/>
              <a:cs typeface="Arial"/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投資者及理財教育委員會</a:t>
            </a:r>
            <a:endParaRPr kumimoji="0" lang="en-US" altLang="zh-TW" sz="13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〈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理財通識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智慧城市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〉</a:t>
            </a:r>
            <a:r>
              <a:rPr kumimoji="0" lang="zh-TW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教材套 </a:t>
            </a:r>
            <a:r>
              <a:rPr kumimoji="0" lang="en-GB" altLang="zh-TW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P.</a:t>
            </a:r>
            <a:r>
              <a:rPr lang="en-US" altLang="zh-TW" sz="1300" noProof="0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en-US" altLang="zh-TW" sz="1300" dirty="0" smtClean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endParaRPr kumimoji="0" lang="en-GB" sz="13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  <p:sp>
        <p:nvSpPr>
          <p:cNvPr id="6" name="Google Shape;255;p32"/>
          <p:cNvSpPr txBox="1">
            <a:spLocks/>
          </p:cNvSpPr>
          <p:nvPr/>
        </p:nvSpPr>
        <p:spPr>
          <a:xfrm>
            <a:off x="245964" y="397124"/>
            <a:ext cx="548700" cy="4506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en-US" altLang="zh-TW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E.</a:t>
            </a:r>
            <a:r>
              <a:rPr kumimoji="0" lang="zh-TW" alt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如何利用教材套資料</a:t>
            </a:r>
            <a:br>
              <a:rPr kumimoji="0" lang="zh-TW" alt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</a:br>
            <a:r>
              <a:rPr kumimoji="0" lang="zh-TW" alt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？</a:t>
            </a:r>
            <a:endParaRPr kumimoji="0" lang="zh-TW" altLang="en-US" sz="2500" b="1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52" y="397125"/>
            <a:ext cx="5220000" cy="4161893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title"/>
          </p:nvPr>
        </p:nvSpPr>
        <p:spPr>
          <a:xfrm>
            <a:off x="241959" y="414029"/>
            <a:ext cx="8520600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sz="25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運用在通識教育科的學習上？</a:t>
            </a:r>
            <a:endParaRPr sz="25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1" name="Google Shape;291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W – What, How, Why, Who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概念圖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Mind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map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發展成「智慧城市」所需的有利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條件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香港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能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否參考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外國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成功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經驗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，發展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成「智慧城市」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2200" dirty="0" smtClean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甚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麼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阻力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-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怎樣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(How)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阻礙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「智慧城市」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發展/形成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怎樣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(How)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改善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提升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市民的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生活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素質？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持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份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者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就發展「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智慧城市」的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角色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/責任/關注點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buNone/>
            </a:pP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例子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：香港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、內地、</a:t>
            </a:r>
            <a:r>
              <a:rPr lang="zh-TW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新加坡、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南韓、</a:t>
            </a:r>
            <a:r>
              <a:rPr lang="zh-TW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倫敦</a:t>
            </a:r>
            <a:r>
              <a:rPr lang="zh-TW" altLang="en-US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Picture 6" descr="C:\Users\Ruby Chan\AppData\Local\Microsoft\Windows\INetCache\IE\61MUCU1A\thinking-man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62387">
            <a:off x="6992029" y="1304660"/>
            <a:ext cx="2232000" cy="2232000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zh-TW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>
            <a:spLocks noGrp="1"/>
          </p:cNvSpPr>
          <p:nvPr>
            <p:ph type="body" idx="1"/>
          </p:nvPr>
        </p:nvSpPr>
        <p:spPr>
          <a:xfrm>
            <a:off x="428103" y="1160224"/>
            <a:ext cx="2660400" cy="32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生活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素質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競爭力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智慧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城市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數據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效率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方便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快捷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便捷)</a:t>
            </a: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2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準確</a:t>
            </a: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9" name="Google Shape;299;p38"/>
          <p:cNvSpPr txBox="1">
            <a:spLocks noGrp="1"/>
          </p:cNvSpPr>
          <p:nvPr>
            <p:ph type="title"/>
          </p:nvPr>
        </p:nvSpPr>
        <p:spPr>
          <a:xfrm>
            <a:off x="241959" y="406280"/>
            <a:ext cx="8520600" cy="57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zh-TW" sz="25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sz="25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運用在通識教育科的學習上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r>
              <a:rPr lang="en-US" alt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- 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相關</a:t>
            </a:r>
            <a:r>
              <a:rPr lang="zh-TW" sz="25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概念及</a:t>
            </a:r>
            <a:r>
              <a:rPr lang="zh-TW" sz="25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知識</a:t>
            </a:r>
            <a:endParaRPr sz="25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0" name="Google Shape;300;p38"/>
          <p:cNvSpPr txBox="1">
            <a:spLocks noGrp="1"/>
          </p:cNvSpPr>
          <p:nvPr>
            <p:ph type="body" idx="1"/>
          </p:nvPr>
        </p:nvSpPr>
        <p:spPr>
          <a:xfrm>
            <a:off x="3409415" y="1162373"/>
            <a:ext cx="5168908" cy="31800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8.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創新科技</a:t>
            </a:r>
          </a:p>
          <a:p>
            <a:pPr marL="0" lv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9.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A -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人工智能 </a:t>
            </a: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artificial intelligence</a:t>
            </a:r>
            <a:endParaRPr lang="en-GB" altLang="zh-HK"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10. B -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大數據 </a:t>
            </a: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big data</a:t>
            </a:r>
            <a:endParaRPr lang="en-GB" altLang="zh-HK"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11. C-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雲端 </a:t>
            </a: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cloud</a:t>
            </a:r>
            <a:endParaRPr lang="en-GB" altLang="zh-HK" sz="22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GB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12.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減排、減碳 </a:t>
            </a:r>
          </a:p>
          <a:p>
            <a:pPr marL="0" lv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altLang="zh-TW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13. </a:t>
            </a:r>
            <a:r>
              <a:rPr lang="zh-TW" altLang="en-US" sz="22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可持續發展</a:t>
            </a:r>
            <a:endParaRPr lang="zh-TW" altLang="en-US" sz="2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2" name="Picture 4" descr="C:\Users\Ruby Chan\AppData\Local\Microsoft\Windows\INetCache\IE\EIS5K94J\thinking-woman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86595">
            <a:off x="6853570" y="2425483"/>
            <a:ext cx="2234878" cy="2234878"/>
          </a:xfrm>
          <a:prstGeom prst="rect">
            <a:avLst/>
          </a:prstGeom>
          <a:noFill/>
        </p:spPr>
      </p:pic>
      <p:sp>
        <p:nvSpPr>
          <p:cNvPr id="12" name="投影片編號版面配置區 1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zh-TW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latin typeface="微軟正黑體" pitchFamily="34" charset="-120"/>
                <a:ea typeface="微軟正黑體" pitchFamily="34" charset="-12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9" name="Google Shape;309;p39"/>
          <p:cNvSpPr txBox="1">
            <a:spLocks noGrp="1"/>
          </p:cNvSpPr>
          <p:nvPr>
            <p:ph type="title"/>
          </p:nvPr>
        </p:nvSpPr>
        <p:spPr>
          <a:xfrm>
            <a:off x="239446" y="407839"/>
            <a:ext cx="2844600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G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高階</a:t>
            </a: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課堂活動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39446" y="1315508"/>
            <a:ext cx="82647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TW" alt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課堂辯論活動</a:t>
            </a:r>
            <a:endParaRPr lang="en-US" altLang="zh-TW" sz="2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spcAft>
                <a:spcPts val="1200"/>
              </a:spcAft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題目：</a:t>
            </a: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智能經濟，是危還是機？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Aft>
                <a:spcPts val="1200"/>
              </a:spcAft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安排：</a:t>
            </a: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中六</a:t>
            </a:r>
            <a:r>
              <a:rPr lang="zh-TW" altLang="en-US" sz="28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級</a:t>
            </a:r>
            <a:r>
              <a:rPr lang="zh-TW" altLang="en-US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17.8.2020</a:t>
            </a:r>
            <a:r>
              <a:rPr lang="zh-TW" altLang="en-US" sz="28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</a:p>
          <a:p>
            <a:pPr marL="457200" indent="-45720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詳情於</a:t>
            </a:r>
            <a:r>
              <a:rPr lang="en-US" altLang="zh-TW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Classroom </a:t>
            </a:r>
            <a:r>
              <a:rPr lang="zh-TW" altLang="en-US" sz="28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內公布</a:t>
            </a:r>
            <a:endParaRPr lang="en-US" altLang="zh-TW" sz="28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3893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>
            <a:spLocks noGrp="1"/>
          </p:cNvSpPr>
          <p:nvPr>
            <p:ph type="title"/>
          </p:nvPr>
        </p:nvSpPr>
        <p:spPr>
          <a:xfrm>
            <a:off x="2479729" y="395207"/>
            <a:ext cx="6352571" cy="766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中</a:t>
            </a:r>
            <a:r>
              <a:rPr lang="zh-TW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六級 </a:t>
            </a:r>
            <a:r>
              <a:rPr lang="en-US" altLang="zh-TW" sz="2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– </a:t>
            </a:r>
            <a:r>
              <a:rPr lang="zh-TW" altLang="en-US" sz="2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運用</a:t>
            </a:r>
            <a:r>
              <a:rPr lang="en-US" altLang="zh-TW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HKDSE </a:t>
            </a:r>
            <a:r>
              <a:rPr lang="zh-TW" sz="2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2020 LS P2Q3 題目</a:t>
            </a:r>
            <a:endParaRPr sz="25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5" name="Google Shape;315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3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a. 解釋智慧城市的發展對能源使用可能造成的影響。(8分)</a:t>
            </a:r>
            <a:endParaRPr sz="2300"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#智慧城市 #能源使用 #</a:t>
            </a:r>
            <a:r>
              <a:rPr lang="zh-TW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影響</a:t>
            </a:r>
            <a:r>
              <a:rPr lang="en-US" altLang="zh-TW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正反、</a:t>
            </a:r>
            <a:r>
              <a:rPr lang="zh-TW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持</a:t>
            </a:r>
            <a:r>
              <a:rPr lang="zh-TW" altLang="en-US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份</a:t>
            </a:r>
            <a:r>
              <a:rPr lang="zh-TW" sz="20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者</a:t>
            </a: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、不同範疇)</a:t>
            </a:r>
            <a:endParaRPr sz="20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3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b. 智慧城市的發展在多大程度上可建立一個更加可持續的</a:t>
            </a:r>
            <a:r>
              <a:rPr lang="zh-TW" sz="23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社會</a:t>
            </a:r>
            <a:r>
              <a:rPr lang="zh-TW" altLang="en-US" sz="23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r>
              <a:rPr lang="zh-TW" sz="2300" b="1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論證</a:t>
            </a:r>
            <a:r>
              <a:rPr lang="zh-TW" sz="23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你的看法。(12分)</a:t>
            </a:r>
            <a:endParaRPr sz="2300" b="1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000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#更 #可持續的社會 #</a:t>
            </a:r>
            <a:endParaRPr sz="20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8" name="Google Shape;318;p40"/>
          <p:cNvSpPr txBox="1">
            <a:spLocks noGrp="1"/>
          </p:cNvSpPr>
          <p:nvPr>
            <p:ph type="title"/>
          </p:nvPr>
        </p:nvSpPr>
        <p:spPr>
          <a:xfrm>
            <a:off x="234210" y="398531"/>
            <a:ext cx="2185800" cy="572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H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5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sz="2500" b="1" dirty="0" smtClean="0">
                <a:latin typeface="微軟正黑體" pitchFamily="34" charset="-120"/>
                <a:ea typeface="微軟正黑體" pitchFamily="34" charset="-120"/>
              </a:rPr>
              <a:t>高階</a:t>
            </a:r>
            <a:r>
              <a:rPr lang="zh-TW" sz="2500" b="1" dirty="0">
                <a:latin typeface="微軟正黑體" pitchFamily="34" charset="-120"/>
                <a:ea typeface="微軟正黑體" pitchFamily="34" charset="-120"/>
              </a:rPr>
              <a:t>練習</a:t>
            </a:r>
            <a:endParaRPr sz="25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zh-TW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>
            <a:spLocks noGrp="1"/>
          </p:cNvSpPr>
          <p:nvPr>
            <p:ph type="title"/>
          </p:nvPr>
        </p:nvSpPr>
        <p:spPr>
          <a:xfrm>
            <a:off x="240224" y="402956"/>
            <a:ext cx="8584327" cy="6302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latin typeface="微軟正黑體" pitchFamily="34" charset="-120"/>
                <a:ea typeface="微軟正黑體" pitchFamily="34" charset="-120"/>
              </a:rPr>
              <a:t>3.「智慧</a:t>
            </a:r>
            <a:r>
              <a:rPr lang="zh-TW" b="1" dirty="0" smtClean="0">
                <a:latin typeface="微軟正黑體" pitchFamily="34" charset="-120"/>
                <a:ea typeface="微軟正黑體" pitchFamily="34" charset="-120"/>
              </a:rPr>
              <a:t>教育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b="1" dirty="0" smtClean="0">
                <a:latin typeface="微軟正黑體" pitchFamily="34" charset="-120"/>
                <a:ea typeface="微軟正黑體" pitchFamily="34" charset="-120"/>
              </a:rPr>
              <a:t>Smart </a:t>
            </a:r>
            <a:r>
              <a:rPr lang="zh-TW" b="1" dirty="0">
                <a:latin typeface="微軟正黑體" pitchFamily="34" charset="-120"/>
                <a:ea typeface="微軟正黑體" pitchFamily="34" charset="-120"/>
              </a:rPr>
              <a:t>Education」可會有更多可能？</a:t>
            </a:r>
            <a:endParaRPr b="1" dirty="0">
              <a:latin typeface="微軟正黑體" pitchFamily="34" charset="-120"/>
              <a:ea typeface="微軟正黑體" pitchFamily="34" charset="-12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5" name="Google Shape;325;p41"/>
          <p:cNvSpPr txBox="1">
            <a:spLocks noGrp="1"/>
          </p:cNvSpPr>
          <p:nvPr>
            <p:ph type="body" idx="1"/>
          </p:nvPr>
        </p:nvSpPr>
        <p:spPr>
          <a:xfrm>
            <a:off x="242214" y="1421415"/>
            <a:ext cx="8576322" cy="2902612"/>
          </a:xfrm>
          <a:prstGeom prst="rect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8525" lvl="0" indent="-541338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20000"/>
                  <a:lumOff val="80000"/>
                </a:schemeClr>
              </a:buClr>
              <a:buSzPct val="100000"/>
              <a:buFont typeface="+mj-lt"/>
              <a:buAutoNum type="arabicPeriod"/>
            </a:pPr>
            <a:r>
              <a:rPr lang="zh-TW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運用在通識教育科的學習上</a:t>
            </a:r>
            <a:r>
              <a:rPr lang="zh-TW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28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98525" indent="-541338">
              <a:lnSpc>
                <a:spcPct val="200000"/>
              </a:lnSpc>
              <a:buClr>
                <a:schemeClr val="accent5">
                  <a:lumMod val="20000"/>
                  <a:lumOff val="80000"/>
                </a:schemeClr>
              </a:buClr>
              <a:buSzPct val="100000"/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在家進行的學與教模式、教師的角色</a:t>
            </a:r>
            <a:r>
              <a:rPr lang="zh-TW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pPr marL="898525" lvl="0" indent="-541338">
              <a:lnSpc>
                <a:spcPct val="200000"/>
              </a:lnSpc>
              <a:buClr>
                <a:schemeClr val="accent5">
                  <a:lumMod val="20000"/>
                  <a:lumOff val="80000"/>
                </a:schemeClr>
              </a:buClr>
              <a:buSzPct val="100000"/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照顧學習者多樣性</a:t>
            </a:r>
            <a:endParaRPr sz="2800" dirty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zh-TW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latin typeface="微軟正黑體" pitchFamily="34" charset="-120"/>
                <a:ea typeface="微軟正黑體" pitchFamily="34" charset="-12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984737" y="2365130"/>
            <a:ext cx="71745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HK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“A good discussion increases </a:t>
            </a:r>
            <a:br>
              <a:rPr lang="en-US" altLang="zh-HK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altLang="zh-HK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dimensions of everyone who takes part.”</a:t>
            </a:r>
          </a:p>
          <a:p>
            <a:pPr algn="r">
              <a:spcAft>
                <a:spcPts val="1200"/>
              </a:spcAft>
            </a:pPr>
            <a:r>
              <a:rPr lang="en-GB" altLang="zh-HK" sz="2400" i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- Bourne </a:t>
            </a:r>
            <a:r>
              <a:rPr lang="en-GB" altLang="zh-HK" sz="24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Randolph</a:t>
            </a:r>
            <a:endParaRPr lang="zh-HK" altLang="en-US" sz="24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Google Shape;56;p13"/>
          <p:cNvSpPr txBox="1">
            <a:spLocks/>
          </p:cNvSpPr>
          <p:nvPr/>
        </p:nvSpPr>
        <p:spPr>
          <a:xfrm>
            <a:off x="1426097" y="1173968"/>
            <a:ext cx="6291803" cy="804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zh-TW" altLang="en-US" sz="3600" b="1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「智慧城市」學與教經驗分享 </a:t>
            </a:r>
            <a:endParaRPr lang="zh-TW" altLang="en-US" sz="6000" b="1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13159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自訂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1398</Words>
  <Application>Microsoft Office PowerPoint</Application>
  <PresentationFormat>如螢幕大小 (16:9)</PresentationFormat>
  <Paragraphs>180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8" baseType="lpstr">
      <vt:lpstr>微軟正黑體</vt:lpstr>
      <vt:lpstr>新細明體</vt:lpstr>
      <vt:lpstr>Dekko</vt:lpstr>
      <vt:lpstr>Arial</vt:lpstr>
      <vt:lpstr>Times New Roman</vt:lpstr>
      <vt:lpstr>Simple Light</vt:lpstr>
      <vt:lpstr>高中通識教育科知識增益暨學與教策略系列： 智慧城市在香港的最新發展 –  教學經驗及資源分享會（新辦）［網上課程］</vt:lpstr>
      <vt:lpstr>學與教經驗分享</vt:lpstr>
      <vt:lpstr>1a. 馮老師的課堂背景 - 保良局姚連生中學</vt:lpstr>
      <vt:lpstr>選擇以「智慧城市」作為課題，是考慮到.....</vt:lpstr>
      <vt:lpstr>  </vt:lpstr>
      <vt:lpstr>1c. 「智慧城市」課題 - 學與教經驗分享</vt:lpstr>
      <vt:lpstr>2. 新常態下的學與教，我們嘗試了……</vt:lpstr>
      <vt:lpstr>A. 電子教學工具</vt:lpstr>
      <vt:lpstr>B. 課堂熱身、預習</vt:lpstr>
      <vt:lpstr>利用 Google Classroom 示範每節課堂的學與教</vt:lpstr>
      <vt:lpstr>  課堂中示範運用 Jamboard，學生即日應用：   繪畫概念圖以鞏固所學</vt:lpstr>
      <vt:lpstr>C. 課後練習 - 鞏固基本概念</vt:lpstr>
      <vt:lpstr>多元化的回饋</vt:lpstr>
      <vt:lpstr>E.如何利用教材套資料 ？</vt:lpstr>
      <vt:lpstr>E.如何利用教材套資料 ？</vt:lpstr>
      <vt:lpstr>PowerPoint 簡報</vt:lpstr>
      <vt:lpstr>F. 如何運用在通識教育科的學習上？</vt:lpstr>
      <vt:lpstr>F. 如何運用在通識教育科的學習上？ - 相關概念及知識</vt:lpstr>
      <vt:lpstr>G. 高階課堂活動</vt:lpstr>
      <vt:lpstr>中六級 – 運用 HKDSE 2020 LS P2Q3 題目</vt:lpstr>
      <vt:lpstr>3.「智慧教育 - Smart Education」可會有更多可能？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智慧城市在香港的最新發展 -   教學經驗及資源分享會（新辦）</dc:title>
  <dc:creator>CPY</dc:creator>
  <cp:lastModifiedBy>CHAN, Pui-yan Ruby</cp:lastModifiedBy>
  <cp:revision>53</cp:revision>
  <cp:lastPrinted>2020-12-14T06:20:27Z</cp:lastPrinted>
  <dcterms:modified xsi:type="dcterms:W3CDTF">2020-12-14T06:24:03Z</dcterms:modified>
</cp:coreProperties>
</file>