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tif" ContentType="image/t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3004800" cy="9753600"/>
  <p:notesSz cx="6858000" cy="9144000"/>
  <p:embeddedFontLst>
    <p:embeddedFont>
      <p:font typeface="jf-openhuninn-1.1" panose="02020500000000000000" charset="-120"/>
      <p:regular r:id="rId18"/>
    </p:embeddedFont>
  </p:embeddedFontLst>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1pPr>
    <a:lvl2pPr marL="0" marR="0" indent="228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2pPr>
    <a:lvl3pPr marL="0" marR="0" indent="457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3pPr>
    <a:lvl4pPr marL="0" marR="0" indent="685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4pPr>
    <a:lvl5pPr marL="0" marR="0" indent="9144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5pPr>
    <a:lvl6pPr marL="0" marR="0" indent="11430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6pPr>
    <a:lvl7pPr marL="0" marR="0" indent="1371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7pPr>
    <a:lvl8pPr marL="0" marR="0" indent="1600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8pPr>
    <a:lvl9pPr marL="0" marR="0" indent="1828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Ref idx="minor">
          <a:srgbClr val="000000"/>
        </a:fontRef>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67"/>
  </p:normalViewPr>
  <p:slideViewPr>
    <p:cSldViewPr snapToGrid="0" snapToObjects="1">
      <p:cViewPr varScale="1">
        <p:scale>
          <a:sx n="73" d="100"/>
          <a:sy n="73" d="100"/>
        </p:scale>
        <p:origin x="186" y="72"/>
      </p:cViewPr>
      <p:guideLst>
        <p:guide orient="horz" pos="3072"/>
        <p:guide pos="4096"/>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 name="Shape 30"/>
          <p:cNvSpPr>
            <a:spLocks noGrp="1" noRot="1" noChangeAspect="1"/>
          </p:cNvSpPr>
          <p:nvPr>
            <p:ph type="sldImg"/>
          </p:nvPr>
        </p:nvSpPr>
        <p:spPr>
          <a:xfrm>
            <a:off x="1143000" y="685800"/>
            <a:ext cx="4572000" cy="3429000"/>
          </a:xfrm>
          <a:prstGeom prst="rect">
            <a:avLst/>
          </a:prstGeom>
        </p:spPr>
        <p:txBody>
          <a:bodyPr/>
          <a:lstStyle/>
          <a:p>
            <a:endParaRPr/>
          </a:p>
        </p:txBody>
      </p:sp>
      <p:sp>
        <p:nvSpPr>
          <p:cNvPr id="31" name="Shape 31"/>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313297615"/>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jf-openhuninn-1.1"/>
      </a:defRPr>
    </a:lvl1pPr>
    <a:lvl2pPr indent="228600" defTabSz="457200" latinLnBrk="0">
      <a:lnSpc>
        <a:spcPct val="117999"/>
      </a:lnSpc>
      <a:defRPr sz="2200">
        <a:latin typeface="+mn-lt"/>
        <a:ea typeface="+mn-ea"/>
        <a:cs typeface="+mn-cs"/>
        <a:sym typeface="jf-openhuninn-1.1"/>
      </a:defRPr>
    </a:lvl2pPr>
    <a:lvl3pPr indent="457200" defTabSz="457200" latinLnBrk="0">
      <a:lnSpc>
        <a:spcPct val="117999"/>
      </a:lnSpc>
      <a:defRPr sz="2200">
        <a:latin typeface="+mn-lt"/>
        <a:ea typeface="+mn-ea"/>
        <a:cs typeface="+mn-cs"/>
        <a:sym typeface="jf-openhuninn-1.1"/>
      </a:defRPr>
    </a:lvl3pPr>
    <a:lvl4pPr indent="685800" defTabSz="457200" latinLnBrk="0">
      <a:lnSpc>
        <a:spcPct val="117999"/>
      </a:lnSpc>
      <a:defRPr sz="2200">
        <a:latin typeface="+mn-lt"/>
        <a:ea typeface="+mn-ea"/>
        <a:cs typeface="+mn-cs"/>
        <a:sym typeface="jf-openhuninn-1.1"/>
      </a:defRPr>
    </a:lvl4pPr>
    <a:lvl5pPr indent="914400" defTabSz="457200" latinLnBrk="0">
      <a:lnSpc>
        <a:spcPct val="117999"/>
      </a:lnSpc>
      <a:defRPr sz="2200">
        <a:latin typeface="+mn-lt"/>
        <a:ea typeface="+mn-ea"/>
        <a:cs typeface="+mn-cs"/>
        <a:sym typeface="jf-openhuninn-1.1"/>
      </a:defRPr>
    </a:lvl5pPr>
    <a:lvl6pPr indent="1143000" defTabSz="457200" latinLnBrk="0">
      <a:lnSpc>
        <a:spcPct val="117999"/>
      </a:lnSpc>
      <a:defRPr sz="2200">
        <a:latin typeface="+mn-lt"/>
        <a:ea typeface="+mn-ea"/>
        <a:cs typeface="+mn-cs"/>
        <a:sym typeface="jf-openhuninn-1.1"/>
      </a:defRPr>
    </a:lvl6pPr>
    <a:lvl7pPr indent="1371600" defTabSz="457200" latinLnBrk="0">
      <a:lnSpc>
        <a:spcPct val="117999"/>
      </a:lnSpc>
      <a:defRPr sz="2200">
        <a:latin typeface="+mn-lt"/>
        <a:ea typeface="+mn-ea"/>
        <a:cs typeface="+mn-cs"/>
        <a:sym typeface="jf-openhuninn-1.1"/>
      </a:defRPr>
    </a:lvl7pPr>
    <a:lvl8pPr indent="1600200" defTabSz="457200" latinLnBrk="0">
      <a:lnSpc>
        <a:spcPct val="117999"/>
      </a:lnSpc>
      <a:defRPr sz="2200">
        <a:latin typeface="+mn-lt"/>
        <a:ea typeface="+mn-ea"/>
        <a:cs typeface="+mn-cs"/>
        <a:sym typeface="jf-openhuninn-1.1"/>
      </a:defRPr>
    </a:lvl8pPr>
    <a:lvl9pPr indent="1828800" defTabSz="457200" latinLnBrk="0">
      <a:lnSpc>
        <a:spcPct val="117999"/>
      </a:lnSpc>
      <a:defRPr sz="2200">
        <a:latin typeface="+mn-lt"/>
        <a:ea typeface="+mn-ea"/>
        <a:cs typeface="+mn-cs"/>
        <a:sym typeface="jf-openhuninn-1.1"/>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Blank copy">
    <p:spTree>
      <p:nvGrpSpPr>
        <p:cNvPr id="1" name=""/>
        <p:cNvGrpSpPr/>
        <p:nvPr/>
      </p:nvGrpSpPr>
      <p:grpSpPr>
        <a:xfrm>
          <a:off x="0" y="0"/>
          <a:ext cx="0" cy="0"/>
          <a:chOff x="0" y="0"/>
          <a:chExt cx="0" cy="0"/>
        </a:xfrm>
      </p:grpSpPr>
      <p:pic>
        <p:nvPicPr>
          <p:cNvPr id="21" name="ppt_bg-21.png" descr="ppt_bg-21.png"/>
          <p:cNvPicPr>
            <a:picLocks noChangeAspect="1"/>
          </p:cNvPicPr>
          <p:nvPr/>
        </p:nvPicPr>
        <p:blipFill>
          <a:blip r:embed="rId2"/>
          <a:srcRect t="6" b="6"/>
          <a:stretch>
            <a:fillRect/>
          </a:stretch>
        </p:blipFill>
        <p:spPr>
          <a:xfrm>
            <a:off x="0" y="0"/>
            <a:ext cx="13004800" cy="9753600"/>
          </a:xfrm>
          <a:prstGeom prst="rect">
            <a:avLst/>
          </a:prstGeom>
          <a:ln w="12700">
            <a:miter lim="400000"/>
          </a:ln>
        </p:spPr>
      </p:pic>
      <p:sp>
        <p:nvSpPr>
          <p:cNvPr id="2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Artboard 1.png" descr="Artboard 1.png"/>
          <p:cNvPicPr>
            <a:picLocks noChangeAspect="1"/>
          </p:cNvPicPr>
          <p:nvPr/>
        </p:nvPicPr>
        <p:blipFill>
          <a:blip r:embed="rId4"/>
          <a:stretch>
            <a:fillRect/>
          </a:stretch>
        </p:blipFill>
        <p:spPr>
          <a:xfrm>
            <a:off x="0" y="0"/>
            <a:ext cx="13004800" cy="9753600"/>
          </a:xfrm>
          <a:prstGeom prst="rect">
            <a:avLst/>
          </a:prstGeom>
          <a:ln w="12700">
            <a:miter lim="400000"/>
          </a:ln>
        </p:spPr>
      </p:pic>
      <p:sp>
        <p:nvSpPr>
          <p:cNvPr id="5" name="Title Text"/>
          <p:cNvSpPr txBox="1">
            <a:spLocks noGrp="1"/>
          </p:cNvSpPr>
          <p:nvPr>
            <p:ph type="title"/>
          </p:nvPr>
        </p:nvSpPr>
        <p:spPr>
          <a:xfrm>
            <a:off x="952500" y="254000"/>
            <a:ext cx="11099800" cy="21590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Title Text</a:t>
            </a:r>
          </a:p>
        </p:txBody>
      </p:sp>
      <p:sp>
        <p:nvSpPr>
          <p:cNvPr id="6" name="Body Level One…"/>
          <p:cNvSpPr txBox="1">
            <a:spLocks noGrp="1"/>
          </p:cNvSpPr>
          <p:nvPr>
            <p:ph type="body" idx="1"/>
          </p:nvPr>
        </p:nvSpPr>
        <p:spPr>
          <a:xfrm>
            <a:off x="952500" y="2590800"/>
            <a:ext cx="11099800" cy="62865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7" name="Slide Number"/>
          <p:cNvSpPr txBox="1">
            <a:spLocks noGrp="1"/>
          </p:cNvSpPr>
          <p:nvPr>
            <p:ph type="sldNum" sz="quarter" idx="2"/>
          </p:nvPr>
        </p:nvSpPr>
        <p:spPr>
          <a:xfrm>
            <a:off x="6317244" y="9296400"/>
            <a:ext cx="363539" cy="342900"/>
          </a:xfrm>
          <a:prstGeom prst="rect">
            <a:avLst/>
          </a:prstGeom>
          <a:ln w="12700">
            <a:miter lim="400000"/>
          </a:ln>
        </p:spPr>
        <p:txBody>
          <a:bodyPr wrap="none" lIns="50800" tIns="50800" rIns="50800" bIns="50800">
            <a:spAutoFit/>
          </a:bodyPr>
          <a:lstStyle>
            <a:lvl1pPr>
              <a:defRPr sz="16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spd="med"/>
  <p:txStyles>
    <p:titleStyle>
      <a:lvl1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1pPr>
      <a:lvl2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2pPr>
      <a:lvl3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3pPr>
      <a:lvl4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4pPr>
      <a:lvl5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5pPr>
      <a:lvl6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6pPr>
      <a:lvl7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7pPr>
      <a:lvl8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8pPr>
      <a:lvl9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jf-openhuninn-1.1"/>
        </a:defRPr>
      </a:lvl9pPr>
    </p:titleStyle>
    <p:bodyStyle>
      <a:lvl1pPr marL="4445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1pPr>
      <a:lvl2pPr marL="8890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2pPr>
      <a:lvl3pPr marL="13335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3pPr>
      <a:lvl4pPr marL="17780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4pPr>
      <a:lvl5pPr marL="22225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5pPr>
      <a:lvl6pPr marL="26670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6pPr>
      <a:lvl7pPr marL="31115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7pPr>
      <a:lvl8pPr marL="35560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8pPr>
      <a:lvl9pPr marL="40005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jf-openhuninn-1.1"/>
        </a:defRPr>
      </a:lvl9pPr>
    </p:bodyStyle>
    <p:otherStyle>
      <a:lvl1pPr marL="0" marR="0" indent="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1pPr>
      <a:lvl2pPr marL="0" marR="0" indent="2286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2pPr>
      <a:lvl3pPr marL="0" marR="0" indent="4572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3pPr>
      <a:lvl4pPr marL="0" marR="0" indent="6858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4pPr>
      <a:lvl5pPr marL="0" marR="0" indent="9144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5pPr>
      <a:lvl6pPr marL="0" marR="0" indent="11430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6pPr>
      <a:lvl7pPr marL="0" marR="0" indent="13716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7pPr>
      <a:lvl8pPr marL="0" marR="0" indent="16002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8pPr>
      <a:lvl9pPr marL="0" marR="0" indent="18288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jf-openhuninn-1.1"/>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7.tif"/><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Quality of Life"/>
          <p:cNvSpPr txBox="1"/>
          <p:nvPr/>
        </p:nvSpPr>
        <p:spPr>
          <a:xfrm>
            <a:off x="4333700" y="5082006"/>
            <a:ext cx="4337400" cy="872034"/>
          </a:xfrm>
          <a:prstGeom prst="rect">
            <a:avLst/>
          </a:prstGeom>
          <a:ln w="12700">
            <a:miter lim="400000"/>
          </a:ln>
          <a:effectLst>
            <a:outerShdw blurRad="190500" dist="25400" dir="5400000" rotWithShape="0">
              <a:srgbClr val="FFFFFF"/>
            </a:outerShdw>
          </a:effectLst>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5000">
                <a:solidFill>
                  <a:srgbClr val="136A6E"/>
                </a:solidFill>
              </a:defRPr>
            </a:lvl1pPr>
          </a:lstStyle>
          <a:p>
            <a:r>
              <a:rPr b="1" dirty="0"/>
              <a:t>Quality of Life</a:t>
            </a:r>
          </a:p>
        </p:txBody>
      </p:sp>
      <p:sp>
        <p:nvSpPr>
          <p:cNvPr id="35" name="生活素質"/>
          <p:cNvSpPr txBox="1"/>
          <p:nvPr/>
        </p:nvSpPr>
        <p:spPr>
          <a:xfrm>
            <a:off x="3651250" y="3359150"/>
            <a:ext cx="5702301" cy="1778001"/>
          </a:xfrm>
          <a:prstGeom prst="rect">
            <a:avLst/>
          </a:prstGeom>
          <a:ln w="12700">
            <a:miter lim="400000"/>
          </a:ln>
          <a:effectLst>
            <a:outerShdw blurRad="190500" dist="25400" dir="5400000" rotWithShape="0">
              <a:srgbClr val="FFFFFF"/>
            </a:outerShdw>
          </a:effectLst>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11000">
                <a:solidFill>
                  <a:srgbClr val="136A6E"/>
                </a:solidFill>
              </a:defRPr>
            </a:lvl1pPr>
          </a:lstStyle>
          <a:p>
            <a:r>
              <a:rPr b="1" dirty="0"/>
              <a:t>生活素質</a:t>
            </a:r>
          </a:p>
        </p:txBody>
      </p:sp>
      <p:pic>
        <p:nvPicPr>
          <p:cNvPr id="37" name="Image" descr="Image"/>
          <p:cNvPicPr>
            <a:picLocks noChangeAspect="1"/>
          </p:cNvPicPr>
          <p:nvPr/>
        </p:nvPicPr>
        <p:blipFill>
          <a:blip r:embed="rId2"/>
          <a:stretch>
            <a:fillRect/>
          </a:stretch>
        </p:blipFill>
        <p:spPr>
          <a:xfrm>
            <a:off x="2286675" y="2886694"/>
            <a:ext cx="7972286" cy="4731402"/>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生活素質是什麼？"/>
          <p:cNvSpPr txBox="1"/>
          <p:nvPr/>
        </p:nvSpPr>
        <p:spPr>
          <a:xfrm>
            <a:off x="1471612" y="711199"/>
            <a:ext cx="5194301" cy="863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a:defRPr sz="5000">
                <a:solidFill>
                  <a:srgbClr val="136A6E"/>
                </a:solidFill>
              </a:defRPr>
            </a:lvl1pPr>
          </a:lstStyle>
          <a:p>
            <a:r>
              <a:rPr b="1" dirty="0"/>
              <a:t>生活素質是什麼？</a:t>
            </a:r>
          </a:p>
        </p:txBody>
      </p:sp>
      <p:sp>
        <p:nvSpPr>
          <p:cNvPr id="40" name="生活…"/>
          <p:cNvSpPr txBox="1"/>
          <p:nvPr/>
        </p:nvSpPr>
        <p:spPr>
          <a:xfrm>
            <a:off x="1786753" y="2660649"/>
            <a:ext cx="9762262" cy="50927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lgn="just">
              <a:lnSpc>
                <a:spcPct val="110000"/>
              </a:lnSpc>
              <a:defRPr sz="2600">
                <a:solidFill>
                  <a:srgbClr val="1DB76D"/>
                </a:solidFill>
              </a:defRPr>
            </a:pPr>
            <a:r>
              <a:rPr sz="3500" dirty="0" err="1">
                <a:solidFill>
                  <a:srgbClr val="136A6E"/>
                </a:solidFill>
              </a:rPr>
              <a:t>生活</a:t>
            </a:r>
            <a:endParaRPr sz="3500" dirty="0">
              <a:solidFill>
                <a:srgbClr val="136A6E"/>
              </a:solidFill>
            </a:endParaRPr>
          </a:p>
          <a:p>
            <a:pPr algn="just">
              <a:lnSpc>
                <a:spcPct val="110000"/>
              </a:lnSpc>
              <a:defRPr sz="2500">
                <a:solidFill>
                  <a:srgbClr val="1DB76D"/>
                </a:solidFill>
              </a:defRPr>
            </a:pPr>
            <a:r>
              <a:rPr dirty="0" err="1"/>
              <a:t>物質生活（例如衣食住行、經濟收入、消費購物</a:t>
            </a:r>
            <a:r>
              <a:rPr dirty="0"/>
              <a:t>）</a:t>
            </a:r>
          </a:p>
          <a:p>
            <a:pPr algn="just">
              <a:lnSpc>
                <a:spcPct val="110000"/>
              </a:lnSpc>
              <a:defRPr sz="2600">
                <a:solidFill>
                  <a:srgbClr val="1DB76D"/>
                </a:solidFill>
              </a:defRPr>
            </a:pPr>
            <a:endParaRPr dirty="0"/>
          </a:p>
          <a:p>
            <a:pPr algn="just">
              <a:lnSpc>
                <a:spcPct val="110000"/>
              </a:lnSpc>
              <a:defRPr sz="2600">
                <a:solidFill>
                  <a:srgbClr val="1DB76D"/>
                </a:solidFill>
              </a:defRPr>
            </a:pPr>
            <a:endParaRPr dirty="0"/>
          </a:p>
          <a:p>
            <a:pPr algn="just">
              <a:lnSpc>
                <a:spcPct val="110000"/>
              </a:lnSpc>
              <a:defRPr sz="2600">
                <a:solidFill>
                  <a:srgbClr val="1DB76D"/>
                </a:solidFill>
              </a:defRPr>
            </a:pPr>
            <a:endParaRPr dirty="0"/>
          </a:p>
          <a:p>
            <a:pPr algn="just">
              <a:lnSpc>
                <a:spcPct val="110000"/>
              </a:lnSpc>
              <a:defRPr sz="2500">
                <a:solidFill>
                  <a:srgbClr val="1DB76D"/>
                </a:solidFill>
              </a:defRPr>
            </a:pPr>
            <a:r>
              <a:rPr dirty="0" err="1"/>
              <a:t>非物質生活</a:t>
            </a:r>
            <a:r>
              <a:rPr dirty="0"/>
              <a:t> / </a:t>
            </a:r>
            <a:r>
              <a:rPr dirty="0" err="1"/>
              <a:t>精神生活（例如與家人和朋友的關係、文娛活動</a:t>
            </a:r>
            <a:r>
              <a:rPr spc="-1000" dirty="0"/>
              <a:t>）；</a:t>
            </a:r>
          </a:p>
          <a:p>
            <a:pPr algn="just">
              <a:lnSpc>
                <a:spcPct val="110000"/>
              </a:lnSpc>
              <a:defRPr sz="2600">
                <a:solidFill>
                  <a:srgbClr val="1DB76D"/>
                </a:solidFill>
              </a:defRPr>
            </a:pPr>
            <a:endParaRPr spc="-1000" dirty="0"/>
          </a:p>
          <a:p>
            <a:pPr algn="just">
              <a:lnSpc>
                <a:spcPct val="110000"/>
              </a:lnSpc>
              <a:defRPr sz="2600">
                <a:solidFill>
                  <a:srgbClr val="1DB76D"/>
                </a:solidFill>
              </a:defRPr>
            </a:pPr>
            <a:endParaRPr spc="-1000" dirty="0"/>
          </a:p>
          <a:p>
            <a:pPr algn="just">
              <a:lnSpc>
                <a:spcPct val="110000"/>
              </a:lnSpc>
              <a:defRPr sz="2600">
                <a:solidFill>
                  <a:srgbClr val="1DB76D"/>
                </a:solidFill>
              </a:defRPr>
            </a:pPr>
            <a:endParaRPr spc="-1000" dirty="0"/>
          </a:p>
          <a:p>
            <a:pPr algn="just">
              <a:lnSpc>
                <a:spcPct val="110000"/>
              </a:lnSpc>
              <a:defRPr sz="2600">
                <a:solidFill>
                  <a:srgbClr val="1DB76D"/>
                </a:solidFill>
              </a:defRPr>
            </a:pPr>
            <a:r>
              <a:rPr sz="3500" dirty="0" err="1">
                <a:solidFill>
                  <a:srgbClr val="136A6E"/>
                </a:solidFill>
              </a:rPr>
              <a:t>素質</a:t>
            </a:r>
            <a:endParaRPr sz="3500" dirty="0">
              <a:solidFill>
                <a:srgbClr val="136A6E"/>
              </a:solidFill>
            </a:endParaRPr>
          </a:p>
          <a:p>
            <a:pPr algn="just">
              <a:lnSpc>
                <a:spcPct val="110000"/>
              </a:lnSpc>
              <a:defRPr sz="2500">
                <a:solidFill>
                  <a:srgbClr val="1DB76D"/>
                </a:solidFill>
              </a:defRPr>
            </a:pPr>
            <a:r>
              <a:rPr dirty="0" err="1"/>
              <a:t>泛指等級和水平，並可將其衡量而有程度高下之分</a:t>
            </a:r>
            <a:r>
              <a:rPr dirty="0"/>
              <a:t>。</a:t>
            </a:r>
          </a:p>
        </p:txBody>
      </p:sp>
      <p:pic>
        <p:nvPicPr>
          <p:cNvPr id="41" name="Image" descr="Image"/>
          <p:cNvPicPr>
            <a:picLocks noChangeAspect="1"/>
          </p:cNvPicPr>
          <p:nvPr/>
        </p:nvPicPr>
        <p:blipFill>
          <a:blip r:embed="rId2"/>
          <a:stretch>
            <a:fillRect/>
          </a:stretch>
        </p:blipFill>
        <p:spPr>
          <a:xfrm>
            <a:off x="1751451" y="3726051"/>
            <a:ext cx="1122320" cy="1121194"/>
          </a:xfrm>
          <a:prstGeom prst="rect">
            <a:avLst/>
          </a:prstGeom>
          <a:ln w="12700">
            <a:miter lim="400000"/>
          </a:ln>
        </p:spPr>
      </p:pic>
      <p:pic>
        <p:nvPicPr>
          <p:cNvPr id="42" name="Image" descr="Image"/>
          <p:cNvPicPr>
            <a:picLocks noChangeAspect="1"/>
          </p:cNvPicPr>
          <p:nvPr/>
        </p:nvPicPr>
        <p:blipFill>
          <a:blip r:embed="rId3"/>
          <a:stretch>
            <a:fillRect/>
          </a:stretch>
        </p:blipFill>
        <p:spPr>
          <a:xfrm>
            <a:off x="3124862" y="3726051"/>
            <a:ext cx="1122320" cy="1121194"/>
          </a:xfrm>
          <a:prstGeom prst="rect">
            <a:avLst/>
          </a:prstGeom>
          <a:ln w="12700">
            <a:miter lim="400000"/>
          </a:ln>
        </p:spPr>
      </p:pic>
      <p:pic>
        <p:nvPicPr>
          <p:cNvPr id="43" name="Image" descr="Image"/>
          <p:cNvPicPr>
            <a:picLocks noChangeAspect="1"/>
          </p:cNvPicPr>
          <p:nvPr/>
        </p:nvPicPr>
        <p:blipFill>
          <a:blip r:embed="rId4"/>
          <a:stretch>
            <a:fillRect/>
          </a:stretch>
        </p:blipFill>
        <p:spPr>
          <a:xfrm>
            <a:off x="4498273" y="3726051"/>
            <a:ext cx="1122320" cy="1121194"/>
          </a:xfrm>
          <a:prstGeom prst="rect">
            <a:avLst/>
          </a:prstGeom>
          <a:ln w="12700">
            <a:miter lim="400000"/>
          </a:ln>
        </p:spPr>
      </p:pic>
      <p:pic>
        <p:nvPicPr>
          <p:cNvPr id="44" name="Image" descr="Image"/>
          <p:cNvPicPr>
            <a:picLocks noChangeAspect="1"/>
          </p:cNvPicPr>
          <p:nvPr/>
        </p:nvPicPr>
        <p:blipFill>
          <a:blip r:embed="rId5"/>
          <a:stretch>
            <a:fillRect/>
          </a:stretch>
        </p:blipFill>
        <p:spPr>
          <a:xfrm>
            <a:off x="5871684" y="3725273"/>
            <a:ext cx="1122750" cy="1122750"/>
          </a:xfrm>
          <a:prstGeom prst="rect">
            <a:avLst/>
          </a:prstGeom>
          <a:ln w="12700">
            <a:miter lim="400000"/>
          </a:ln>
        </p:spPr>
      </p:pic>
      <p:pic>
        <p:nvPicPr>
          <p:cNvPr id="45" name="Image" descr="Image"/>
          <p:cNvPicPr>
            <a:picLocks noChangeAspect="1"/>
          </p:cNvPicPr>
          <p:nvPr/>
        </p:nvPicPr>
        <p:blipFill>
          <a:blip r:embed="rId6"/>
          <a:stretch>
            <a:fillRect/>
          </a:stretch>
        </p:blipFill>
        <p:spPr>
          <a:xfrm>
            <a:off x="7245095" y="3726051"/>
            <a:ext cx="1122320" cy="1121194"/>
          </a:xfrm>
          <a:prstGeom prst="rect">
            <a:avLst/>
          </a:prstGeom>
          <a:ln w="12700">
            <a:miter lim="400000"/>
          </a:ln>
        </p:spPr>
      </p:pic>
      <p:pic>
        <p:nvPicPr>
          <p:cNvPr id="46" name="Image" descr="Image"/>
          <p:cNvPicPr>
            <a:picLocks noChangeAspect="1"/>
          </p:cNvPicPr>
          <p:nvPr/>
        </p:nvPicPr>
        <p:blipFill>
          <a:blip r:embed="rId7"/>
          <a:stretch>
            <a:fillRect/>
          </a:stretch>
        </p:blipFill>
        <p:spPr>
          <a:xfrm>
            <a:off x="1751451" y="5575746"/>
            <a:ext cx="1122320" cy="1121193"/>
          </a:xfrm>
          <a:prstGeom prst="rect">
            <a:avLst/>
          </a:prstGeom>
          <a:ln w="12700">
            <a:miter lim="400000"/>
          </a:ln>
        </p:spPr>
      </p:pic>
      <p:pic>
        <p:nvPicPr>
          <p:cNvPr id="47" name="Image" descr="Image"/>
          <p:cNvPicPr>
            <a:picLocks noChangeAspect="1"/>
          </p:cNvPicPr>
          <p:nvPr/>
        </p:nvPicPr>
        <p:blipFill>
          <a:blip r:embed="rId8"/>
          <a:stretch>
            <a:fillRect/>
          </a:stretch>
        </p:blipFill>
        <p:spPr>
          <a:xfrm>
            <a:off x="3124862" y="5575746"/>
            <a:ext cx="1122320" cy="1121193"/>
          </a:xfrm>
          <a:prstGeom prst="rect">
            <a:avLst/>
          </a:prstGeom>
          <a:ln w="12700">
            <a:miter lim="400000"/>
          </a:ln>
        </p:spPr>
      </p:pic>
      <p:pic>
        <p:nvPicPr>
          <p:cNvPr id="48" name="Image" descr="Image"/>
          <p:cNvPicPr>
            <a:picLocks noChangeAspect="1"/>
          </p:cNvPicPr>
          <p:nvPr/>
        </p:nvPicPr>
        <p:blipFill>
          <a:blip r:embed="rId9"/>
          <a:stretch>
            <a:fillRect/>
          </a:stretch>
        </p:blipFill>
        <p:spPr>
          <a:xfrm>
            <a:off x="4498273" y="5575746"/>
            <a:ext cx="1121193" cy="1121193"/>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綜合起來，大意就是指人民對生活各個範疇的滿意程度（包括客觀數據和個人主觀感受），藉以反映一個國家或地區的財富，以及當地人民的整體福祉。"/>
          <p:cNvSpPr txBox="1"/>
          <p:nvPr/>
        </p:nvSpPr>
        <p:spPr>
          <a:xfrm>
            <a:off x="1702033" y="2851150"/>
            <a:ext cx="9762262" cy="12065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lgn="l">
              <a:defRPr>
                <a:solidFill>
                  <a:srgbClr val="136A6E"/>
                </a:solidFill>
              </a:defRPr>
            </a:pPr>
            <a:r>
              <a:t>綜合起來，大意就是指人民對生活各個範疇的滿意程度（包括客觀數據和個人主觀感受</a:t>
            </a:r>
            <a:r>
              <a:rPr spc="-960"/>
              <a:t>）</a:t>
            </a:r>
            <a:r>
              <a:t>，藉以反映一個國家或地區的財富，以及當地人民的整體福祉。</a:t>
            </a:r>
          </a:p>
        </p:txBody>
      </p:sp>
      <p:pic>
        <p:nvPicPr>
          <p:cNvPr id="51" name="Image" descr="Image"/>
          <p:cNvPicPr>
            <a:picLocks noChangeAspect="1"/>
          </p:cNvPicPr>
          <p:nvPr/>
        </p:nvPicPr>
        <p:blipFill>
          <a:blip r:embed="rId2"/>
          <a:stretch>
            <a:fillRect/>
          </a:stretch>
        </p:blipFill>
        <p:spPr>
          <a:xfrm>
            <a:off x="2292200" y="3990578"/>
            <a:ext cx="8369600" cy="3728244"/>
          </a:xfrm>
          <a:prstGeom prst="rect">
            <a:avLst/>
          </a:prstGeom>
          <a:ln w="12700">
            <a:miter lim="400000"/>
          </a:ln>
        </p:spPr>
      </p:pic>
      <p:sp>
        <p:nvSpPr>
          <p:cNvPr id="52" name="生活素質是什麼？"/>
          <p:cNvSpPr txBox="1"/>
          <p:nvPr/>
        </p:nvSpPr>
        <p:spPr>
          <a:xfrm>
            <a:off x="1471612" y="711199"/>
            <a:ext cx="5194301" cy="863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a:defRPr sz="5000">
                <a:solidFill>
                  <a:srgbClr val="136A6E"/>
                </a:solidFill>
              </a:defRPr>
            </a:lvl1pPr>
          </a:lstStyle>
          <a:p>
            <a:r>
              <a:rPr b="1" dirty="0"/>
              <a:t>生活素質是什麼？</a:t>
            </a:r>
          </a:p>
        </p:txBody>
      </p:sp>
      <p:pic>
        <p:nvPicPr>
          <p:cNvPr id="53" name="5Asset 6@4x.png" descr="5Asset 6@4x.png"/>
          <p:cNvPicPr>
            <a:picLocks noChangeAspect="1"/>
          </p:cNvPicPr>
          <p:nvPr/>
        </p:nvPicPr>
        <p:blipFill>
          <a:blip r:embed="rId3"/>
          <a:srcRect l="3352" r="3352"/>
          <a:stretch>
            <a:fillRect/>
          </a:stretch>
        </p:blipFill>
        <p:spPr>
          <a:xfrm>
            <a:off x="2774553" y="5376079"/>
            <a:ext cx="7455508" cy="817682"/>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Image" descr="Image"/>
          <p:cNvPicPr>
            <a:picLocks noChangeAspect="1"/>
          </p:cNvPicPr>
          <p:nvPr/>
        </p:nvPicPr>
        <p:blipFill>
          <a:blip r:embed="rId2"/>
          <a:stretch>
            <a:fillRect/>
          </a:stretch>
        </p:blipFill>
        <p:spPr>
          <a:xfrm>
            <a:off x="4218718" y="5721768"/>
            <a:ext cx="5559254" cy="1694261"/>
          </a:xfrm>
          <a:prstGeom prst="rect">
            <a:avLst/>
          </a:prstGeom>
          <a:ln w="12700">
            <a:miter lim="400000"/>
          </a:ln>
        </p:spPr>
      </p:pic>
      <p:sp>
        <p:nvSpPr>
          <p:cNvPr id="56" name="生活素質不等如生活水平"/>
          <p:cNvSpPr txBox="1"/>
          <p:nvPr/>
        </p:nvSpPr>
        <p:spPr>
          <a:xfrm>
            <a:off x="1471612" y="711199"/>
            <a:ext cx="7099301" cy="863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a:defRPr sz="5000">
                <a:solidFill>
                  <a:srgbClr val="136A6E"/>
                </a:solidFill>
              </a:defRPr>
            </a:lvl1pPr>
          </a:lstStyle>
          <a:p>
            <a:r>
              <a:rPr b="1" dirty="0"/>
              <a:t>生活素質不等如生活水平</a:t>
            </a:r>
          </a:p>
        </p:txBody>
      </p:sp>
      <p:sp>
        <p:nvSpPr>
          <p:cNvPr id="57" name="• 生活水平：較偏重於物質生活…"/>
          <p:cNvSpPr txBox="1"/>
          <p:nvPr/>
        </p:nvSpPr>
        <p:spPr>
          <a:xfrm>
            <a:off x="1702033" y="2730500"/>
            <a:ext cx="9762262" cy="2859386"/>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lstStyle/>
          <a:p>
            <a:pPr algn="l">
              <a:defRPr sz="2600">
                <a:solidFill>
                  <a:srgbClr val="136A6E"/>
                </a:solidFill>
              </a:defRPr>
            </a:pPr>
            <a:r>
              <a:t>• 生活水平：較偏重於物質生活</a:t>
            </a:r>
          </a:p>
          <a:p>
            <a:pPr algn="l">
              <a:defRPr sz="2600">
                <a:solidFill>
                  <a:srgbClr val="136A6E"/>
                </a:solidFill>
              </a:defRPr>
            </a:pPr>
            <a:r>
              <a:t>• 生活素質：一併考慮物質生活及非物質生活</a:t>
            </a:r>
          </a:p>
          <a:p>
            <a:pPr algn="l">
              <a:defRPr sz="2600">
                <a:solidFill>
                  <a:srgbClr val="136A6E"/>
                </a:solidFill>
              </a:defRPr>
            </a:pPr>
            <a:r>
              <a:t>                                                                                                                                                                                                                                                                                                </a:t>
            </a:r>
          </a:p>
          <a:p>
            <a:pPr algn="l">
              <a:defRPr sz="2600">
                <a:solidFill>
                  <a:srgbClr val="136A6E"/>
                </a:solidFill>
              </a:defRPr>
            </a:pPr>
            <a:r>
              <a:t>  受到很多因素影響，例如經濟、政治、環境等外在客觀因素，</a:t>
            </a:r>
            <a:br/>
            <a:r>
              <a:t>  以至身體健康、心理感受等主觀因素，而且影響程度，亦會因人</a:t>
            </a:r>
          </a:p>
          <a:p>
            <a:pPr algn="l">
              <a:defRPr sz="2600">
                <a:solidFill>
                  <a:srgbClr val="136A6E"/>
                </a:solidFill>
              </a:defRPr>
            </a:pPr>
            <a:r>
              <a:t>  因地而異</a:t>
            </a:r>
          </a:p>
        </p:txBody>
      </p:sp>
      <p:sp>
        <p:nvSpPr>
          <p:cNvPr id="58" name="不能夠僅以收入多寡、社經地位高低來衡量"/>
          <p:cNvSpPr txBox="1"/>
          <p:nvPr/>
        </p:nvSpPr>
        <p:spPr>
          <a:xfrm>
            <a:off x="5283582" y="6131443"/>
            <a:ext cx="4281220" cy="874912"/>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lstStyle>
            <a:lvl1pPr algn="l">
              <a:defRPr>
                <a:solidFill>
                  <a:srgbClr val="FFFFFF"/>
                </a:solidFill>
              </a:defRPr>
            </a:lvl1pPr>
          </a:lstStyle>
          <a:p>
            <a:pPr>
              <a:defRPr sz="2600"/>
            </a:pPr>
            <a:r>
              <a:rPr sz="2400"/>
              <a:t>不能夠僅以收入多寡、社經地位高低來衡量</a:t>
            </a:r>
          </a:p>
        </p:txBody>
      </p:sp>
      <p:grpSp>
        <p:nvGrpSpPr>
          <p:cNvPr id="61" name="Group"/>
          <p:cNvGrpSpPr/>
          <p:nvPr/>
        </p:nvGrpSpPr>
        <p:grpSpPr>
          <a:xfrm>
            <a:off x="3184293" y="5566660"/>
            <a:ext cx="2038814" cy="2038813"/>
            <a:chOff x="0" y="0"/>
            <a:chExt cx="2038812" cy="2038812"/>
          </a:xfrm>
        </p:grpSpPr>
        <p:pic>
          <p:nvPicPr>
            <p:cNvPr id="59" name="Image" descr="Image"/>
            <p:cNvPicPr>
              <a:picLocks noChangeAspect="1"/>
            </p:cNvPicPr>
            <p:nvPr/>
          </p:nvPicPr>
          <p:blipFill>
            <a:blip r:embed="rId3"/>
            <a:stretch>
              <a:fillRect/>
            </a:stretch>
          </p:blipFill>
          <p:spPr>
            <a:xfrm>
              <a:off x="0" y="0"/>
              <a:ext cx="2038813" cy="2038813"/>
            </a:xfrm>
            <a:prstGeom prst="rect">
              <a:avLst/>
            </a:prstGeom>
            <a:ln w="12700" cap="flat">
              <a:noFill/>
              <a:miter lim="400000"/>
            </a:ln>
            <a:effectLst/>
          </p:spPr>
        </p:pic>
        <p:sp>
          <p:nvSpPr>
            <p:cNvPr id="60" name="Circle"/>
            <p:cNvSpPr/>
            <p:nvPr/>
          </p:nvSpPr>
          <p:spPr>
            <a:xfrm>
              <a:off x="97143" y="97142"/>
              <a:ext cx="1844527" cy="1844528"/>
            </a:xfrm>
            <a:prstGeom prst="ellipse">
              <a:avLst/>
            </a:prstGeom>
            <a:solidFill>
              <a:srgbClr val="BA7228"/>
            </a:solidFill>
            <a:ln w="12700" cap="flat">
              <a:noFill/>
              <a:miter lim="400000"/>
            </a:ln>
            <a:effectLst/>
          </p:spPr>
          <p:txBody>
            <a:bodyPr wrap="square" lIns="50800" tIns="50800" rIns="50800" bIns="50800" numCol="1" anchor="ctr">
              <a:noAutofit/>
            </a:bodyPr>
            <a:lstStyle/>
            <a:p>
              <a:pPr>
                <a:defRPr sz="2200">
                  <a:solidFill>
                    <a:srgbClr val="BA7228"/>
                  </a:solidFill>
                </a:defRPr>
              </a:pPr>
              <a:endParaRPr/>
            </a:p>
          </p:txBody>
        </p:sp>
      </p:grpSp>
      <p:sp>
        <p:nvSpPr>
          <p:cNvPr id="62" name="生活…"/>
          <p:cNvSpPr txBox="1"/>
          <p:nvPr/>
        </p:nvSpPr>
        <p:spPr>
          <a:xfrm>
            <a:off x="3505200" y="5876380"/>
            <a:ext cx="1384995" cy="150041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lgn="l">
              <a:lnSpc>
                <a:spcPct val="90000"/>
              </a:lnSpc>
              <a:defRPr sz="5000">
                <a:solidFill>
                  <a:srgbClr val="FFFFFF"/>
                </a:solidFill>
              </a:defRPr>
            </a:pPr>
            <a:r>
              <a:rPr b="1" dirty="0"/>
              <a:t>生活</a:t>
            </a:r>
          </a:p>
          <a:p>
            <a:pPr algn="l">
              <a:lnSpc>
                <a:spcPct val="90000"/>
              </a:lnSpc>
              <a:defRPr sz="5000">
                <a:solidFill>
                  <a:srgbClr val="FFFFFF"/>
                </a:solidFill>
              </a:defRPr>
            </a:pPr>
            <a:r>
              <a:rPr b="1" dirty="0"/>
              <a:t>素質</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生活素質不等如生活水平"/>
          <p:cNvSpPr txBox="1"/>
          <p:nvPr/>
        </p:nvSpPr>
        <p:spPr>
          <a:xfrm>
            <a:off x="1471612" y="711199"/>
            <a:ext cx="7099301" cy="863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a:defRPr sz="5000">
                <a:solidFill>
                  <a:srgbClr val="136A6E"/>
                </a:solidFill>
              </a:defRPr>
            </a:lvl1pPr>
          </a:lstStyle>
          <a:p>
            <a:r>
              <a:rPr b="1" dirty="0"/>
              <a:t>生活素質不等如生活水平</a:t>
            </a:r>
          </a:p>
        </p:txBody>
      </p:sp>
      <p:sp>
        <p:nvSpPr>
          <p:cNvPr id="65" name="• 不同的社會環境、文化背景，甚至個人理念，都會影響一個人，   以至當地人民對生活素質的理解和評價。…"/>
          <p:cNvSpPr txBox="1"/>
          <p:nvPr/>
        </p:nvSpPr>
        <p:spPr>
          <a:xfrm>
            <a:off x="1702033" y="2927350"/>
            <a:ext cx="9762262" cy="12827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lgn="l">
              <a:defRPr sz="2600">
                <a:solidFill>
                  <a:srgbClr val="136A6E"/>
                </a:solidFill>
              </a:defRPr>
            </a:pPr>
            <a:r>
              <a:t>• 不同的社會環境、文化背景，甚至個人理念，都會影響一個人，</a:t>
            </a:r>
            <a:br/>
            <a:r>
              <a:t>  以至當地人民對生活素質的理解和評價。</a:t>
            </a:r>
          </a:p>
          <a:p>
            <a:pPr algn="l">
              <a:defRPr sz="2600">
                <a:solidFill>
                  <a:srgbClr val="136A6E"/>
                </a:solidFill>
              </a:defRPr>
            </a:pPr>
            <a:r>
              <a:t>  例如：</a:t>
            </a:r>
          </a:p>
        </p:txBody>
      </p:sp>
      <p:sp>
        <p:nvSpPr>
          <p:cNvPr id="66" name="丹麥自詡其吸引外來投資的重要原因：…"/>
          <p:cNvSpPr txBox="1"/>
          <p:nvPr/>
        </p:nvSpPr>
        <p:spPr>
          <a:xfrm>
            <a:off x="1945080" y="4552950"/>
            <a:ext cx="5796765" cy="29464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lgn="l">
              <a:defRPr sz="2200">
                <a:solidFill>
                  <a:srgbClr val="1DB76D"/>
                </a:solidFill>
              </a:defRPr>
            </a:pPr>
            <a:r>
              <a:t>  </a:t>
            </a:r>
            <a:r>
              <a:rPr sz="3500">
                <a:solidFill>
                  <a:srgbClr val="136A6E"/>
                </a:solidFill>
              </a:rPr>
              <a:t>丹麥</a:t>
            </a:r>
            <a:r>
              <a:t>自詡其吸引外來投資的重要原因：</a:t>
            </a:r>
          </a:p>
          <a:p>
            <a:pPr algn="l">
              <a:defRPr sz="2200">
                <a:solidFill>
                  <a:srgbClr val="1DB76D"/>
                </a:solidFill>
              </a:defRPr>
            </a:pPr>
            <a:r>
              <a:t>• 當地的高品質生活</a:t>
            </a:r>
          </a:p>
          <a:p>
            <a:pPr algn="l">
              <a:defRPr sz="2200">
                <a:solidFill>
                  <a:srgbClr val="1DB76D"/>
                </a:solidFill>
              </a:defRPr>
            </a:pPr>
            <a:r>
              <a:t>• 良好的工作與生活的平衡</a:t>
            </a:r>
          </a:p>
          <a:p>
            <a:pPr algn="l">
              <a:defRPr sz="2200">
                <a:solidFill>
                  <a:srgbClr val="1DB76D"/>
                </a:solidFill>
              </a:defRPr>
            </a:pPr>
            <a:endParaRPr/>
          </a:p>
          <a:p>
            <a:pPr algn="l">
              <a:defRPr sz="2200">
                <a:solidFill>
                  <a:srgbClr val="1DB76D"/>
                </a:solidFill>
              </a:defRPr>
            </a:pPr>
            <a:r>
              <a:t>而這些都要歸功於丹麥重視文化、休閒和家庭生活等「軟」因素，而非金錢或物質財富等「硬」價值觀。</a:t>
            </a:r>
          </a:p>
        </p:txBody>
      </p:sp>
      <p:pic>
        <p:nvPicPr>
          <p:cNvPr id="67" name="Image" descr="Image"/>
          <p:cNvPicPr>
            <a:picLocks noChangeAspect="1"/>
          </p:cNvPicPr>
          <p:nvPr/>
        </p:nvPicPr>
        <p:blipFill>
          <a:blip r:embed="rId2">
            <a:alphaModFix amt="78504"/>
          </a:blip>
          <a:stretch>
            <a:fillRect/>
          </a:stretch>
        </p:blipFill>
        <p:spPr>
          <a:xfrm>
            <a:off x="9062315" y="3825895"/>
            <a:ext cx="2016492" cy="2587160"/>
          </a:xfrm>
          <a:prstGeom prst="rect">
            <a:avLst/>
          </a:prstGeom>
          <a:ln w="12700">
            <a:miter lim="400000"/>
          </a:ln>
        </p:spPr>
      </p:pic>
      <p:pic>
        <p:nvPicPr>
          <p:cNvPr id="68" name="Image" descr="Image"/>
          <p:cNvPicPr>
            <a:picLocks noChangeAspect="1"/>
          </p:cNvPicPr>
          <p:nvPr/>
        </p:nvPicPr>
        <p:blipFill>
          <a:blip r:embed="rId3"/>
          <a:stretch>
            <a:fillRect/>
          </a:stretch>
        </p:blipFill>
        <p:spPr>
          <a:xfrm>
            <a:off x="7948453" y="5619750"/>
            <a:ext cx="2321995" cy="1867757"/>
          </a:xfrm>
          <a:prstGeom prst="rect">
            <a:avLst/>
          </a:prstGeom>
          <a:ln w="12700">
            <a:miter lim="400000"/>
          </a:ln>
        </p:spPr>
      </p:pic>
      <p:pic>
        <p:nvPicPr>
          <p:cNvPr id="69" name="Image" descr="Image"/>
          <p:cNvPicPr>
            <a:picLocks noChangeAspect="1"/>
          </p:cNvPicPr>
          <p:nvPr/>
        </p:nvPicPr>
        <p:blipFill>
          <a:blip r:embed="rId4"/>
          <a:stretch>
            <a:fillRect/>
          </a:stretch>
        </p:blipFill>
        <p:spPr>
          <a:xfrm>
            <a:off x="9382577" y="6505585"/>
            <a:ext cx="1630144" cy="965201"/>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 name="Artboard 2 copy.png" descr="Artboard 2 copy.png"/>
          <p:cNvPicPr>
            <a:picLocks noChangeAspect="1"/>
          </p:cNvPicPr>
          <p:nvPr/>
        </p:nvPicPr>
        <p:blipFill rotWithShape="1">
          <a:blip r:embed="rId2"/>
          <a:srcRect b="9007"/>
          <a:stretch/>
        </p:blipFill>
        <p:spPr>
          <a:xfrm>
            <a:off x="6766" y="0"/>
            <a:ext cx="12991268" cy="8875109"/>
          </a:xfrm>
          <a:prstGeom prst="rect">
            <a:avLst/>
          </a:prstGeom>
          <a:ln w="12700">
            <a:miter lim="400000"/>
          </a:ln>
        </p:spPr>
      </p:pic>
      <p:pic>
        <p:nvPicPr>
          <p:cNvPr id="72" name="Image" descr="Image"/>
          <p:cNvPicPr>
            <a:picLocks noChangeAspect="1"/>
          </p:cNvPicPr>
          <p:nvPr/>
        </p:nvPicPr>
        <p:blipFill>
          <a:blip r:embed="rId3"/>
          <a:stretch>
            <a:fillRect/>
          </a:stretch>
        </p:blipFill>
        <p:spPr>
          <a:xfrm>
            <a:off x="7263383" y="5016500"/>
            <a:ext cx="3329434" cy="787400"/>
          </a:xfrm>
          <a:prstGeom prst="rect">
            <a:avLst/>
          </a:prstGeom>
          <a:ln w="12700">
            <a:miter lim="400000"/>
          </a:ln>
        </p:spPr>
      </p:pic>
      <p:pic>
        <p:nvPicPr>
          <p:cNvPr id="73" name="Image" descr="Image"/>
          <p:cNvPicPr>
            <a:picLocks noChangeAspect="1"/>
          </p:cNvPicPr>
          <p:nvPr/>
        </p:nvPicPr>
        <p:blipFill>
          <a:blip r:embed="rId4"/>
          <a:stretch>
            <a:fillRect/>
          </a:stretch>
        </p:blipFill>
        <p:spPr>
          <a:xfrm>
            <a:off x="3961383" y="4292600"/>
            <a:ext cx="3329434" cy="787400"/>
          </a:xfrm>
          <a:prstGeom prst="rect">
            <a:avLst/>
          </a:prstGeom>
          <a:ln w="12700">
            <a:miter lim="400000"/>
          </a:ln>
        </p:spPr>
      </p:pic>
      <p:sp>
        <p:nvSpPr>
          <p:cNvPr id="74" name="生活素質不等如生活水平"/>
          <p:cNvSpPr txBox="1"/>
          <p:nvPr/>
        </p:nvSpPr>
        <p:spPr>
          <a:xfrm>
            <a:off x="1471612" y="711199"/>
            <a:ext cx="7099301" cy="863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a:defRPr sz="5000">
                <a:solidFill>
                  <a:srgbClr val="136A6E"/>
                </a:solidFill>
              </a:defRPr>
            </a:lvl1pPr>
          </a:lstStyle>
          <a:p>
            <a:r>
              <a:rPr b="1" dirty="0"/>
              <a:t>生活素質不等如生活水平</a:t>
            </a:r>
          </a:p>
        </p:txBody>
      </p:sp>
      <p:sp>
        <p:nvSpPr>
          <p:cNvPr id="75" name="由此可見，生活素質並非只取決於物質生活水平的高低人民的主觀感受亦非常重要，兩者都不可忽略。"/>
          <p:cNvSpPr txBox="1"/>
          <p:nvPr/>
        </p:nvSpPr>
        <p:spPr>
          <a:xfrm>
            <a:off x="1697469" y="2876550"/>
            <a:ext cx="9762262" cy="12827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2600">
                <a:solidFill>
                  <a:srgbClr val="136A6E"/>
                </a:solidFill>
              </a:defRPr>
            </a:lvl1pPr>
          </a:lstStyle>
          <a:p>
            <a:r>
              <a:t>由此可見，生活素質並非只取決於物質生活水平的高低人民的主觀感受亦非常重要，兩者都不可忽略。</a:t>
            </a:r>
          </a:p>
        </p:txBody>
      </p:sp>
      <p:sp>
        <p:nvSpPr>
          <p:cNvPr id="76" name="主觀感受"/>
          <p:cNvSpPr txBox="1"/>
          <p:nvPr/>
        </p:nvSpPr>
        <p:spPr>
          <a:xfrm>
            <a:off x="4557255" y="4320043"/>
            <a:ext cx="2044701" cy="685801"/>
          </a:xfrm>
          <a:prstGeom prst="rect">
            <a:avLst/>
          </a:prstGeom>
          <a:ln w="12700">
            <a:miter lim="400000"/>
          </a:ln>
          <a:effectLst>
            <a:outerShdw blurRad="190500" dist="50800" dir="5400000" rotWithShape="0">
              <a:schemeClr val="accent5">
                <a:lumOff val="-29866"/>
              </a:schemeClr>
            </a:outerShdw>
          </a:effectLst>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3800">
                <a:solidFill>
                  <a:srgbClr val="FFFFFF"/>
                </a:solidFill>
              </a:defRPr>
            </a:lvl1pPr>
          </a:lstStyle>
          <a:p>
            <a:r>
              <a:rPr dirty="0" err="1"/>
              <a:t>主觀感受</a:t>
            </a:r>
            <a:endParaRPr dirty="0"/>
          </a:p>
        </p:txBody>
      </p:sp>
      <p:pic>
        <p:nvPicPr>
          <p:cNvPr id="77" name="Image" descr="Image"/>
          <p:cNvPicPr>
            <a:picLocks noChangeAspect="1"/>
          </p:cNvPicPr>
          <p:nvPr/>
        </p:nvPicPr>
        <p:blipFill>
          <a:blip r:embed="rId5"/>
          <a:stretch>
            <a:fillRect/>
          </a:stretch>
        </p:blipFill>
        <p:spPr>
          <a:xfrm>
            <a:off x="2093634" y="4330667"/>
            <a:ext cx="1676259" cy="1576052"/>
          </a:xfrm>
          <a:prstGeom prst="rect">
            <a:avLst/>
          </a:prstGeom>
          <a:ln w="12700">
            <a:miter lim="400000"/>
          </a:ln>
        </p:spPr>
      </p:pic>
      <p:sp>
        <p:nvSpPr>
          <p:cNvPr id="78" name="物質生活"/>
          <p:cNvSpPr txBox="1"/>
          <p:nvPr/>
        </p:nvSpPr>
        <p:spPr>
          <a:xfrm>
            <a:off x="7890251" y="5062993"/>
            <a:ext cx="2044701" cy="685801"/>
          </a:xfrm>
          <a:prstGeom prst="rect">
            <a:avLst/>
          </a:prstGeom>
          <a:ln w="12700">
            <a:miter lim="400000"/>
          </a:ln>
          <a:effectLst>
            <a:outerShdw blurRad="190500" dist="50800" dir="5400000" rotWithShape="0">
              <a:srgbClr val="4B00A6"/>
            </a:outerShdw>
          </a:effectLst>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3800">
                <a:solidFill>
                  <a:srgbClr val="FFFFFF"/>
                </a:solidFill>
              </a:defRPr>
            </a:lvl1pPr>
          </a:lstStyle>
          <a:p>
            <a:r>
              <a:rPr dirty="0" err="1"/>
              <a:t>物質生活</a:t>
            </a:r>
            <a:endParaRPr dirty="0"/>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怎樣衡量生活素質？"/>
          <p:cNvSpPr txBox="1"/>
          <p:nvPr/>
        </p:nvSpPr>
        <p:spPr>
          <a:xfrm>
            <a:off x="1471612" y="711199"/>
            <a:ext cx="5829301" cy="863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a:defRPr sz="5000">
                <a:solidFill>
                  <a:srgbClr val="136A6E"/>
                </a:solidFill>
              </a:defRPr>
            </a:lvl1pPr>
          </a:lstStyle>
          <a:p>
            <a:r>
              <a:rPr b="1" dirty="0"/>
              <a:t>怎樣衡量生活素質？</a:t>
            </a:r>
          </a:p>
        </p:txBody>
      </p:sp>
      <p:sp>
        <p:nvSpPr>
          <p:cNvPr id="81" name="既然生活素質涉及不同方面的生活範疇的滿意程度，在衡量一個國家或地區的生活素質時，就需要從不同角度（政治、經濟、環境等）搜集客觀數據和人民的主觀感受，才能獲得較為全面的結果。"/>
          <p:cNvSpPr txBox="1"/>
          <p:nvPr/>
        </p:nvSpPr>
        <p:spPr>
          <a:xfrm>
            <a:off x="1837196" y="2712153"/>
            <a:ext cx="9379255" cy="1703030"/>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lgn="l">
              <a:defRPr sz="2600">
                <a:solidFill>
                  <a:srgbClr val="136A6E"/>
                </a:solidFill>
              </a:defRPr>
            </a:lvl1pPr>
          </a:lstStyle>
          <a:p>
            <a:r>
              <a:rPr dirty="0"/>
              <a:t>既然生活素質涉及不同方面的生活範疇的滿意程度，在衡量一個國家或地區的生活素質時，就需要從不同角度（政治、經濟、環境等）搜集客觀數據和人民的主觀感受，才能獲得較為全面的結果。</a:t>
            </a:r>
          </a:p>
        </p:txBody>
      </p:sp>
      <p:pic>
        <p:nvPicPr>
          <p:cNvPr id="82" name="Image" descr="Image"/>
          <p:cNvPicPr>
            <a:picLocks noChangeAspect="1"/>
          </p:cNvPicPr>
          <p:nvPr/>
        </p:nvPicPr>
        <p:blipFill>
          <a:blip r:embed="rId2"/>
          <a:stretch>
            <a:fillRect/>
          </a:stretch>
        </p:blipFill>
        <p:spPr>
          <a:xfrm>
            <a:off x="1837196" y="4556157"/>
            <a:ext cx="1925148" cy="2736736"/>
          </a:xfrm>
          <a:prstGeom prst="rect">
            <a:avLst/>
          </a:prstGeom>
          <a:ln w="12700">
            <a:miter lim="400000"/>
          </a:ln>
        </p:spPr>
      </p:pic>
      <p:pic>
        <p:nvPicPr>
          <p:cNvPr id="83" name="Image" descr="Image"/>
          <p:cNvPicPr>
            <a:picLocks noChangeAspect="1"/>
          </p:cNvPicPr>
          <p:nvPr/>
        </p:nvPicPr>
        <p:blipFill>
          <a:blip r:embed="rId3"/>
          <a:stretch>
            <a:fillRect/>
          </a:stretch>
        </p:blipFill>
        <p:spPr>
          <a:xfrm>
            <a:off x="4422226" y="4556157"/>
            <a:ext cx="1925148" cy="2736736"/>
          </a:xfrm>
          <a:prstGeom prst="rect">
            <a:avLst/>
          </a:prstGeom>
          <a:ln w="12700">
            <a:miter lim="400000"/>
          </a:ln>
        </p:spPr>
      </p:pic>
      <p:pic>
        <p:nvPicPr>
          <p:cNvPr id="84" name="Image" descr="Image"/>
          <p:cNvPicPr>
            <a:picLocks noChangeAspect="1"/>
          </p:cNvPicPr>
          <p:nvPr/>
        </p:nvPicPr>
        <p:blipFill>
          <a:blip r:embed="rId4"/>
          <a:stretch>
            <a:fillRect/>
          </a:stretch>
        </p:blipFill>
        <p:spPr>
          <a:xfrm>
            <a:off x="8936497" y="4556157"/>
            <a:ext cx="1925147" cy="2736736"/>
          </a:xfrm>
          <a:prstGeom prst="rect">
            <a:avLst/>
          </a:prstGeom>
          <a:ln w="12700">
            <a:miter lim="400000"/>
          </a:ln>
        </p:spPr>
      </p:pic>
      <p:pic>
        <p:nvPicPr>
          <p:cNvPr id="85" name="Image" descr="Image"/>
          <p:cNvPicPr>
            <a:picLocks noChangeAspect="1"/>
          </p:cNvPicPr>
          <p:nvPr/>
        </p:nvPicPr>
        <p:blipFill>
          <a:blip r:embed="rId5"/>
          <a:srcRect b="41323"/>
          <a:stretch>
            <a:fillRect/>
          </a:stretch>
        </p:blipFill>
        <p:spPr>
          <a:xfrm>
            <a:off x="5937344" y="5543003"/>
            <a:ext cx="3162140" cy="2591552"/>
          </a:xfrm>
          <a:prstGeom prst="rect">
            <a:avLst/>
          </a:prstGeom>
          <a:ln w="12700">
            <a:miter lim="400000"/>
          </a:ln>
        </p:spPr>
      </p:pic>
      <p:sp>
        <p:nvSpPr>
          <p:cNvPr id="86" name="政治"/>
          <p:cNvSpPr txBox="1"/>
          <p:nvPr/>
        </p:nvSpPr>
        <p:spPr>
          <a:xfrm>
            <a:off x="2105887" y="5021405"/>
            <a:ext cx="1384301" cy="863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5000">
                <a:solidFill>
                  <a:srgbClr val="5A77AB"/>
                </a:solidFill>
              </a:defRPr>
            </a:lvl1pPr>
          </a:lstStyle>
          <a:p>
            <a:r>
              <a:rPr b="1" dirty="0"/>
              <a:t>政治</a:t>
            </a:r>
          </a:p>
        </p:txBody>
      </p:sp>
      <p:sp>
        <p:nvSpPr>
          <p:cNvPr id="87" name="經濟"/>
          <p:cNvSpPr txBox="1"/>
          <p:nvPr/>
        </p:nvSpPr>
        <p:spPr>
          <a:xfrm>
            <a:off x="4690917" y="5021405"/>
            <a:ext cx="1384301" cy="863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5000">
                <a:solidFill>
                  <a:srgbClr val="E2989C"/>
                </a:solidFill>
              </a:defRPr>
            </a:lvl1pPr>
          </a:lstStyle>
          <a:p>
            <a:r>
              <a:rPr b="1" dirty="0"/>
              <a:t>經濟</a:t>
            </a:r>
          </a:p>
        </p:txBody>
      </p:sp>
      <p:sp>
        <p:nvSpPr>
          <p:cNvPr id="88" name="環境"/>
          <p:cNvSpPr txBox="1"/>
          <p:nvPr/>
        </p:nvSpPr>
        <p:spPr>
          <a:xfrm>
            <a:off x="9205188" y="5021405"/>
            <a:ext cx="1384301" cy="863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5000">
                <a:solidFill>
                  <a:srgbClr val="E08D59"/>
                </a:solidFill>
              </a:defRPr>
            </a:lvl1pPr>
          </a:lstStyle>
          <a:p>
            <a:r>
              <a:rPr b="1" dirty="0"/>
              <a:t>環境</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 name="Image" descr="Image"/>
          <p:cNvPicPr>
            <a:picLocks noChangeAspect="1"/>
          </p:cNvPicPr>
          <p:nvPr/>
        </p:nvPicPr>
        <p:blipFill>
          <a:blip r:embed="rId2">
            <a:alphaModFix amt="30371"/>
          </a:blip>
          <a:stretch>
            <a:fillRect/>
          </a:stretch>
        </p:blipFill>
        <p:spPr>
          <a:xfrm>
            <a:off x="1626020" y="3282876"/>
            <a:ext cx="9752760" cy="4344383"/>
          </a:xfrm>
          <a:prstGeom prst="rect">
            <a:avLst/>
          </a:prstGeom>
          <a:ln w="12700">
            <a:miter lim="400000"/>
          </a:ln>
        </p:spPr>
      </p:pic>
      <p:sp>
        <p:nvSpPr>
          <p:cNvPr id="91" name="怎樣衡量生活素質？"/>
          <p:cNvSpPr txBox="1"/>
          <p:nvPr/>
        </p:nvSpPr>
        <p:spPr>
          <a:xfrm>
            <a:off x="1471612" y="711199"/>
            <a:ext cx="5829301" cy="863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a:defRPr sz="5000">
                <a:solidFill>
                  <a:srgbClr val="136A6E"/>
                </a:solidFill>
              </a:defRPr>
            </a:lvl1pPr>
          </a:lstStyle>
          <a:p>
            <a:r>
              <a:rPr b="1" dirty="0"/>
              <a:t>怎樣衡量生活素質？</a:t>
            </a:r>
          </a:p>
        </p:txBody>
      </p:sp>
      <p:sp>
        <p:nvSpPr>
          <p:cNvPr id="92" name="該個國家或地區的國民生產總值、人均國民生產總值、失業率、工資水平、堅尼系數、不同類別（固體廢物、水質、空氣等）的環境污染指數、醫療設施的數量及各級學校的數目多少。"/>
          <p:cNvSpPr txBox="1"/>
          <p:nvPr/>
        </p:nvSpPr>
        <p:spPr>
          <a:xfrm>
            <a:off x="1621269" y="3707377"/>
            <a:ext cx="9762262" cy="1538746"/>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lgn="l">
              <a:defRPr sz="2600">
                <a:solidFill>
                  <a:srgbClr val="136A6E"/>
                </a:solidFill>
              </a:defRPr>
            </a:lvl1pPr>
          </a:lstStyle>
          <a:p>
            <a:r>
              <a:t>該個國家或地區的國民生產總值、人均國民生產總值、失業率、工資水平、堅尼系數、不同類別（固體廢物、水質、空氣等）的環境污染指數、醫療設施的數量及各級學校的數目多少。</a:t>
            </a:r>
          </a:p>
        </p:txBody>
      </p:sp>
      <p:pic>
        <p:nvPicPr>
          <p:cNvPr id="93" name="Image" descr="Image"/>
          <p:cNvPicPr>
            <a:picLocks noChangeAspect="1"/>
          </p:cNvPicPr>
          <p:nvPr/>
        </p:nvPicPr>
        <p:blipFill>
          <a:blip r:embed="rId3"/>
          <a:stretch>
            <a:fillRect/>
          </a:stretch>
        </p:blipFill>
        <p:spPr>
          <a:xfrm>
            <a:off x="4359160" y="2871330"/>
            <a:ext cx="4286480" cy="1013740"/>
          </a:xfrm>
          <a:prstGeom prst="rect">
            <a:avLst/>
          </a:prstGeom>
          <a:ln w="12700">
            <a:miter lim="400000"/>
          </a:ln>
        </p:spPr>
      </p:pic>
      <p:sp>
        <p:nvSpPr>
          <p:cNvPr id="94" name="客觀數據"/>
          <p:cNvSpPr txBox="1"/>
          <p:nvPr/>
        </p:nvSpPr>
        <p:spPr>
          <a:xfrm>
            <a:off x="5175250" y="2937830"/>
            <a:ext cx="2654300" cy="863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a:defRPr sz="5000">
                <a:solidFill>
                  <a:srgbClr val="FFFFFF"/>
                </a:solidFill>
              </a:defRPr>
            </a:lvl1pPr>
          </a:lstStyle>
          <a:p>
            <a:r>
              <a:rPr b="1" dirty="0"/>
              <a:t>客觀數據</a:t>
            </a:r>
          </a:p>
        </p:txBody>
      </p:sp>
      <p:pic>
        <p:nvPicPr>
          <p:cNvPr id="95" name="Image" descr="Image"/>
          <p:cNvPicPr>
            <a:picLocks noChangeAspect="1"/>
          </p:cNvPicPr>
          <p:nvPr/>
        </p:nvPicPr>
        <p:blipFill>
          <a:blip r:embed="rId4"/>
          <a:stretch>
            <a:fillRect/>
          </a:stretch>
        </p:blipFill>
        <p:spPr>
          <a:xfrm>
            <a:off x="4357437" y="5594915"/>
            <a:ext cx="4286480" cy="1013739"/>
          </a:xfrm>
          <a:prstGeom prst="rect">
            <a:avLst/>
          </a:prstGeom>
          <a:ln w="12700">
            <a:miter lim="400000"/>
          </a:ln>
        </p:spPr>
      </p:pic>
      <p:sp>
        <p:nvSpPr>
          <p:cNvPr id="96" name="主觀感受"/>
          <p:cNvSpPr txBox="1"/>
          <p:nvPr/>
        </p:nvSpPr>
        <p:spPr>
          <a:xfrm>
            <a:off x="5175250" y="5670001"/>
            <a:ext cx="2654300" cy="863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a:defRPr sz="5000">
                <a:solidFill>
                  <a:srgbClr val="FFFFFF"/>
                </a:solidFill>
              </a:defRPr>
            </a:lvl1pPr>
          </a:lstStyle>
          <a:p>
            <a:r>
              <a:rPr b="1" dirty="0"/>
              <a:t>主觀感受</a:t>
            </a:r>
          </a:p>
        </p:txBody>
      </p:sp>
      <p:sp>
        <p:nvSpPr>
          <p:cNvPr id="97" name="則是對工作狀況、家庭關係、身體健康、文化多元性、參與政治活動的權利、新聞自由、言論自由等方面的感受和滿意程度如何。"/>
          <p:cNvSpPr txBox="1"/>
          <p:nvPr/>
        </p:nvSpPr>
        <p:spPr>
          <a:xfrm>
            <a:off x="1621269" y="6546850"/>
            <a:ext cx="9762262" cy="1013739"/>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lgn="l">
              <a:defRPr sz="2600">
                <a:solidFill>
                  <a:srgbClr val="136A6E"/>
                </a:solidFill>
              </a:defRPr>
            </a:lvl1pPr>
          </a:lstStyle>
          <a:p>
            <a:r>
              <a:t>則是對工作狀況、家庭關係、身體健康、文化多元性、參與政治活動的權利、新聞自由、言論自由等方面的感受和滿意程度如何。</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怎樣衡量生活素質？"/>
          <p:cNvSpPr txBox="1"/>
          <p:nvPr/>
        </p:nvSpPr>
        <p:spPr>
          <a:xfrm>
            <a:off x="1471612" y="711199"/>
            <a:ext cx="5829301" cy="863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a:defRPr sz="5000">
                <a:solidFill>
                  <a:srgbClr val="136A6E"/>
                </a:solidFill>
              </a:defRPr>
            </a:lvl1pPr>
          </a:lstStyle>
          <a:p>
            <a:r>
              <a:rPr b="1" dirty="0"/>
              <a:t>怎樣衡量生活素質？</a:t>
            </a:r>
          </a:p>
        </p:txBody>
      </p:sp>
      <p:sp>
        <p:nvSpPr>
          <p:cNvPr id="100" name="總括來說，正因為生活素質是一個複雜的概念，要兼顧各個生活範疇，就需要同時採用客觀和主觀的指標。客觀指標用以量度社會和外在物質條件的狀況和變化；而主觀指標，則用以探索個人對生活經驗的感受和取向。"/>
          <p:cNvSpPr txBox="1"/>
          <p:nvPr/>
        </p:nvSpPr>
        <p:spPr>
          <a:xfrm>
            <a:off x="1702033" y="2928650"/>
            <a:ext cx="9735771" cy="16764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lgn="l">
              <a:defRPr sz="2600">
                <a:solidFill>
                  <a:srgbClr val="136A6E"/>
                </a:solidFill>
              </a:defRPr>
            </a:pPr>
            <a:r>
              <a:t>總括來說，正因為生活素質是一個複雜的概念，要兼顧各個生活範疇，就需要同時採用客觀和主觀的指標。</a:t>
            </a:r>
            <a:r>
              <a:rPr>
                <a:solidFill>
                  <a:schemeClr val="accent4">
                    <a:hueOff val="-1081314"/>
                    <a:satOff val="4338"/>
                    <a:lumOff val="-8931"/>
                  </a:schemeClr>
                </a:solidFill>
              </a:rPr>
              <a:t>客觀指標</a:t>
            </a:r>
            <a:r>
              <a:t>用以量度社會和外在物質條件的狀況和變化；而</a:t>
            </a:r>
            <a:r>
              <a:rPr>
                <a:solidFill>
                  <a:schemeClr val="accent4">
                    <a:hueOff val="-1081314"/>
                    <a:satOff val="4338"/>
                    <a:lumOff val="-8931"/>
                  </a:schemeClr>
                </a:solidFill>
              </a:rPr>
              <a:t>主觀指標</a:t>
            </a:r>
            <a:r>
              <a:t>，則用以探索個人對生活經驗的感受和取向。</a:t>
            </a:r>
          </a:p>
        </p:txBody>
      </p:sp>
      <p:pic>
        <p:nvPicPr>
          <p:cNvPr id="101" name="Image" descr="Image"/>
          <p:cNvPicPr>
            <a:picLocks noChangeAspect="1"/>
          </p:cNvPicPr>
          <p:nvPr/>
        </p:nvPicPr>
        <p:blipFill>
          <a:blip r:embed="rId2"/>
          <a:stretch>
            <a:fillRect/>
          </a:stretch>
        </p:blipFill>
        <p:spPr>
          <a:xfrm>
            <a:off x="2560221" y="5405155"/>
            <a:ext cx="875930" cy="2392645"/>
          </a:xfrm>
          <a:prstGeom prst="rect">
            <a:avLst/>
          </a:prstGeom>
          <a:ln w="12700">
            <a:miter lim="400000"/>
          </a:ln>
        </p:spPr>
      </p:pic>
      <p:pic>
        <p:nvPicPr>
          <p:cNvPr id="102" name="Image" descr="Image"/>
          <p:cNvPicPr>
            <a:picLocks noChangeAspect="1"/>
          </p:cNvPicPr>
          <p:nvPr/>
        </p:nvPicPr>
        <p:blipFill>
          <a:blip r:embed="rId3"/>
          <a:stretch>
            <a:fillRect/>
          </a:stretch>
        </p:blipFill>
        <p:spPr>
          <a:xfrm>
            <a:off x="8758477" y="5033736"/>
            <a:ext cx="1130256" cy="2768633"/>
          </a:xfrm>
          <a:prstGeom prst="rect">
            <a:avLst/>
          </a:prstGeom>
          <a:ln w="12700">
            <a:miter lim="400000"/>
          </a:ln>
        </p:spPr>
      </p:pic>
      <p:pic>
        <p:nvPicPr>
          <p:cNvPr id="103" name="Image" descr="Image"/>
          <p:cNvPicPr>
            <a:picLocks noChangeAspect="1"/>
          </p:cNvPicPr>
          <p:nvPr/>
        </p:nvPicPr>
        <p:blipFill>
          <a:blip r:embed="rId4"/>
          <a:stretch>
            <a:fillRect/>
          </a:stretch>
        </p:blipFill>
        <p:spPr>
          <a:xfrm>
            <a:off x="4001273" y="5153957"/>
            <a:ext cx="1055911" cy="2648412"/>
          </a:xfrm>
          <a:prstGeom prst="rect">
            <a:avLst/>
          </a:prstGeom>
          <a:ln w="12700">
            <a:miter lim="400000"/>
          </a:ln>
        </p:spPr>
      </p:pic>
      <p:pic>
        <p:nvPicPr>
          <p:cNvPr id="104" name="Image" descr="Image"/>
          <p:cNvPicPr>
            <a:picLocks noChangeAspect="1"/>
          </p:cNvPicPr>
          <p:nvPr/>
        </p:nvPicPr>
        <p:blipFill>
          <a:blip r:embed="rId5"/>
          <a:stretch>
            <a:fillRect/>
          </a:stretch>
        </p:blipFill>
        <p:spPr>
          <a:xfrm>
            <a:off x="5901706" y="5610132"/>
            <a:ext cx="788025" cy="2192237"/>
          </a:xfrm>
          <a:prstGeom prst="rect">
            <a:avLst/>
          </a:prstGeom>
          <a:ln w="12700">
            <a:miter lim="400000"/>
          </a:ln>
        </p:spPr>
      </p:pic>
      <p:pic>
        <p:nvPicPr>
          <p:cNvPr id="105" name="Image" descr="Image"/>
          <p:cNvPicPr>
            <a:picLocks noChangeAspect="1"/>
          </p:cNvPicPr>
          <p:nvPr/>
        </p:nvPicPr>
        <p:blipFill>
          <a:blip r:embed="rId6"/>
          <a:stretch>
            <a:fillRect/>
          </a:stretch>
        </p:blipFill>
        <p:spPr>
          <a:xfrm>
            <a:off x="7371444" y="5033736"/>
            <a:ext cx="929131" cy="2768633"/>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頗多國際或本地機構都會進行不同重點、主題以至名稱的調查，藉以反映一個國家 / 地區的人民的福祉，甚至將調查結果列成排名表而加以比較。…"/>
          <p:cNvSpPr txBox="1"/>
          <p:nvPr/>
        </p:nvSpPr>
        <p:spPr>
          <a:xfrm>
            <a:off x="1661651" y="2760225"/>
            <a:ext cx="9762262" cy="20701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lgn="l">
              <a:defRPr sz="2600">
                <a:solidFill>
                  <a:srgbClr val="136A6E"/>
                </a:solidFill>
              </a:defRPr>
            </a:pPr>
            <a:r>
              <a:t>頗多國際或本地機構都會進行不同重點、主題以至名稱的調查，藉以反映一個國家 / 地區的人民的福祉，甚至將調查結果列成排名表而加以比較。</a:t>
            </a:r>
          </a:p>
          <a:p>
            <a:pPr algn="l">
              <a:defRPr sz="2600">
                <a:solidFill>
                  <a:srgbClr val="136A6E"/>
                </a:solidFill>
              </a:defRPr>
            </a:pPr>
            <a:r>
              <a:t>調查不一定以生活素質為名，而當中涉及衡量生活素質的項目，以及其定義亦互有不同。例如：</a:t>
            </a:r>
          </a:p>
        </p:txBody>
      </p:sp>
      <p:sp>
        <p:nvSpPr>
          <p:cNvPr id="108" name="怎樣了解人民的整體生活素質？"/>
          <p:cNvSpPr txBox="1"/>
          <p:nvPr/>
        </p:nvSpPr>
        <p:spPr>
          <a:xfrm>
            <a:off x="1471612" y="711199"/>
            <a:ext cx="9004301" cy="863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a:defRPr sz="5000">
                <a:solidFill>
                  <a:srgbClr val="136A6E"/>
                </a:solidFill>
              </a:defRPr>
            </a:lvl1pPr>
          </a:lstStyle>
          <a:p>
            <a:r>
              <a:rPr b="1" dirty="0"/>
              <a:t>怎樣了解人民的整體生活素質？</a:t>
            </a:r>
          </a:p>
        </p:txBody>
      </p:sp>
      <p:pic>
        <p:nvPicPr>
          <p:cNvPr id="109" name="Image" descr="Image"/>
          <p:cNvPicPr>
            <a:picLocks noChangeAspect="1"/>
          </p:cNvPicPr>
          <p:nvPr/>
        </p:nvPicPr>
        <p:blipFill>
          <a:blip r:embed="rId2"/>
          <a:stretch>
            <a:fillRect/>
          </a:stretch>
        </p:blipFill>
        <p:spPr>
          <a:xfrm>
            <a:off x="1910197" y="6804056"/>
            <a:ext cx="965201" cy="964232"/>
          </a:xfrm>
          <a:prstGeom prst="rect">
            <a:avLst/>
          </a:prstGeom>
          <a:ln w="12700">
            <a:miter lim="400000"/>
          </a:ln>
        </p:spPr>
      </p:pic>
      <p:pic>
        <p:nvPicPr>
          <p:cNvPr id="110" name="Image" descr="Image"/>
          <p:cNvPicPr>
            <a:picLocks noChangeAspect="1"/>
          </p:cNvPicPr>
          <p:nvPr/>
        </p:nvPicPr>
        <p:blipFill>
          <a:blip r:embed="rId3"/>
          <a:stretch>
            <a:fillRect/>
          </a:stretch>
        </p:blipFill>
        <p:spPr>
          <a:xfrm>
            <a:off x="4248424" y="6804056"/>
            <a:ext cx="965201" cy="964232"/>
          </a:xfrm>
          <a:prstGeom prst="rect">
            <a:avLst/>
          </a:prstGeom>
          <a:ln w="12700">
            <a:miter lim="400000"/>
          </a:ln>
        </p:spPr>
      </p:pic>
      <p:pic>
        <p:nvPicPr>
          <p:cNvPr id="111" name="Image" descr="Image"/>
          <p:cNvPicPr>
            <a:picLocks noChangeAspect="1"/>
          </p:cNvPicPr>
          <p:nvPr/>
        </p:nvPicPr>
        <p:blipFill>
          <a:blip r:embed="rId4"/>
          <a:stretch>
            <a:fillRect/>
          </a:stretch>
        </p:blipFill>
        <p:spPr>
          <a:xfrm>
            <a:off x="6586652" y="6804056"/>
            <a:ext cx="965201" cy="964232"/>
          </a:xfrm>
          <a:prstGeom prst="rect">
            <a:avLst/>
          </a:prstGeom>
          <a:ln w="12700">
            <a:miter lim="400000"/>
          </a:ln>
        </p:spPr>
      </p:pic>
      <p:pic>
        <p:nvPicPr>
          <p:cNvPr id="112" name="Image" descr="Image"/>
          <p:cNvPicPr>
            <a:picLocks noChangeAspect="1"/>
          </p:cNvPicPr>
          <p:nvPr/>
        </p:nvPicPr>
        <p:blipFill>
          <a:blip r:embed="rId5"/>
          <a:stretch>
            <a:fillRect/>
          </a:stretch>
        </p:blipFill>
        <p:spPr>
          <a:xfrm>
            <a:off x="8924880" y="6803572"/>
            <a:ext cx="965201" cy="965201"/>
          </a:xfrm>
          <a:prstGeom prst="rect">
            <a:avLst/>
          </a:prstGeom>
          <a:ln w="12700">
            <a:miter lim="400000"/>
          </a:ln>
        </p:spPr>
      </p:pic>
      <p:pic>
        <p:nvPicPr>
          <p:cNvPr id="113" name="Image" descr="Image"/>
          <p:cNvPicPr>
            <a:picLocks noChangeAspect="1"/>
          </p:cNvPicPr>
          <p:nvPr/>
        </p:nvPicPr>
        <p:blipFill>
          <a:blip r:embed="rId6"/>
          <a:stretch>
            <a:fillRect/>
          </a:stretch>
        </p:blipFill>
        <p:spPr>
          <a:xfrm>
            <a:off x="3079311" y="6804056"/>
            <a:ext cx="965201" cy="964232"/>
          </a:xfrm>
          <a:prstGeom prst="rect">
            <a:avLst/>
          </a:prstGeom>
          <a:ln w="12700">
            <a:miter lim="400000"/>
          </a:ln>
        </p:spPr>
      </p:pic>
      <p:pic>
        <p:nvPicPr>
          <p:cNvPr id="114" name="Image" descr="Image"/>
          <p:cNvPicPr>
            <a:picLocks noChangeAspect="1"/>
          </p:cNvPicPr>
          <p:nvPr/>
        </p:nvPicPr>
        <p:blipFill>
          <a:blip r:embed="rId7"/>
          <a:stretch>
            <a:fillRect/>
          </a:stretch>
        </p:blipFill>
        <p:spPr>
          <a:xfrm>
            <a:off x="5417538" y="6804056"/>
            <a:ext cx="965201" cy="964232"/>
          </a:xfrm>
          <a:prstGeom prst="rect">
            <a:avLst/>
          </a:prstGeom>
          <a:ln w="12700">
            <a:miter lim="400000"/>
          </a:ln>
        </p:spPr>
      </p:pic>
      <p:pic>
        <p:nvPicPr>
          <p:cNvPr id="115" name="Image" descr="Image"/>
          <p:cNvPicPr>
            <a:picLocks noChangeAspect="1"/>
          </p:cNvPicPr>
          <p:nvPr/>
        </p:nvPicPr>
        <p:blipFill>
          <a:blip r:embed="rId8"/>
          <a:stretch>
            <a:fillRect/>
          </a:stretch>
        </p:blipFill>
        <p:spPr>
          <a:xfrm>
            <a:off x="7755766" y="6804056"/>
            <a:ext cx="965201" cy="964232"/>
          </a:xfrm>
          <a:prstGeom prst="rect">
            <a:avLst/>
          </a:prstGeom>
          <a:ln w="12700">
            <a:miter lim="400000"/>
          </a:ln>
        </p:spPr>
      </p:pic>
      <p:pic>
        <p:nvPicPr>
          <p:cNvPr id="116" name="Image" descr="Image"/>
          <p:cNvPicPr>
            <a:picLocks noChangeAspect="1"/>
          </p:cNvPicPr>
          <p:nvPr/>
        </p:nvPicPr>
        <p:blipFill>
          <a:blip r:embed="rId9"/>
          <a:stretch>
            <a:fillRect/>
          </a:stretch>
        </p:blipFill>
        <p:spPr>
          <a:xfrm>
            <a:off x="10048638" y="6798127"/>
            <a:ext cx="965201" cy="965201"/>
          </a:xfrm>
          <a:prstGeom prst="rect">
            <a:avLst/>
          </a:prstGeom>
          <a:ln w="12700">
            <a:miter lim="400000"/>
          </a:ln>
        </p:spPr>
      </p:pic>
      <p:sp>
        <p:nvSpPr>
          <p:cNvPr id="117" name="聯合國人類發展指數…"/>
          <p:cNvSpPr txBox="1"/>
          <p:nvPr/>
        </p:nvSpPr>
        <p:spPr>
          <a:xfrm>
            <a:off x="1621269" y="4914614"/>
            <a:ext cx="9762262" cy="16256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defRPr sz="3300">
                <a:solidFill>
                  <a:srgbClr val="1DB76D"/>
                </a:solidFill>
              </a:defRPr>
            </a:pPr>
            <a:r>
              <a:rPr b="1" dirty="0"/>
              <a:t>聯合國人類發展指數</a:t>
            </a:r>
          </a:p>
          <a:p>
            <a:pPr>
              <a:defRPr sz="3300">
                <a:solidFill>
                  <a:srgbClr val="1DB76D"/>
                </a:solidFill>
              </a:defRPr>
            </a:pPr>
            <a:r>
              <a:rPr b="1" dirty="0"/>
              <a:t>英國經濟學人智庫</a:t>
            </a:r>
          </a:p>
          <a:p>
            <a:pPr>
              <a:defRPr sz="3300">
                <a:solidFill>
                  <a:srgbClr val="1DB76D"/>
                </a:solidFill>
              </a:defRPr>
            </a:pPr>
            <a:r>
              <a:rPr b="1" dirty="0"/>
              <a:t>香港中文大學 - 香港亞太研究所生活質素研究中心</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 name="Image" descr="Image"/>
          <p:cNvPicPr>
            <a:picLocks noChangeAspect="1"/>
          </p:cNvPicPr>
          <p:nvPr/>
        </p:nvPicPr>
        <p:blipFill>
          <a:blip r:embed="rId2">
            <a:alphaModFix amt="20000"/>
          </a:blip>
          <a:stretch>
            <a:fillRect/>
          </a:stretch>
        </p:blipFill>
        <p:spPr>
          <a:xfrm>
            <a:off x="1626020" y="3333676"/>
            <a:ext cx="9752760" cy="4344383"/>
          </a:xfrm>
          <a:prstGeom prst="rect">
            <a:avLst/>
          </a:prstGeom>
          <a:ln w="12700">
            <a:miter lim="400000"/>
          </a:ln>
        </p:spPr>
      </p:pic>
      <p:sp>
        <p:nvSpPr>
          <p:cNvPr id="120" name="怎樣了解人民的整體生活素質？"/>
          <p:cNvSpPr txBox="1"/>
          <p:nvPr/>
        </p:nvSpPr>
        <p:spPr>
          <a:xfrm>
            <a:off x="1471612" y="711199"/>
            <a:ext cx="9004301" cy="863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a:defRPr sz="5000">
                <a:solidFill>
                  <a:srgbClr val="136A6E"/>
                </a:solidFill>
              </a:defRPr>
            </a:lvl1pPr>
          </a:lstStyle>
          <a:p>
            <a:r>
              <a:rPr b="1" dirty="0"/>
              <a:t>怎樣了解人民的整體生活素質？</a:t>
            </a:r>
          </a:p>
        </p:txBody>
      </p:sp>
      <p:sp>
        <p:nvSpPr>
          <p:cNvPr id="121" name="出生時預期壽命…"/>
          <p:cNvSpPr txBox="1"/>
          <p:nvPr/>
        </p:nvSpPr>
        <p:spPr>
          <a:xfrm>
            <a:off x="2000250" y="3276913"/>
            <a:ext cx="9004300" cy="2564805"/>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defRPr sz="4000">
                <a:solidFill>
                  <a:srgbClr val="136A6E"/>
                </a:solidFill>
              </a:defRPr>
            </a:pPr>
            <a:r>
              <a:rPr b="1" dirty="0"/>
              <a:t>出生時預期壽命</a:t>
            </a:r>
          </a:p>
          <a:p>
            <a:pPr>
              <a:defRPr sz="4000">
                <a:solidFill>
                  <a:srgbClr val="136A6E"/>
                </a:solidFill>
              </a:defRPr>
            </a:pPr>
            <a:r>
              <a:rPr b="1" dirty="0"/>
              <a:t>平均受教育年限</a:t>
            </a:r>
          </a:p>
          <a:p>
            <a:pPr>
              <a:defRPr sz="4000">
                <a:solidFill>
                  <a:srgbClr val="136A6E"/>
                </a:solidFill>
              </a:defRPr>
            </a:pPr>
            <a:r>
              <a:rPr b="1" dirty="0"/>
              <a:t>預期受教育年限</a:t>
            </a:r>
          </a:p>
          <a:p>
            <a:pPr>
              <a:defRPr sz="4000">
                <a:solidFill>
                  <a:srgbClr val="136A6E"/>
                </a:solidFill>
              </a:defRPr>
            </a:pPr>
            <a:r>
              <a:rPr b="1" dirty="0"/>
              <a:t>平均國民總收入</a:t>
            </a:r>
          </a:p>
        </p:txBody>
      </p:sp>
      <p:pic>
        <p:nvPicPr>
          <p:cNvPr id="122" name="Image" descr="Image"/>
          <p:cNvPicPr>
            <a:picLocks noChangeAspect="1"/>
          </p:cNvPicPr>
          <p:nvPr/>
        </p:nvPicPr>
        <p:blipFill>
          <a:blip r:embed="rId3"/>
          <a:stretch>
            <a:fillRect/>
          </a:stretch>
        </p:blipFill>
        <p:spPr>
          <a:xfrm>
            <a:off x="1634869" y="5773259"/>
            <a:ext cx="2034049" cy="1912455"/>
          </a:xfrm>
          <a:prstGeom prst="rect">
            <a:avLst/>
          </a:prstGeom>
          <a:ln w="12700">
            <a:miter lim="400000"/>
          </a:ln>
        </p:spPr>
      </p:pic>
      <p:sp>
        <p:nvSpPr>
          <p:cNvPr id="123" name="聯合國人類發展指數"/>
          <p:cNvSpPr txBox="1"/>
          <p:nvPr/>
        </p:nvSpPr>
        <p:spPr>
          <a:xfrm>
            <a:off x="1621269" y="2672208"/>
            <a:ext cx="9762262" cy="6096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sz="3300">
                <a:solidFill>
                  <a:srgbClr val="1DB76D"/>
                </a:solidFill>
              </a:defRPr>
            </a:lvl1pPr>
          </a:lstStyle>
          <a:p>
            <a:r>
              <a:rPr b="1" dirty="0"/>
              <a:t>聯合國人類發展指數</a:t>
            </a:r>
          </a:p>
        </p:txBody>
      </p:sp>
      <p:sp>
        <p:nvSpPr>
          <p:cNvPr id="125" name="根據2018年發表的報告，香港於2017年處於「甚高人類發展」的級別，在全球189個國家 / 地區當中排名第7位；在亞洲來說，則排名最高。"/>
          <p:cNvSpPr txBox="1"/>
          <p:nvPr/>
        </p:nvSpPr>
        <p:spPr>
          <a:xfrm>
            <a:off x="3770446" y="6417211"/>
            <a:ext cx="7403831" cy="1483134"/>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lstStyle>
            <a:lvl1pPr algn="l">
              <a:defRPr sz="2600">
                <a:solidFill>
                  <a:schemeClr val="accent5">
                    <a:hueOff val="-82419"/>
                    <a:satOff val="-9513"/>
                    <a:lumOff val="-16343"/>
                  </a:schemeClr>
                </a:solidFill>
              </a:defRPr>
            </a:lvl1pPr>
          </a:lstStyle>
          <a:p>
            <a:pPr>
              <a:defRPr>
                <a:solidFill>
                  <a:srgbClr val="FFFFFF"/>
                </a:solidFill>
              </a:defRPr>
            </a:pPr>
            <a:r>
              <a:rPr dirty="0">
                <a:solidFill>
                  <a:schemeClr val="accent5">
                    <a:hueOff val="-82419"/>
                    <a:satOff val="-9513"/>
                    <a:lumOff val="-16343"/>
                  </a:schemeClr>
                </a:solidFill>
              </a:rPr>
              <a:t>根據2018年發表的報告，香港於2017年處於「甚高人類發展」的級別，在全球189個國家 / 地區當中排名第7位；在亞洲來說，則排名最高。 </a:t>
            </a:r>
          </a:p>
        </p:txBody>
      </p:sp>
      <p:sp>
        <p:nvSpPr>
          <p:cNvPr id="126" name="這四項指標給予評分及排名"/>
          <p:cNvSpPr txBox="1"/>
          <p:nvPr/>
        </p:nvSpPr>
        <p:spPr>
          <a:xfrm>
            <a:off x="1621269" y="5823317"/>
            <a:ext cx="9762262" cy="502702"/>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sz="2600">
                <a:solidFill>
                  <a:srgbClr val="136A6E"/>
                </a:solidFill>
              </a:defRPr>
            </a:lvl1pPr>
          </a:lstStyle>
          <a:p>
            <a:r>
              <a:rPr dirty="0"/>
              <a:t>這四項指標給予評分及排名</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alphaModFix amt="20000"/>
          </a:blip>
          <a:stretch>
            <a:fillRect/>
          </a:stretch>
        </p:blipFill>
        <p:spPr>
          <a:xfrm>
            <a:off x="1626020" y="3333676"/>
            <a:ext cx="9752760" cy="4344383"/>
          </a:xfrm>
          <a:prstGeom prst="rect">
            <a:avLst/>
          </a:prstGeom>
          <a:ln w="12700">
            <a:miter lim="400000"/>
          </a:ln>
        </p:spPr>
      </p:pic>
      <p:sp>
        <p:nvSpPr>
          <p:cNvPr id="129" name="怎樣了解人民的整體生活素質？"/>
          <p:cNvSpPr txBox="1"/>
          <p:nvPr/>
        </p:nvSpPr>
        <p:spPr>
          <a:xfrm>
            <a:off x="1471612" y="711199"/>
            <a:ext cx="9004301" cy="863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a:defRPr sz="5000">
                <a:solidFill>
                  <a:srgbClr val="136A6E"/>
                </a:solidFill>
              </a:defRPr>
            </a:lvl1pPr>
          </a:lstStyle>
          <a:p>
            <a:r>
              <a:rPr b="1" dirty="0"/>
              <a:t>怎樣了解人民的整體生活素質？</a:t>
            </a:r>
          </a:p>
        </p:txBody>
      </p:sp>
      <p:sp>
        <p:nvSpPr>
          <p:cNvPr id="130" name="社會穩定程度、醫療衛生、…"/>
          <p:cNvSpPr txBox="1"/>
          <p:nvPr/>
        </p:nvSpPr>
        <p:spPr>
          <a:xfrm>
            <a:off x="2539216" y="3656437"/>
            <a:ext cx="7926368" cy="1518364"/>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defRPr sz="4600">
                <a:solidFill>
                  <a:srgbClr val="136A6E"/>
                </a:solidFill>
              </a:defRPr>
            </a:pPr>
            <a:r>
              <a:rPr b="1"/>
              <a:t>社會穩定程度、醫療衛生、</a:t>
            </a:r>
          </a:p>
          <a:p>
            <a:pPr>
              <a:defRPr sz="4600">
                <a:solidFill>
                  <a:srgbClr val="136A6E"/>
                </a:solidFill>
              </a:defRPr>
            </a:pPr>
            <a:r>
              <a:rPr b="1" dirty="0"/>
              <a:t>文化和環境、教育、基礎設施</a:t>
            </a:r>
          </a:p>
        </p:txBody>
      </p:sp>
      <p:pic>
        <p:nvPicPr>
          <p:cNvPr id="131" name="Image" descr="Image"/>
          <p:cNvPicPr>
            <a:picLocks noChangeAspect="1"/>
          </p:cNvPicPr>
          <p:nvPr/>
        </p:nvPicPr>
        <p:blipFill>
          <a:blip r:embed="rId3"/>
          <a:stretch>
            <a:fillRect/>
          </a:stretch>
        </p:blipFill>
        <p:spPr>
          <a:xfrm>
            <a:off x="1634869" y="5773259"/>
            <a:ext cx="2034049" cy="1912455"/>
          </a:xfrm>
          <a:prstGeom prst="rect">
            <a:avLst/>
          </a:prstGeom>
          <a:ln w="12700">
            <a:miter lim="400000"/>
          </a:ln>
        </p:spPr>
      </p:pic>
      <p:sp>
        <p:nvSpPr>
          <p:cNvPr id="132" name="這五項指標給予評分及排名"/>
          <p:cNvSpPr txBox="1"/>
          <p:nvPr/>
        </p:nvSpPr>
        <p:spPr>
          <a:xfrm>
            <a:off x="1621269" y="5258217"/>
            <a:ext cx="9762262" cy="4953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sz="2600">
                <a:solidFill>
                  <a:srgbClr val="136A6E"/>
                </a:solidFill>
              </a:defRPr>
            </a:lvl1pPr>
          </a:lstStyle>
          <a:p>
            <a:r>
              <a:rPr dirty="0"/>
              <a:t>這五項指標給予評分及排名</a:t>
            </a:r>
          </a:p>
        </p:txBody>
      </p:sp>
      <p:sp>
        <p:nvSpPr>
          <p:cNvPr id="133" name="英國經濟學人智庫"/>
          <p:cNvSpPr txBox="1"/>
          <p:nvPr/>
        </p:nvSpPr>
        <p:spPr>
          <a:xfrm>
            <a:off x="1621269" y="2977008"/>
            <a:ext cx="9762262" cy="6096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sz="3300">
                <a:solidFill>
                  <a:srgbClr val="1DB76D"/>
                </a:solidFill>
              </a:defRPr>
            </a:lvl1pPr>
          </a:lstStyle>
          <a:p>
            <a:r>
              <a:rPr b="1"/>
              <a:t>英國經濟學人智庫</a:t>
            </a:r>
          </a:p>
        </p:txBody>
      </p:sp>
      <p:sp>
        <p:nvSpPr>
          <p:cNvPr id="135" name="根據2018年的報告，香港的宜居評分為91.3分（滿分100分），排名第35位，較2017年上升了10位，在亞洲排名最高。"/>
          <p:cNvSpPr txBox="1"/>
          <p:nvPr/>
        </p:nvSpPr>
        <p:spPr>
          <a:xfrm>
            <a:off x="3680753" y="5888625"/>
            <a:ext cx="7209859" cy="14986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lstStyle/>
          <a:p>
            <a:pPr algn="l">
              <a:defRPr sz="2600">
                <a:solidFill>
                  <a:srgbClr val="FFFFFF"/>
                </a:solidFill>
              </a:defRPr>
            </a:pPr>
            <a:r>
              <a:rPr dirty="0"/>
              <a:t>  </a:t>
            </a:r>
            <a:r>
              <a:rPr dirty="0">
                <a:solidFill>
                  <a:schemeClr val="accent5">
                    <a:hueOff val="-82419"/>
                    <a:satOff val="-9513"/>
                    <a:lumOff val="-16343"/>
                  </a:schemeClr>
                </a:solidFill>
              </a:rPr>
              <a:t>根據2018年的報告，香港的宜居評分為91.3分（滿分100分</a:t>
            </a:r>
            <a:r>
              <a:rPr spc="-1040" dirty="0">
                <a:solidFill>
                  <a:schemeClr val="accent5">
                    <a:hueOff val="-82419"/>
                    <a:satOff val="-9513"/>
                    <a:lumOff val="-16343"/>
                  </a:schemeClr>
                </a:solidFill>
              </a:rPr>
              <a:t>）</a:t>
            </a:r>
            <a:r>
              <a:rPr dirty="0">
                <a:solidFill>
                  <a:schemeClr val="accent5">
                    <a:hueOff val="-82419"/>
                    <a:satOff val="-9513"/>
                    <a:lumOff val="-16343"/>
                  </a:schemeClr>
                </a:solidFill>
              </a:rPr>
              <a:t>，排名第35位，較2017年上升了</a:t>
            </a:r>
            <a:r>
              <a:rPr lang="en-US" dirty="0">
                <a:solidFill>
                  <a:schemeClr val="accent5">
                    <a:hueOff val="-82419"/>
                    <a:satOff val="-9513"/>
                    <a:lumOff val="-16343"/>
                  </a:schemeClr>
                </a:solidFill>
              </a:rPr>
              <a:t> </a:t>
            </a:r>
          </a:p>
          <a:p>
            <a:pPr algn="l">
              <a:defRPr sz="2600">
                <a:solidFill>
                  <a:srgbClr val="FFFFFF"/>
                </a:solidFill>
              </a:defRPr>
            </a:pPr>
            <a:r>
              <a:rPr lang="en-US" dirty="0">
                <a:solidFill>
                  <a:schemeClr val="accent5">
                    <a:hueOff val="-82419"/>
                    <a:satOff val="-9513"/>
                    <a:lumOff val="-16343"/>
                  </a:schemeClr>
                </a:solidFill>
              </a:rPr>
              <a:t>  </a:t>
            </a:r>
            <a:r>
              <a:rPr dirty="0">
                <a:solidFill>
                  <a:schemeClr val="accent5">
                    <a:hueOff val="-82419"/>
                    <a:satOff val="-9513"/>
                    <a:lumOff val="-16343"/>
                  </a:schemeClr>
                </a:solidFill>
              </a:rPr>
              <a:t>10位，在亞洲排名最高。</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 name="Image" descr="Image"/>
          <p:cNvPicPr>
            <a:picLocks noChangeAspect="1"/>
          </p:cNvPicPr>
          <p:nvPr/>
        </p:nvPicPr>
        <p:blipFill>
          <a:blip r:embed="rId2">
            <a:alphaModFix amt="20000"/>
          </a:blip>
          <a:stretch>
            <a:fillRect/>
          </a:stretch>
        </p:blipFill>
        <p:spPr>
          <a:xfrm>
            <a:off x="1626020" y="3333676"/>
            <a:ext cx="9752760" cy="4344383"/>
          </a:xfrm>
          <a:prstGeom prst="rect">
            <a:avLst/>
          </a:prstGeom>
          <a:ln w="12700">
            <a:miter lim="400000"/>
          </a:ln>
        </p:spPr>
      </p:pic>
      <p:sp>
        <p:nvSpPr>
          <p:cNvPr id="138" name="怎樣了解人民的整體生活素質？"/>
          <p:cNvSpPr txBox="1"/>
          <p:nvPr/>
        </p:nvSpPr>
        <p:spPr>
          <a:xfrm>
            <a:off x="1471612" y="711199"/>
            <a:ext cx="9004301" cy="863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a:defRPr sz="5000">
                <a:solidFill>
                  <a:srgbClr val="136A6E"/>
                </a:solidFill>
              </a:defRPr>
            </a:lvl1pPr>
          </a:lstStyle>
          <a:p>
            <a:r>
              <a:rPr b="1" dirty="0"/>
              <a:t>怎樣了解人民的整體生活素質？</a:t>
            </a:r>
          </a:p>
        </p:txBody>
      </p:sp>
      <p:sp>
        <p:nvSpPr>
          <p:cNvPr id="139" name="健康、社會、文化與休閒、…"/>
          <p:cNvSpPr txBox="1"/>
          <p:nvPr/>
        </p:nvSpPr>
        <p:spPr>
          <a:xfrm>
            <a:off x="2539216" y="3656437"/>
            <a:ext cx="7926368" cy="1518364"/>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defRPr sz="4600">
                <a:solidFill>
                  <a:srgbClr val="136A6E"/>
                </a:solidFill>
              </a:defRPr>
            </a:pPr>
            <a:r>
              <a:rPr b="1" dirty="0"/>
              <a:t>健康、社會、文化與休閒、</a:t>
            </a:r>
          </a:p>
          <a:p>
            <a:pPr>
              <a:defRPr sz="4600">
                <a:solidFill>
                  <a:srgbClr val="136A6E"/>
                </a:solidFill>
              </a:defRPr>
            </a:pPr>
            <a:r>
              <a:rPr b="1" dirty="0"/>
              <a:t>經濟、環境五組分類指數</a:t>
            </a:r>
          </a:p>
        </p:txBody>
      </p:sp>
      <p:pic>
        <p:nvPicPr>
          <p:cNvPr id="140" name="Image" descr="Image"/>
          <p:cNvPicPr>
            <a:picLocks noChangeAspect="1"/>
          </p:cNvPicPr>
          <p:nvPr/>
        </p:nvPicPr>
        <p:blipFill>
          <a:blip r:embed="rId3"/>
          <a:stretch>
            <a:fillRect/>
          </a:stretch>
        </p:blipFill>
        <p:spPr>
          <a:xfrm>
            <a:off x="1634869" y="5773259"/>
            <a:ext cx="2034049" cy="1912455"/>
          </a:xfrm>
          <a:prstGeom prst="rect">
            <a:avLst/>
          </a:prstGeom>
          <a:ln w="12700">
            <a:miter lim="400000"/>
          </a:ln>
        </p:spPr>
      </p:pic>
      <p:sp>
        <p:nvSpPr>
          <p:cNvPr id="141" name="合共二十三個指標組成給予評分及排名"/>
          <p:cNvSpPr txBox="1"/>
          <p:nvPr/>
        </p:nvSpPr>
        <p:spPr>
          <a:xfrm>
            <a:off x="1621269" y="5258217"/>
            <a:ext cx="9762262" cy="4953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sz="2600">
                <a:solidFill>
                  <a:srgbClr val="136A6E"/>
                </a:solidFill>
              </a:defRPr>
            </a:lvl1pPr>
          </a:lstStyle>
          <a:p>
            <a:r>
              <a:rPr dirty="0"/>
              <a:t>合共二十三個指標組成給予評分及排名</a:t>
            </a:r>
          </a:p>
        </p:txBody>
      </p:sp>
      <p:sp>
        <p:nvSpPr>
          <p:cNvPr id="142" name="香港中文大學 - 香港亞太研究所生活質素研究中心"/>
          <p:cNvSpPr txBox="1"/>
          <p:nvPr/>
        </p:nvSpPr>
        <p:spPr>
          <a:xfrm>
            <a:off x="1621269" y="2977008"/>
            <a:ext cx="9762262" cy="6096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sz="3300">
                <a:solidFill>
                  <a:srgbClr val="1DB76D"/>
                </a:solidFill>
              </a:defRPr>
            </a:lvl1pPr>
          </a:lstStyle>
          <a:p>
            <a:r>
              <a:rPr b="1"/>
              <a:t>香港中文大學 - 香港亞太研究所生活質素研究中心</a:t>
            </a:r>
          </a:p>
        </p:txBody>
      </p:sp>
      <p:sp>
        <p:nvSpPr>
          <p:cNvPr id="144" name="根據2018年發表的報告，香港於2017年的生活質素指數為105.09，較2016年下降了0.21。"/>
          <p:cNvSpPr txBox="1"/>
          <p:nvPr/>
        </p:nvSpPr>
        <p:spPr>
          <a:xfrm>
            <a:off x="3807753" y="5601031"/>
            <a:ext cx="7539464" cy="14106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lstStyle/>
          <a:p>
            <a:pPr algn="l">
              <a:defRPr sz="2600">
                <a:solidFill>
                  <a:srgbClr val="FFFFFF"/>
                </a:solidFill>
              </a:defRPr>
            </a:pPr>
            <a:endParaRPr/>
          </a:p>
          <a:p>
            <a:pPr algn="l">
              <a:defRPr sz="2600">
                <a:solidFill>
                  <a:srgbClr val="FFFFFF"/>
                </a:solidFill>
              </a:defRPr>
            </a:pPr>
            <a:r>
              <a:rPr>
                <a:solidFill>
                  <a:schemeClr val="accent5">
                    <a:hueOff val="-82419"/>
                    <a:satOff val="-9513"/>
                    <a:lumOff val="-16343"/>
                  </a:schemeClr>
                </a:solidFill>
              </a:rPr>
              <a:t>根據2018年發表的報告，香港於2017年的生活質素指數為105.09，較2016年下降了0.21。</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 name="Image" descr="Image"/>
          <p:cNvPicPr>
            <a:picLocks noChangeAspect="1"/>
          </p:cNvPicPr>
          <p:nvPr/>
        </p:nvPicPr>
        <p:blipFill>
          <a:blip r:embed="rId2">
            <a:alphaModFix amt="20000"/>
          </a:blip>
          <a:stretch>
            <a:fillRect/>
          </a:stretch>
        </p:blipFill>
        <p:spPr>
          <a:xfrm>
            <a:off x="1626020" y="3333676"/>
            <a:ext cx="9752760" cy="4344383"/>
          </a:xfrm>
          <a:prstGeom prst="rect">
            <a:avLst/>
          </a:prstGeom>
          <a:ln w="12700">
            <a:miter lim="400000"/>
          </a:ln>
        </p:spPr>
      </p:pic>
      <p:sp>
        <p:nvSpPr>
          <p:cNvPr id="147" name="怎樣了解人民的整體生活素質？"/>
          <p:cNvSpPr txBox="1"/>
          <p:nvPr/>
        </p:nvSpPr>
        <p:spPr>
          <a:xfrm>
            <a:off x="1471612" y="711199"/>
            <a:ext cx="9004301" cy="863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a:defRPr sz="5000">
                <a:solidFill>
                  <a:srgbClr val="136A6E"/>
                </a:solidFill>
              </a:defRPr>
            </a:lvl1pPr>
          </a:lstStyle>
          <a:p>
            <a:r>
              <a:rPr b="1" dirty="0"/>
              <a:t>怎樣了解人民的整體生活素質？</a:t>
            </a:r>
          </a:p>
        </p:txBody>
      </p:sp>
      <p:pic>
        <p:nvPicPr>
          <p:cNvPr id="148" name="Image" descr="Image"/>
          <p:cNvPicPr>
            <a:picLocks noChangeAspect="1"/>
          </p:cNvPicPr>
          <p:nvPr/>
        </p:nvPicPr>
        <p:blipFill>
          <a:blip r:embed="rId3"/>
          <a:stretch>
            <a:fillRect/>
          </a:stretch>
        </p:blipFill>
        <p:spPr>
          <a:xfrm>
            <a:off x="5076569" y="3906359"/>
            <a:ext cx="2034049" cy="1912455"/>
          </a:xfrm>
          <a:prstGeom prst="rect">
            <a:avLst/>
          </a:prstGeom>
          <a:ln w="12700">
            <a:miter lim="400000"/>
          </a:ln>
        </p:spPr>
      </p:pic>
      <p:sp>
        <p:nvSpPr>
          <p:cNvPr id="149" name="香港中文大學 - 香港亞太研究所生活質素研究中心"/>
          <p:cNvSpPr txBox="1"/>
          <p:nvPr/>
        </p:nvSpPr>
        <p:spPr>
          <a:xfrm>
            <a:off x="1621269" y="2977008"/>
            <a:ext cx="9762262" cy="6096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sz="3300">
                <a:solidFill>
                  <a:srgbClr val="1DB76D"/>
                </a:solidFill>
              </a:defRPr>
            </a:lvl1pPr>
          </a:lstStyle>
          <a:p>
            <a:r>
              <a:rPr b="1" dirty="0"/>
              <a:t>香港中文大學 - 香港亞太研究所生活質素研究中心</a:t>
            </a:r>
          </a:p>
        </p:txBody>
      </p:sp>
      <p:sp>
        <p:nvSpPr>
          <p:cNvPr id="151" name="• 文化與休閒及社會分類指數上升…"/>
          <p:cNvSpPr txBox="1"/>
          <p:nvPr/>
        </p:nvSpPr>
        <p:spPr>
          <a:xfrm>
            <a:off x="1833595" y="6474379"/>
            <a:ext cx="9752759" cy="1912455"/>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lstStyle/>
          <a:p>
            <a:pPr algn="l">
              <a:defRPr>
                <a:solidFill>
                  <a:srgbClr val="136A6E"/>
                </a:solidFill>
              </a:defRPr>
            </a:pPr>
            <a:r>
              <a:t>• 文化與休閒及社會分類指數上升</a:t>
            </a:r>
          </a:p>
          <a:p>
            <a:pPr algn="l">
              <a:defRPr>
                <a:solidFill>
                  <a:srgbClr val="136A6E"/>
                </a:solidFill>
              </a:defRPr>
            </a:pPr>
            <a:r>
              <a:t>• 健康及經濟分類指數下跌</a:t>
            </a:r>
          </a:p>
          <a:p>
            <a:pPr algn="l">
              <a:defRPr>
                <a:solidFill>
                  <a:srgbClr val="136A6E"/>
                </a:solidFill>
              </a:defRPr>
            </a:pPr>
            <a:r>
              <a:t>• 環境指數則維持不變</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 name="Image" descr="Image"/>
          <p:cNvPicPr>
            <a:picLocks noChangeAspect="1"/>
          </p:cNvPicPr>
          <p:nvPr/>
        </p:nvPicPr>
        <p:blipFill>
          <a:blip r:embed="rId2"/>
          <a:stretch>
            <a:fillRect/>
          </a:stretch>
        </p:blipFill>
        <p:spPr>
          <a:xfrm>
            <a:off x="-110691" y="-111719"/>
            <a:ext cx="12246248" cy="10554109"/>
          </a:xfrm>
          <a:prstGeom prst="rect">
            <a:avLst/>
          </a:prstGeom>
          <a:ln w="12700">
            <a:miter lim="400000"/>
          </a:ln>
        </p:spPr>
      </p:pic>
      <p:sp>
        <p:nvSpPr>
          <p:cNvPr id="154" name="總結"/>
          <p:cNvSpPr txBox="1"/>
          <p:nvPr/>
        </p:nvSpPr>
        <p:spPr>
          <a:xfrm>
            <a:off x="1471612" y="711199"/>
            <a:ext cx="1384301" cy="863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a:defRPr sz="5000">
                <a:solidFill>
                  <a:srgbClr val="136A6E"/>
                </a:solidFill>
              </a:defRPr>
            </a:lvl1pPr>
          </a:lstStyle>
          <a:p>
            <a:r>
              <a:rPr b="1" dirty="0"/>
              <a:t>總結</a:t>
            </a:r>
          </a:p>
        </p:txBody>
      </p:sp>
      <p:sp>
        <p:nvSpPr>
          <p:cNvPr id="155" name="衡量生活素質有不同的角度，而不同的調查亦各有其側重點。這些調查結果，可以反映當地民眾關注的事項和對生活的感受，而政府亦可藉此大致掌握民生概況，以作施政的參考。"/>
          <p:cNvSpPr txBox="1"/>
          <p:nvPr/>
        </p:nvSpPr>
        <p:spPr>
          <a:xfrm>
            <a:off x="1811769" y="2931583"/>
            <a:ext cx="9928420" cy="12827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2600">
                <a:solidFill>
                  <a:srgbClr val="136A6E"/>
                </a:solidFill>
              </a:defRPr>
            </a:lvl1pPr>
          </a:lstStyle>
          <a:p>
            <a:r>
              <a:t>衡量生活素質有不同的角度，而不同的調查亦各有其側重點。這些調查結果，可以反映當地民眾關注的事項和對生活的感受，而政府亦可藉此大致掌握民生概況，以作施政的參考。</a:t>
            </a:r>
          </a:p>
        </p:txBody>
      </p:sp>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jf-openhuninn-1.1"/>
        <a:ea typeface="jf-openhuninn-1.1"/>
        <a:cs typeface="jf-openhuninn-1.1"/>
      </a:majorFont>
      <a:minorFont>
        <a:latin typeface="jf-openhuninn-1.1"/>
        <a:ea typeface="jf-openhuninn-1.1"/>
        <a:cs typeface="jf-openhuninn-1.1"/>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jf-openhuninn-1.1"/>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jf-openhuninn-1.1"/>
        <a:ea typeface="jf-openhuninn-1.1"/>
        <a:cs typeface="jf-openhuninn-1.1"/>
      </a:majorFont>
      <a:minorFont>
        <a:latin typeface="jf-openhuninn-1.1"/>
        <a:ea typeface="jf-openhuninn-1.1"/>
        <a:cs typeface="jf-openhuninn-1.1"/>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jf-openhuninn-1.1"/>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jf-openhuninn-1.1"/>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24</TotalTime>
  <Words>348</Words>
  <Application>Microsoft Office PowerPoint</Application>
  <PresentationFormat>自訂</PresentationFormat>
  <Paragraphs>84</Paragraphs>
  <Slides>15</Slides>
  <Notes>0</Notes>
  <HiddenSlides>0</HiddenSlides>
  <MMClips>0</MMClips>
  <ScaleCrop>false</ScaleCrop>
  <HeadingPairs>
    <vt:vector size="6" baseType="variant">
      <vt:variant>
        <vt:lpstr>使用字型</vt:lpstr>
      </vt:variant>
      <vt:variant>
        <vt:i4>1</vt:i4>
      </vt:variant>
      <vt:variant>
        <vt:lpstr>佈景主題</vt:lpstr>
      </vt:variant>
      <vt:variant>
        <vt:i4>1</vt:i4>
      </vt:variant>
      <vt:variant>
        <vt:lpstr>投影片標題</vt:lpstr>
      </vt:variant>
      <vt:variant>
        <vt:i4>15</vt:i4>
      </vt:variant>
    </vt:vector>
  </HeadingPairs>
  <TitlesOfParts>
    <vt:vector size="17" baseType="lpstr">
      <vt:lpstr>jf-openhuninn-1.1</vt:lpstr>
      <vt:lpstr>White</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LEUNG, Sai-tung Vincent</cp:lastModifiedBy>
  <cp:revision>11</cp:revision>
  <dcterms:modified xsi:type="dcterms:W3CDTF">2021-06-08T07:50:04Z</dcterms:modified>
</cp:coreProperties>
</file>