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73" r:id="rId11"/>
  </p:sldIdLst>
  <p:sldSz cx="9144000" cy="5143500" type="screen16x9"/>
  <p:notesSz cx="6797675" cy="9928225"/>
  <p:embeddedFontLst>
    <p:embeddedFont>
      <p:font typeface="Nunito" panose="020B0604020202020204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126E9E-D3B8-4426-9516-7339ADD7A589}">
  <a:tblStyle styleId="{BD126E9E-D3B8-4426-9516-7339ADD7A58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869931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0018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6491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4916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3945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2519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zh-TW"/>
              <a:t>將適當的名稱配對圖片</a:t>
            </a:r>
          </a:p>
        </p:txBody>
      </p:sp>
    </p:spTree>
    <p:extLst>
      <p:ext uri="{BB962C8B-B14F-4D97-AF65-F5344CB8AC3E}">
        <p14:creationId xmlns:p14="http://schemas.microsoft.com/office/powerpoint/2010/main" val="252281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9816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745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6188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391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4" name="Shape 14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Shape 15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8" name="Shape 18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Shape 19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Shape 2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6" name="Shape 26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Shape 27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30" name="Shape 30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Shape 3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4" name="Shape 34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ts val="3800"/>
              <a:buNone/>
              <a:defRPr sz="3800"/>
            </a:lvl1pPr>
            <a:lvl2pPr lvl="1" algn="ctr">
              <a:spcBef>
                <a:spcPts val="0"/>
              </a:spcBef>
              <a:buSzPts val="3800"/>
              <a:buNone/>
              <a:defRPr sz="3800"/>
            </a:lvl2pPr>
            <a:lvl3pPr lvl="2" algn="ctr">
              <a:spcBef>
                <a:spcPts val="0"/>
              </a:spcBef>
              <a:buSzPts val="3800"/>
              <a:buNone/>
              <a:defRPr sz="3800"/>
            </a:lvl3pPr>
            <a:lvl4pPr lvl="3" algn="ctr">
              <a:spcBef>
                <a:spcPts val="0"/>
              </a:spcBef>
              <a:buSzPts val="3800"/>
              <a:buNone/>
              <a:defRPr sz="3800"/>
            </a:lvl4pPr>
            <a:lvl5pPr lvl="4" algn="ctr">
              <a:spcBef>
                <a:spcPts val="0"/>
              </a:spcBef>
              <a:buSzPts val="3800"/>
              <a:buNone/>
              <a:defRPr sz="3800"/>
            </a:lvl5pPr>
            <a:lvl6pPr lvl="5" algn="ctr">
              <a:spcBef>
                <a:spcPts val="0"/>
              </a:spcBef>
              <a:buSzPts val="3800"/>
              <a:buNone/>
              <a:defRPr sz="3800"/>
            </a:lvl6pPr>
            <a:lvl7pPr lvl="6" algn="ctr">
              <a:spcBef>
                <a:spcPts val="0"/>
              </a:spcBef>
              <a:buSzPts val="3800"/>
              <a:buNone/>
              <a:defRPr sz="3800"/>
            </a:lvl7pPr>
            <a:lvl8pPr lvl="7" algn="ctr">
              <a:spcBef>
                <a:spcPts val="0"/>
              </a:spcBef>
              <a:buSzPts val="3800"/>
              <a:buNone/>
              <a:defRPr sz="3800"/>
            </a:lvl8pPr>
            <a:lvl9pPr lvl="8" algn="ctr">
              <a:spcBef>
                <a:spcPts val="0"/>
              </a:spcBef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  <a:endParaRPr 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39" name="Shape 39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Shape 4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1" name="Shape 4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43" name="Shape 4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Shape 4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  <a:endParaRPr 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  <a:endParaRPr 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  <a:endParaRPr 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  <a:endParaRPr 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  <a:endParaRPr 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9" name="Shape 79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80" name="Shape 80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Shape 81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84" name="Shape 8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85" name="Shape 85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Shape 8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89" name="Shape 89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Shape 9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ts val="3200"/>
              <a:buNone/>
              <a:defRPr sz="3200"/>
            </a:lvl1pPr>
            <a:lvl2pPr lvl="1" algn="ctr">
              <a:spcBef>
                <a:spcPts val="0"/>
              </a:spcBef>
              <a:buSzPts val="3200"/>
              <a:buNone/>
              <a:defRPr sz="3200"/>
            </a:lvl2pPr>
            <a:lvl3pPr lvl="2" algn="ctr">
              <a:spcBef>
                <a:spcPts val="0"/>
              </a:spcBef>
              <a:buSzPts val="3200"/>
              <a:buNone/>
              <a:defRPr sz="3200"/>
            </a:lvl3pPr>
            <a:lvl4pPr lvl="3" algn="ctr">
              <a:spcBef>
                <a:spcPts val="0"/>
              </a:spcBef>
              <a:buSzPts val="3200"/>
              <a:buNone/>
              <a:defRPr sz="3200"/>
            </a:lvl4pPr>
            <a:lvl5pPr lvl="4" algn="ctr">
              <a:spcBef>
                <a:spcPts val="0"/>
              </a:spcBef>
              <a:buSzPts val="3200"/>
              <a:buNone/>
              <a:defRPr sz="3200"/>
            </a:lvl5pPr>
            <a:lvl6pPr lvl="5" algn="ctr">
              <a:spcBef>
                <a:spcPts val="0"/>
              </a:spcBef>
              <a:buSzPts val="3200"/>
              <a:buNone/>
              <a:defRPr sz="3200"/>
            </a:lvl6pPr>
            <a:lvl7pPr lvl="6" algn="ctr">
              <a:spcBef>
                <a:spcPts val="0"/>
              </a:spcBef>
              <a:buSzPts val="3200"/>
              <a:buNone/>
              <a:defRPr sz="3200"/>
            </a:lvl7pPr>
            <a:lvl8pPr lvl="7" algn="ctr">
              <a:spcBef>
                <a:spcPts val="0"/>
              </a:spcBef>
              <a:buSzPts val="3200"/>
              <a:buNone/>
              <a:defRPr sz="3200"/>
            </a:lvl8pPr>
            <a:lvl9pPr lvl="8" algn="ctr">
              <a:spcBef>
                <a:spcPts val="0"/>
              </a:spcBef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  <a:endParaRPr 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  <a:endParaRPr 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  <a:endParaRPr 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11" name="Shape 1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Shape 11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15" name="Shape 115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Shape 11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buSzPts val="1300"/>
              <a:buChar char="●"/>
              <a:defRPr/>
            </a:lvl1pPr>
            <a:lvl2pPr lvl="1" algn="ctr">
              <a:spcBef>
                <a:spcPts val="0"/>
              </a:spcBef>
              <a:buSzPts val="1100"/>
              <a:buChar char="○"/>
              <a:defRPr/>
            </a:lvl2pPr>
            <a:lvl3pPr lvl="2" algn="ctr">
              <a:spcBef>
                <a:spcPts val="0"/>
              </a:spcBef>
              <a:buSzPts val="1100"/>
              <a:buChar char="■"/>
              <a:defRPr/>
            </a:lvl3pPr>
            <a:lvl4pPr lvl="3" algn="ctr">
              <a:spcBef>
                <a:spcPts val="0"/>
              </a:spcBef>
              <a:buSzPts val="1100"/>
              <a:buChar char="●"/>
              <a:defRPr/>
            </a:lvl4pPr>
            <a:lvl5pPr lvl="4" algn="ctr">
              <a:spcBef>
                <a:spcPts val="0"/>
              </a:spcBef>
              <a:buSzPts val="1100"/>
              <a:buChar char="○"/>
              <a:defRPr/>
            </a:lvl5pPr>
            <a:lvl6pPr lvl="5" algn="ctr">
              <a:spcBef>
                <a:spcPts val="0"/>
              </a:spcBef>
              <a:buSzPts val="1100"/>
              <a:buChar char="■"/>
              <a:defRPr/>
            </a:lvl6pPr>
            <a:lvl7pPr lvl="6" algn="ctr">
              <a:spcBef>
                <a:spcPts val="0"/>
              </a:spcBef>
              <a:buSzPts val="1100"/>
              <a:buChar char="●"/>
              <a:defRPr/>
            </a:lvl7pPr>
            <a:lvl8pPr lvl="7" algn="ctr">
              <a:spcBef>
                <a:spcPts val="0"/>
              </a:spcBef>
              <a:buSzPts val="1100"/>
              <a:buChar char="○"/>
              <a:defRPr/>
            </a:lvl8pPr>
            <a:lvl9pPr lvl="8" algn="ctr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  <a:endParaRPr 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  <a:endParaRPr 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buNone/>
            </a:pPr>
            <a:fld id="{00000000-1234-1234-1234-123412341234}" type="slidenum">
              <a:rPr lang="zh-TW"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‹#›</a:t>
            </a:fld>
            <a:endParaRPr lang="zh-TW" sz="10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hk/maps/place/%E6%B2%B9%E9%BA%BB%E5%9C%B0%E6%B2%B9%E9%BA%BB%E5%9C%B0%E7%AB%99C%E5%87%BA%E5%8F%A3/@22.3117665,114.1699303,3a,75y,312.64h,90t/data=!3m6!1e1!3m4!1sjL3DNGfX_VSJshchB-7CeA!2e0!7i13312!8i6656!4m5!3m4!1s0x340400c0fe2d48f5:0xe489f71e5e4333e!8m2!3d22.311786!4d114.17064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google.com.hk/maps/place/%E7%A0%B5%E8%98%AD%E8%A1%97/%E6%96%87%E6%98%8E%E9%87%8C%E4%BC%91%E6%86%A9%E8%99%95/@22.3119668,114.1700379,3a,75y,260.69h,69.63t/data=!3m8!1e1!3m6!1sAF1QipNYLMxT_xjj5GJaF4EJcWQ9uJvKPizr6InBWFAK!2e10!3e11!6shttps:/lh5.googleusercontent.com/p/AF1QipNYLMxT_xjj5GJaF4EJcWQ9uJvKPizr6InBWFAK=w203-h100-k-no-pi-0-ya0-ro-0-fo100!7i5660!8i2830!4m5!3m4!1s0x340400c0f84d72a7:0xb36a3e42ff90802d!8m2!3d22.3119668!4d114.1700379" TargetMode="Externa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ctrTitle"/>
          </p:nvPr>
        </p:nvSpPr>
        <p:spPr>
          <a:xfrm>
            <a:off x="1419950" y="1822825"/>
            <a:ext cx="6243600" cy="14481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zh-TW" sz="36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「多元文化在佐敦」實地考察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subTitle" idx="1"/>
          </p:nvPr>
        </p:nvSpPr>
        <p:spPr>
          <a:xfrm>
            <a:off x="1861100" y="3141233"/>
            <a:ext cx="5361300" cy="522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zh-TW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與多元文化相關的教學策略分享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zh-TW"/>
              <a:t>少數族裔 (ethnic minorities)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819150" y="1671700"/>
            <a:ext cx="7505700" cy="3071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zh-TW" sz="2400" dirty="0"/>
              <a:t>外籍傭工 (foreign domestic helpers)</a:t>
            </a: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zh-TW" sz="2400" dirty="0"/>
              <a:t>難民、尋求庇護者、酷刑聲請人 (refugees, asylum seekers, torture claimants)</a:t>
            </a: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233A44"/>
              </a:buClr>
              <a:buSzPts val="2400"/>
              <a:buChar char="❖"/>
            </a:pPr>
            <a:r>
              <a:rPr lang="zh-TW" sz="2400" dirty="0">
                <a:solidFill>
                  <a:srgbClr val="233A44"/>
                </a:solidFill>
              </a:rPr>
              <a:t>外地來的工作者 (</a:t>
            </a:r>
            <a:r>
              <a:rPr lang="zh-TW" sz="2400" dirty="0"/>
              <a:t>expatriates)</a:t>
            </a:r>
          </a:p>
          <a:p>
            <a:pPr marL="457200" lvl="0" indent="-381000" rtl="0">
              <a:spcBef>
                <a:spcPts val="0"/>
              </a:spcBef>
              <a:buSzPts val="2400"/>
              <a:buChar char="❖"/>
            </a:pPr>
            <a:r>
              <a:rPr lang="zh-TW" sz="2400" dirty="0"/>
              <a:t>香港居民 (residents) </a:t>
            </a:r>
          </a:p>
          <a:p>
            <a:pPr marL="0" lvl="0" indent="0" rtl="0">
              <a:spcBef>
                <a:spcPts val="0"/>
              </a:spcBef>
              <a:buNone/>
            </a:pPr>
            <a:endParaRPr sz="900" dirty="0">
              <a:solidFill>
                <a:srgbClr val="242424"/>
              </a:solidFill>
              <a:highlight>
                <a:srgbClr val="FFFEE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900" dirty="0">
              <a:solidFill>
                <a:srgbClr val="242424"/>
              </a:solidFill>
              <a:highlight>
                <a:srgbClr val="FFFEE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zh-TW"/>
              <a:t>動靜皆宜。豐儉由人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819150" y="1560925"/>
            <a:ext cx="7505700" cy="2938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zh-TW" sz="2400"/>
              <a:t>1）考察（導賞。觀察）--》360全景相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zh-TW" sz="2400"/>
              <a:t>2）身世代入、抉擇時刻 --》真人圖書館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zh-TW" sz="2400"/>
              <a:t>3）配對遊戲 --》電子平台</a:t>
            </a:r>
          </a:p>
          <a:p>
            <a:pPr marL="0" lvl="0" indent="0">
              <a:spcBef>
                <a:spcPts val="0"/>
              </a:spcBef>
              <a:buNone/>
            </a:pP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357800" y="308625"/>
            <a:ext cx="7505700" cy="36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zh-TW" sz="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google.com.hk/maps/place/%E6%B2%B9%E9%BA%BB%E5%9C%B0%E6%B2%B9%E9%BA%BB%E5%9C%B0%E7%AB%99C%E5%87%BA%E5%8F%A3/@22.3117665,114.1699303,3a,75y,312.64h,90t/data=!3m6!1e1!3m4!1sjL3DNGfX_VSJshchB-7CeA!2e0!7i13312!8i6656!4m5!3m4!1s0x340400c0fe2d48f5:0xe489f71e5e4333e!8m2!3d22.311786!4d114.170647</a:t>
            </a:r>
          </a:p>
          <a:p>
            <a:pPr marL="0" lvl="0" indent="0">
              <a:spcBef>
                <a:spcPts val="0"/>
              </a:spcBef>
              <a:buNone/>
            </a:pPr>
            <a:endParaRPr sz="60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Shape 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6800" y="905926"/>
            <a:ext cx="2570250" cy="144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Shape 149"/>
          <p:cNvSpPr txBox="1"/>
          <p:nvPr/>
        </p:nvSpPr>
        <p:spPr>
          <a:xfrm>
            <a:off x="357800" y="671325"/>
            <a:ext cx="7555800" cy="234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zh-TW" sz="600" u="sng">
                <a:solidFill>
                  <a:schemeClr val="hlink"/>
                </a:solidFill>
                <a:hlinkClick r:id="rId5"/>
              </a:rPr>
              <a:t>https://www.google.com.hk/maps/place/%E7%A0%B5%E8%98%AD%E8%A1%97%2F%E6%96%87%E6%98%8E%E9%87%8C%E4%BC%91%E6%86%A9%E8%99%95/@22.3119668,114.1700379,3a,75y,260.69h,69.63t/data=!3m8!1e1!3m6!1sAF1QipNYLMxT_xjj5GJaF4EJcWQ9uJvKPizr6InBWFAK!2e10!3e11!6shttps:%2F%2Flh5.googleusercontent.com%2Fp%2FAF1QipNYLMxT_xjj5GJaF4EJcWQ9uJvKPizr6InBWFAK%3Dw203-h100-k-no-pi-0-ya0-ro-0-fo100!7i5660!8i2830!4m5!3m4!1s0x340400c0f84d72a7:0xb36a3e42ff90802d!8m2!3d22.3119668!4d114.1700379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</p:txBody>
      </p:sp>
      <p:sp>
        <p:nvSpPr>
          <p:cNvPr id="150" name="Shape 150"/>
          <p:cNvSpPr/>
          <p:nvPr/>
        </p:nvSpPr>
        <p:spPr>
          <a:xfrm>
            <a:off x="7863500" y="308625"/>
            <a:ext cx="993102" cy="2267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GOOGLE 街景</a:t>
            </a:r>
          </a:p>
        </p:txBody>
      </p:sp>
      <p:sp>
        <p:nvSpPr>
          <p:cNvPr id="151" name="Shape 151"/>
          <p:cNvSpPr/>
          <p:nvPr/>
        </p:nvSpPr>
        <p:spPr>
          <a:xfrm>
            <a:off x="7863500" y="604725"/>
            <a:ext cx="539300" cy="19322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自拍360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zh-TW"/>
              <a:t>以「多元文化」作為學習焦點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819150" y="1671700"/>
            <a:ext cx="7505700" cy="3071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zh-TW" sz="2400"/>
              <a:t>知：了解不同人士如何落根香港，他們生活境況如何？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zh-TW" sz="2400"/>
              <a:t>情：培養同理心，建立共融社區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zh-TW" sz="2400"/>
              <a:t>意：關注他人需要的價值觀</a:t>
            </a:r>
          </a:p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/>
        </p:nvSpPr>
        <p:spPr>
          <a:xfrm>
            <a:off x="5997475" y="261250"/>
            <a:ext cx="2987579" cy="3904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他們是甚麼人？</a:t>
            </a:r>
          </a:p>
        </p:txBody>
      </p:sp>
      <p:sp>
        <p:nvSpPr>
          <p:cNvPr id="168" name="Shape 168"/>
          <p:cNvSpPr/>
          <p:nvPr/>
        </p:nvSpPr>
        <p:spPr>
          <a:xfrm>
            <a:off x="7040475" y="844675"/>
            <a:ext cx="1283621" cy="38999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泰國人</a:t>
            </a:r>
          </a:p>
        </p:txBody>
      </p:sp>
      <p:sp>
        <p:nvSpPr>
          <p:cNvPr id="169" name="Shape 169"/>
          <p:cNvSpPr/>
          <p:nvPr/>
        </p:nvSpPr>
        <p:spPr>
          <a:xfrm>
            <a:off x="6750850" y="1318525"/>
            <a:ext cx="2121633" cy="39171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巴基斯坦人</a:t>
            </a:r>
          </a:p>
        </p:txBody>
      </p:sp>
      <p:sp>
        <p:nvSpPr>
          <p:cNvPr id="170" name="Shape 170"/>
          <p:cNvSpPr/>
          <p:nvPr/>
        </p:nvSpPr>
        <p:spPr>
          <a:xfrm>
            <a:off x="7057100" y="1794100"/>
            <a:ext cx="1250367" cy="38827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印度人</a:t>
            </a:r>
          </a:p>
        </p:txBody>
      </p:sp>
      <p:sp>
        <p:nvSpPr>
          <p:cNvPr id="171" name="Shape 171"/>
          <p:cNvSpPr/>
          <p:nvPr/>
        </p:nvSpPr>
        <p:spPr>
          <a:xfrm>
            <a:off x="6879450" y="2281538"/>
            <a:ext cx="1718146" cy="37708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尼泊爾人</a:t>
            </a:r>
          </a:p>
        </p:txBody>
      </p:sp>
      <p:sp>
        <p:nvSpPr>
          <p:cNvPr id="172" name="Shape 172"/>
          <p:cNvSpPr/>
          <p:nvPr/>
        </p:nvSpPr>
        <p:spPr>
          <a:xfrm>
            <a:off x="2595850" y="64300"/>
            <a:ext cx="2346600" cy="666900"/>
          </a:xfrm>
          <a:prstGeom prst="cloudCallout">
            <a:avLst>
              <a:gd name="adj1" fmla="val -29793"/>
              <a:gd name="adj2" fmla="val 10425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zh-TW"/>
              <a:t>特色食品 / 服飾 / 生活習慣...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7" name="Shape 177"/>
          <p:cNvGraphicFramePr/>
          <p:nvPr/>
        </p:nvGraphicFramePr>
        <p:xfrm>
          <a:off x="67650" y="1823450"/>
          <a:ext cx="9008700" cy="2518050"/>
        </p:xfrm>
        <a:graphic>
          <a:graphicData uri="http://schemas.openxmlformats.org/drawingml/2006/table">
            <a:tbl>
              <a:tblPr>
                <a:noFill/>
                <a:tableStyleId>{BD126E9E-D3B8-4426-9516-7339ADD7A589}</a:tableStyleId>
              </a:tblPr>
              <a:tblGrid>
                <a:gridCol w="2252175"/>
                <a:gridCol w="2252175"/>
                <a:gridCol w="2252175"/>
                <a:gridCol w="2252175"/>
              </a:tblGrid>
              <a:tr h="1259025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zh-TW"/>
                        <a:t>鄰近貨櫃碼頭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zh-TW"/>
                        <a:t>板間房租金低廉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zh-TW"/>
                        <a:t>歷史緣故，族人聚居此地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zh-TW"/>
                        <a:t>草根性地區</a:t>
                      </a:r>
                    </a:p>
                  </a:txBody>
                  <a:tcPr marL="91425" marR="91425" marT="91425" marB="91425"/>
                </a:tc>
              </a:tr>
              <a:tr h="1259025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zh-TW"/>
                        <a:t>鄰近族人開設的小店及餐廳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zh-TW"/>
                        <a:t>鄰近機場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-69850">
                        <a:spcBef>
                          <a:spcPts val="0"/>
                        </a:spcBef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>
                          <a:solidFill>
                            <a:schemeClr val="dk1"/>
                          </a:solidFill>
                        </a:rPr>
                        <a:t>鄰近軍營、軍人墳場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buNone/>
                      </a:pPr>
                      <a:r>
                        <a:rPr lang="zh-TW"/>
                        <a:t>滿足社區人士需要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178" name="Shape 178"/>
          <p:cNvSpPr/>
          <p:nvPr/>
        </p:nvSpPr>
        <p:spPr>
          <a:xfrm>
            <a:off x="125391" y="233025"/>
            <a:ext cx="8893229" cy="123626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如果你是一名少數族裔人士，你會基於甚麼原因，</a:t>
            </a:r>
            <a:b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考慮落腳生活的地方？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zh-TW"/>
              <a:t>不同的地圖選擇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787000" y="369700"/>
            <a:ext cx="7505700" cy="4476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zh-TW" sz="1800"/>
              <a:t>。就你觀察，油蔴地 / 佐敦一帶，有甚麼特色？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zh-TW" sz="1800"/>
              <a:t>。在這個社區中，你能發現多少種不同種族人士？試指出他們的族裔。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zh-TW" sz="1800"/>
              <a:t>。他們的生活如何？他們的服飾有否甚麼不同？他們講甚麼語言？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zh-TW" sz="1800"/>
              <a:t>。少數族裔的商店中，販賣甚麼東西？有否甚麼特別令你深刻的？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zh-TW" sz="1800"/>
              <a:t>。他們的特色食品，就你的體驗，有甚麼特別？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zh-TW" sz="1800"/>
              <a:t>。你認為他們會否改變自己的傳統，遷就香港的本土 / 傳統文化？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zh-TW" sz="1800"/>
              <a:t>。如果你是他們的一份子，你享受香港的生活嗎？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zh-TW" sz="1800"/>
              <a:t>。如果他們是你的鄰居，你覺得你們的相處上可以融洽嗎？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Shape 2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8400" y="300050"/>
            <a:ext cx="4543400" cy="45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926</Words>
  <Application>Microsoft Office PowerPoint</Application>
  <PresentationFormat>如螢幕大小 (16:9)</PresentationFormat>
  <Paragraphs>45</Paragraphs>
  <Slides>10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6" baseType="lpstr">
      <vt:lpstr>Nunito</vt:lpstr>
      <vt:lpstr>Calibri</vt:lpstr>
      <vt:lpstr>Times New Roman</vt:lpstr>
      <vt:lpstr>新細明體</vt:lpstr>
      <vt:lpstr>Arial</vt:lpstr>
      <vt:lpstr>Shift</vt:lpstr>
      <vt:lpstr>「多元文化在佐敦」實地考察</vt:lpstr>
      <vt:lpstr>少數族裔 (ethnic minorities)</vt:lpstr>
      <vt:lpstr>動靜皆宜。豐儉由人</vt:lpstr>
      <vt:lpstr>https://www.google.com.hk/maps/place/%E6%B2%B9%E9%BA%BB%E5%9C%B0%E6%B2%B9%E9%BA%BB%E5%9C%B0%E7%AB%99C%E5%87%BA%E5%8F%A3/@22.3117665,114.1699303,3a,75y,312.64h,90t/data=!3m6!1e1!3m4!1sjL3DNGfX_VSJshchB-7CeA!2e0!7i13312!8i6656!4m5!3m4!1s0x340400c0fe2d48f5:0xe489f71e5e4333e!8m2!3d22.311786!4d114.170647 </vt:lpstr>
      <vt:lpstr>以「多元文化」作為學習焦點</vt:lpstr>
      <vt:lpstr>PowerPoint 簡報</vt:lpstr>
      <vt:lpstr>PowerPoint 簡報</vt:lpstr>
      <vt:lpstr>不同的地圖選擇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「多元文化在佐敦」實地考察</dc:title>
  <dc:creator>AU, Sau-wai</dc:creator>
  <cp:lastModifiedBy>AU, Sau-wai</cp:lastModifiedBy>
  <cp:revision>3</cp:revision>
  <cp:lastPrinted>2017-12-08T03:58:27Z</cp:lastPrinted>
  <dcterms:modified xsi:type="dcterms:W3CDTF">2018-01-28T07:42:26Z</dcterms:modified>
</cp:coreProperties>
</file>