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66" r:id="rId16"/>
    <p:sldId id="269" r:id="rId17"/>
    <p:sldId id="271" r:id="rId18"/>
    <p:sldId id="272" r:id="rId19"/>
    <p:sldId id="267" r:id="rId20"/>
    <p:sldId id="268" r:id="rId21"/>
  </p:sldIdLst>
  <p:sldSz cx="12192000" cy="6858000"/>
  <p:notesSz cx="9144000" cy="6858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81" d="100"/>
          <a:sy n="81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639F35-18AF-46F0-84E1-18710828A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AFD15C8-B4C8-4212-B8DF-EB789E0266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9CE2A1C-6F70-45EE-9BBA-238412913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68BFD4E-B6D6-4D70-9FC7-A8223A617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35253F-CC46-43EA-BEAC-05F1B4DA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9849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3B9E816-B085-4DA1-A1B7-D18CFC93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BB5D542-D9A7-42FF-8087-8596AC162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23B9177-D21B-40D8-8E42-83A80E7A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D4F1A2A-732D-460A-861C-3621CF8C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EB7228B-5562-4F0A-BE2E-D313F3AF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0917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DC16D0-60F5-4078-810A-985A644D6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197A1E8-6C02-4AA8-9C62-379C1621A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27A9EA8-875C-4187-BDBF-7FFEF0B78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F2AD7D-BB33-4632-90F9-3D389955A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139AE1A-DDF5-47B1-9FDF-70EEA6BC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1763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7734A1-D8C5-48D2-957A-4A151D68D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105D33-1E83-4169-9DBA-149E44208F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FA2A719-7568-4889-B2D9-9BB5A5008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800C345-5933-4A69-93A3-D22D7885B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27967CC-EF1F-4EB8-8FC7-E9561E353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54C6F03-5C88-4DB0-84B4-6254E8BF4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0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1F34EB-FC13-4180-B560-B3836FC00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F5AAFAB-17DF-4011-B33A-3F26E9FE3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8F507BD-7A48-4266-BAB6-6F819B93C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61E7FFC-BB28-4F65-9C9B-5DA8E753C0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C2D0CB8-191A-45A4-B5DF-C15F359815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94D8AD8-D1DF-4CFE-8310-87956196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84E415C2-2640-4214-8856-E29D2AC9D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78B58A1-E99B-4DA3-915B-5B430C52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55894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ED25CF-2CE0-496E-8340-463525B75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EEE83B4-DB69-48AC-842B-608320FD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39B344B-4A9C-472C-8C5E-99DA4E74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B5DE6D3-E04C-4CA2-95FE-F0D25EB7F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167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EB5512D-A97C-4357-93C9-43D596CDC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AF83528-4F83-47D7-AA7C-610BB67A8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7A3F281-9309-45DF-B5F1-79196A41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93588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9A811F-DE4F-43A2-BC35-34AB7878C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CF36D47-6B50-4BF5-A543-2B790BB4E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63A6443-0873-4E4E-8062-1BE22AD1B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E9A4779-FC13-4879-AE62-4308A995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6F545E5-9B01-4F68-9D31-D4E518822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6F43D61-8A0D-4BB7-8893-A7D0F4FB9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7132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45B54C-3C13-419C-A65F-08EF5EB55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7D49C96-F178-4E68-A9AB-2F8F5B81C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E8C9B2F-C5E6-49AD-BB60-0A0186087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12516C8-214F-439D-9695-EE1A40348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64916BF-D365-4247-A0B2-58688DB2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D1F01DE-DCA0-4942-8535-0BEF4DC63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90920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3A13E3-CD67-4E5D-84AE-1E6B212A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E7DE920-9623-4929-897B-CD473AA69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D00B78D-67CA-4805-9686-C0D4C739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927F784-38C2-4637-9AA3-BF152941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BC70DD-029B-45BE-A01C-97E891DDF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41219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3E5BD238-F1DE-4A84-B3F9-2988D0B8D3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72AB75A-A3DD-4F45-A37A-753B29049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C80E341-18A5-4BA8-BBCC-4D4B448BD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7FC040A-24E4-4F11-BDEF-BD6A5E63B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414892F-18F4-4063-9618-93733D9B2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838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99A221F-ADDD-4CB2-8117-92AFA4A14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AC08635-8E53-45DB-A684-C7DB5E972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547181-93C5-45D9-ADE6-9015C4FAAA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53AA5-AFF0-4C7F-95E5-E378450A38B5}" type="datetimeFigureOut">
              <a:rPr lang="zh-HK" altLang="en-US" smtClean="0"/>
              <a:t>19/10/2020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50156CD-C0CD-48D1-8E5A-C6033FE7C1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813EF2-F169-4E49-BD22-0F282AE7D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53C60-F7A1-4DCE-B105-CF1278B9EDA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511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ptions And Transcriptions For ELearning">
            <a:extLst>
              <a:ext uri="{FF2B5EF4-FFF2-40B4-BE49-F238E27FC236}">
                <a16:creationId xmlns:a16="http://schemas.microsoft.com/office/drawing/2014/main" id="{872056D9-CAAA-4D43-8D34-1DBAF50AF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8296"/>
            <a:ext cx="12192000" cy="53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A92456-7E38-4717-AE7E-2A3E3139F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074" y="180975"/>
            <a:ext cx="11329851" cy="2760616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高中通識教育科學與教策略系列 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推廣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基本法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教育的校本學與教經驗分享（新辦）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運用電子學習在通識教育科教授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基本法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羅恒威老師</a:t>
            </a:r>
            <a:endParaRPr lang="zh-HK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8335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8AD1131C-9D9B-4152-B82F-A7FF5B3E7B37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一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與</a:t>
            </a:r>
            <a:r>
              <a:rPr lang="en-US" altLang="zh-TW" sz="3600" b="1" u="sng" dirty="0"/>
              <a:t>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相關的課程內容 → 教學層次</a:t>
            </a:r>
            <a:endParaRPr lang="zh-HK" altLang="en-US" sz="3600" b="1" u="sng" dirty="0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F95B56A9-5B41-4165-9A97-ACB29020D067}"/>
              </a:ext>
            </a:extLst>
          </p:cNvPr>
          <p:cNvSpPr txBox="1">
            <a:spLocks/>
          </p:cNvSpPr>
          <p:nvPr/>
        </p:nvSpPr>
        <p:spPr>
          <a:xfrm>
            <a:off x="283027" y="850015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/>
              <a:t>節錄自</a:t>
            </a:r>
            <a:r>
              <a:rPr lang="en-US" altLang="zh-TW" sz="3600" dirty="0"/>
              <a:t>《</a:t>
            </a:r>
            <a:r>
              <a:rPr lang="zh-TW" altLang="en-US" sz="3600" dirty="0"/>
              <a:t>通識教育科課程及評估指引</a:t>
            </a:r>
            <a:r>
              <a:rPr lang="en-US" altLang="zh-TW" sz="3600" dirty="0"/>
              <a:t>》</a:t>
            </a:r>
            <a:endParaRPr lang="zh-HK" altLang="en-US" sz="3600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70103A78-5017-4442-B393-C402CA84C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" y="2228609"/>
            <a:ext cx="10688542" cy="413442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20A17F5-333C-4D12-A7A8-A7ED66ECE878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07509" y="1679701"/>
            <a:ext cx="7679518" cy="54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66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8AD1131C-9D9B-4152-B82F-A7FF5B3E7B37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一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與</a:t>
            </a:r>
            <a:r>
              <a:rPr lang="en-US" altLang="zh-TW" sz="3600" b="1" u="sng" dirty="0"/>
              <a:t>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相關的課程內容 → 教學層次</a:t>
            </a:r>
            <a:endParaRPr lang="zh-HK" altLang="en-US" sz="3600" b="1" u="sng" dirty="0"/>
          </a:p>
        </p:txBody>
      </p:sp>
      <p:graphicFrame>
        <p:nvGraphicFramePr>
          <p:cNvPr id="4" name="表格 7">
            <a:extLst>
              <a:ext uri="{FF2B5EF4-FFF2-40B4-BE49-F238E27FC236}">
                <a16:creationId xmlns:a16="http://schemas.microsoft.com/office/drawing/2014/main" id="{2C8A5A92-86BC-4117-BC50-F281A2C444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071175"/>
              </p:ext>
            </p:extLst>
          </p:nvPr>
        </p:nvGraphicFramePr>
        <p:xfrm>
          <a:off x="283028" y="1233472"/>
          <a:ext cx="11647715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812">
                  <a:extLst>
                    <a:ext uri="{9D8B030D-6E8A-4147-A177-3AD203B41FA5}">
                      <a16:colId xmlns:a16="http://schemas.microsoft.com/office/drawing/2014/main" val="3963486614"/>
                    </a:ext>
                  </a:extLst>
                </a:gridCol>
                <a:gridCol w="8180754">
                  <a:extLst>
                    <a:ext uri="{9D8B030D-6E8A-4147-A177-3AD203B41FA5}">
                      <a16:colId xmlns:a16="http://schemas.microsoft.com/office/drawing/2014/main" val="3223118197"/>
                    </a:ext>
                  </a:extLst>
                </a:gridCol>
                <a:gridCol w="2386149">
                  <a:extLst>
                    <a:ext uri="{9D8B030D-6E8A-4147-A177-3AD203B41FA5}">
                      <a16:colId xmlns:a16="http://schemas.microsoft.com/office/drawing/2014/main" val="1807864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層次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課程內容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電子學習工具</a:t>
                      </a:r>
                      <a:endParaRPr lang="zh-HK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1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b="0" dirty="0"/>
                        <a:t>認知</a:t>
                      </a:r>
                      <a:endParaRPr lang="zh-HK" altLang="en-US" sz="2400" b="0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TW" sz="2400" b="0" dirty="0"/>
                        <a:t>《</a:t>
                      </a:r>
                      <a:r>
                        <a:rPr lang="zh-TW" altLang="en-US" sz="2400" b="0" dirty="0"/>
                        <a:t>基本法</a:t>
                      </a:r>
                      <a:r>
                        <a:rPr lang="en-US" altLang="zh-TW" sz="2400" b="0" dirty="0"/>
                        <a:t>》</a:t>
                      </a:r>
                      <a:r>
                        <a:rPr lang="zh-TW" altLang="en-US" sz="2400" b="0" dirty="0"/>
                        <a:t>條文</a:t>
                      </a:r>
                      <a:endParaRPr lang="en-US" altLang="zh-TW" sz="2400" b="0" dirty="0"/>
                    </a:p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2400" b="0" dirty="0"/>
                        <a:t>重要概念：法治精神、權利、義務、法律面對人人平等</a:t>
                      </a:r>
                      <a:endParaRPr lang="zh-HK" altLang="en-US" sz="2400" b="0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err="1"/>
                        <a:t>Edpuzzle</a:t>
                      </a:r>
                      <a:endParaRPr lang="en-US" altLang="zh-TW" sz="2400" b="0" dirty="0"/>
                    </a:p>
                    <a:p>
                      <a:r>
                        <a:rPr lang="en-US" altLang="zh-TW" sz="2400" b="0" dirty="0"/>
                        <a:t>Quizlet</a:t>
                      </a:r>
                    </a:p>
                    <a:p>
                      <a:r>
                        <a:rPr lang="en-US" altLang="zh-TW" sz="2400" b="0" dirty="0"/>
                        <a:t>Quizizz</a:t>
                      </a:r>
                    </a:p>
                    <a:p>
                      <a:r>
                        <a:rPr lang="en-US" altLang="zh-HK" sz="2400" b="0" dirty="0"/>
                        <a:t>Kahoot!</a:t>
                      </a:r>
                      <a:endParaRPr lang="zh-HK" altLang="en-US" sz="2400" b="0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20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b="0" dirty="0"/>
                        <a:t>分析</a:t>
                      </a:r>
                      <a:endParaRPr lang="zh-HK" altLang="en-US" sz="24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TW" sz="2400" b="0" dirty="0"/>
                        <a:t>《</a:t>
                      </a:r>
                      <a:r>
                        <a:rPr lang="zh-TW" altLang="en-US" sz="2400" b="0" dirty="0"/>
                        <a:t>基本法</a:t>
                      </a:r>
                      <a:r>
                        <a:rPr lang="en-US" altLang="zh-TW" sz="2400" b="0" dirty="0"/>
                        <a:t>》</a:t>
                      </a:r>
                      <a:r>
                        <a:rPr lang="zh-TW" altLang="en-US" sz="2400" b="0" dirty="0"/>
                        <a:t>和法治如何保障香港人？</a:t>
                      </a:r>
                      <a:endParaRPr lang="en-US" altLang="zh-TW" sz="2400" b="0" dirty="0"/>
                    </a:p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TW" sz="2400" b="0" dirty="0"/>
                        <a:t>《</a:t>
                      </a:r>
                      <a:r>
                        <a:rPr lang="zh-TW" altLang="en-US" sz="2400" b="0" dirty="0"/>
                        <a:t>基本法</a:t>
                      </a:r>
                      <a:r>
                        <a:rPr lang="en-US" altLang="zh-TW" sz="2400" b="0" dirty="0"/>
                        <a:t>》</a:t>
                      </a:r>
                      <a:r>
                        <a:rPr lang="zh-TW" altLang="en-US" sz="2400" b="0" dirty="0"/>
                        <a:t>與生活素質的關連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err="1"/>
                        <a:t>Mentimeter</a:t>
                      </a:r>
                      <a:endParaRPr lang="en-US" altLang="zh-TW" sz="2400" b="0" dirty="0"/>
                    </a:p>
                    <a:p>
                      <a:r>
                        <a:rPr lang="en-US" altLang="zh-TW" sz="2400" b="0" dirty="0" err="1"/>
                        <a:t>Coggle</a:t>
                      </a:r>
                      <a:endParaRPr lang="en-US" altLang="zh-TW" sz="2400" b="0" dirty="0"/>
                    </a:p>
                    <a:p>
                      <a:r>
                        <a:rPr lang="en-US" altLang="zh-TW" sz="2400" b="0" dirty="0"/>
                        <a:t>Padlet</a:t>
                      </a:r>
                      <a:endParaRPr lang="zh-HK" altLang="en-US" sz="24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65282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2EC4ABE9-83E9-478E-88D3-3AFBFA4866CC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441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8AD1131C-9D9B-4152-B82F-A7FF5B3E7B37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二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電子學習工具和教學策略介紹</a:t>
            </a:r>
            <a:endParaRPr lang="zh-HK" altLang="en-US" sz="3600" b="1" u="sng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AEB39F9-2E15-4E3E-922B-A96A4432B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59" y="984068"/>
            <a:ext cx="11272481" cy="545029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FB2AE82B-6719-4D02-A3D7-C16F0BAF91A5}"/>
              </a:ext>
            </a:extLst>
          </p:cNvPr>
          <p:cNvSpPr/>
          <p:nvPr/>
        </p:nvSpPr>
        <p:spPr>
          <a:xfrm>
            <a:off x="1918063" y="996586"/>
            <a:ext cx="2339612" cy="3309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>
              <a:ln w="571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A4603E7-6E07-4B07-BD89-405331F14517}"/>
              </a:ext>
            </a:extLst>
          </p:cNvPr>
          <p:cNvSpPr/>
          <p:nvPr/>
        </p:nvSpPr>
        <p:spPr>
          <a:xfrm>
            <a:off x="9392628" y="288879"/>
            <a:ext cx="2339612" cy="563063"/>
          </a:xfrm>
          <a:prstGeom prst="rect">
            <a:avLst/>
          </a:prstGeom>
          <a:solidFill>
            <a:srgbClr val="FFCC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HK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edpuzzle</a:t>
            </a:r>
            <a:endParaRPr lang="zh-HK" altLang="en-US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A3E764B-5201-4152-B206-8BF5E92010FF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71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4B49083B-5F56-4E8C-B741-CD3938F94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793" y="1137984"/>
            <a:ext cx="5672414" cy="52076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CCBF980-DF18-432D-9535-EEC6C24CA5E1}"/>
              </a:ext>
            </a:extLst>
          </p:cNvPr>
          <p:cNvSpPr/>
          <p:nvPr/>
        </p:nvSpPr>
        <p:spPr>
          <a:xfrm>
            <a:off x="9392628" y="288879"/>
            <a:ext cx="2339612" cy="563063"/>
          </a:xfrm>
          <a:prstGeom prst="rect">
            <a:avLst/>
          </a:prstGeom>
          <a:solidFill>
            <a:srgbClr val="FFCC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HK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Quizizz</a:t>
            </a:r>
            <a:endParaRPr lang="zh-HK" altLang="en-US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68D17F4D-FA09-4720-8CAF-1F595FA85317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二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電子學習工具和教學策略介紹</a:t>
            </a:r>
            <a:endParaRPr lang="zh-HK" altLang="en-US" sz="3600" b="1" u="sng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8D28FD1-06D0-4830-92E7-4E8B6851A516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96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ED4C7D5-6430-4914-9866-0351A7987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130" y="2237309"/>
            <a:ext cx="8325645" cy="4620691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8AD1131C-9D9B-4152-B82F-A7FF5B3E7B37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二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電子學習工具和教學策略介紹</a:t>
            </a:r>
            <a:endParaRPr lang="zh-HK" altLang="en-US" sz="3600" b="1" u="sng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CCBF980-DF18-432D-9535-EEC6C24CA5E1}"/>
              </a:ext>
            </a:extLst>
          </p:cNvPr>
          <p:cNvSpPr/>
          <p:nvPr/>
        </p:nvSpPr>
        <p:spPr>
          <a:xfrm>
            <a:off x="9096375" y="288879"/>
            <a:ext cx="2635865" cy="5630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HK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Mentimeter</a:t>
            </a:r>
            <a:endParaRPr lang="zh-HK" altLang="en-US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ABD9578-3BB3-44E8-996C-8D3E4FA95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8" y="1492560"/>
            <a:ext cx="6570618" cy="63538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ABFB5229-5DD0-4557-A10C-F22EAAC84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548" y="1071603"/>
            <a:ext cx="6658904" cy="33342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AF140C3-EDFD-4653-B725-F0BCA9DB425E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880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8AD1131C-9D9B-4152-B82F-A7FF5B3E7B37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二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電子學習工具和教學策略介紹</a:t>
            </a:r>
            <a:endParaRPr lang="zh-HK" altLang="en-US" sz="3600" b="1" u="sng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CCBF980-DF18-432D-9535-EEC6C24CA5E1}"/>
              </a:ext>
            </a:extLst>
          </p:cNvPr>
          <p:cNvSpPr/>
          <p:nvPr/>
        </p:nvSpPr>
        <p:spPr>
          <a:xfrm>
            <a:off x="9096375" y="288879"/>
            <a:ext cx="2635865" cy="5630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Padlet</a:t>
            </a:r>
            <a:endParaRPr lang="zh-HK" altLang="en-US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此 padlet 的二维码">
            <a:extLst>
              <a:ext uri="{FF2B5EF4-FFF2-40B4-BE49-F238E27FC236}">
                <a16:creationId xmlns:a16="http://schemas.microsoft.com/office/drawing/2014/main" id="{9AC84728-293B-47F5-BD43-B4D205342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" y="1001757"/>
            <a:ext cx="5562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2CF4512-9607-4F98-A0D2-84DE99534F4B}"/>
              </a:ext>
            </a:extLst>
          </p:cNvPr>
          <p:cNvSpPr/>
          <p:nvPr/>
        </p:nvSpPr>
        <p:spPr>
          <a:xfrm>
            <a:off x="5845628" y="1253609"/>
            <a:ext cx="6312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en-US" sz="2400" dirty="0"/>
              <a:t>https://padlet.com/wild816/fd8usz8am7rlxkpz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4E0AE82-CD6A-4F26-8781-30670A87D726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12F48585-B224-44C5-968D-D40230B63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1" y="3606770"/>
            <a:ext cx="4858428" cy="514422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E32DA073-4F3D-44EF-A740-8CC9A90D5B52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與生活素質的關連</a:t>
            </a:r>
            <a:endParaRPr lang="zh-HK" altLang="en-US" sz="3600" b="1" u="sng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3B5009EE-3456-430D-B99C-6DB3B90090B1}"/>
              </a:ext>
            </a:extLst>
          </p:cNvPr>
          <p:cNvGraphicFramePr>
            <a:graphicFrameLocks noGrp="1"/>
          </p:cNvGraphicFramePr>
          <p:nvPr/>
        </p:nvGraphicFramePr>
        <p:xfrm>
          <a:off x="419331" y="984068"/>
          <a:ext cx="113298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50">
                  <a:extLst>
                    <a:ext uri="{9D8B030D-6E8A-4147-A177-3AD203B41FA5}">
                      <a16:colId xmlns:a16="http://schemas.microsoft.com/office/drawing/2014/main" val="162839671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64719784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42735182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4089447114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826373137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16431498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8472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政治範疇</a:t>
                      </a:r>
                      <a:endParaRPr lang="zh-HK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經濟範疇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社會範疇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教育範疇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衛生範疇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文化範疇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環境範疇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48008"/>
                  </a:ext>
                </a:extLst>
              </a:tr>
            </a:tbl>
          </a:graphicData>
        </a:graphic>
      </p:graphicFrame>
      <p:pic>
        <p:nvPicPr>
          <p:cNvPr id="8" name="圖片 7">
            <a:extLst>
              <a:ext uri="{FF2B5EF4-FFF2-40B4-BE49-F238E27FC236}">
                <a16:creationId xmlns:a16="http://schemas.microsoft.com/office/drawing/2014/main" id="{0AF299F6-4A05-40D4-830B-4DE3DC604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31" y="4038552"/>
            <a:ext cx="10320975" cy="238786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43258E1-233D-43F0-ACEF-A89FE9C4F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31" y="1987250"/>
            <a:ext cx="11685583" cy="158251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30979994-C67A-4491-9941-B22234424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31" y="1473924"/>
            <a:ext cx="2048161" cy="476316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D3523B7-8C62-4550-B152-C5F832C25619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32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32DA073-4F3D-44EF-A740-8CC9A90D5B52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與生活素質的關連</a:t>
            </a:r>
            <a:endParaRPr lang="zh-HK" altLang="en-US" sz="3600" b="1" u="sng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3B5009EE-3456-430D-B99C-6DB3B9009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442437"/>
              </p:ext>
            </p:extLst>
          </p:nvPr>
        </p:nvGraphicFramePr>
        <p:xfrm>
          <a:off x="419331" y="984068"/>
          <a:ext cx="113298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50">
                  <a:extLst>
                    <a:ext uri="{9D8B030D-6E8A-4147-A177-3AD203B41FA5}">
                      <a16:colId xmlns:a16="http://schemas.microsoft.com/office/drawing/2014/main" val="162839671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64719784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42735182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4089447114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826373137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16431498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8472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政治範疇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經濟範疇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社會範疇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教育範疇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衛生範疇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文化範疇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環境範疇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48008"/>
                  </a:ext>
                </a:extLst>
              </a:tr>
            </a:tbl>
          </a:graphicData>
        </a:graphic>
      </p:graphicFrame>
      <p:pic>
        <p:nvPicPr>
          <p:cNvPr id="3" name="圖片 2">
            <a:extLst>
              <a:ext uri="{FF2B5EF4-FFF2-40B4-BE49-F238E27FC236}">
                <a16:creationId xmlns:a16="http://schemas.microsoft.com/office/drawing/2014/main" id="{CA64513E-DB31-4A52-92BF-D38EBD3B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1" y="2062444"/>
            <a:ext cx="11352864" cy="191737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09CCE4A-6108-42BE-BB7E-DB6F0653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31" y="1473924"/>
            <a:ext cx="2048161" cy="47631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1F1597BB-0BDC-4DD7-9EC8-2A55F9207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8" y="4188823"/>
            <a:ext cx="4625236" cy="221532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597FE74-1EC6-468B-B526-200DD543E539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46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32DA073-4F3D-44EF-A740-8CC9A90D5B52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與生活素質的關連</a:t>
            </a:r>
            <a:endParaRPr lang="zh-HK" altLang="en-US" sz="3600" b="1" u="sng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3B5009EE-3456-430D-B99C-6DB3B9009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001245"/>
              </p:ext>
            </p:extLst>
          </p:nvPr>
        </p:nvGraphicFramePr>
        <p:xfrm>
          <a:off x="419331" y="984068"/>
          <a:ext cx="113298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50">
                  <a:extLst>
                    <a:ext uri="{9D8B030D-6E8A-4147-A177-3AD203B41FA5}">
                      <a16:colId xmlns:a16="http://schemas.microsoft.com/office/drawing/2014/main" val="162839671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64719784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42735182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4089447114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826373137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16431498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8472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政治範疇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經濟範疇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社會範疇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教育範疇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衛生範疇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文化範疇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環境範疇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48008"/>
                  </a:ext>
                </a:extLst>
              </a:tr>
            </a:tbl>
          </a:graphicData>
        </a:graphic>
      </p:graphicFrame>
      <p:pic>
        <p:nvPicPr>
          <p:cNvPr id="8" name="圖片 7">
            <a:extLst>
              <a:ext uri="{FF2B5EF4-FFF2-40B4-BE49-F238E27FC236}">
                <a16:creationId xmlns:a16="http://schemas.microsoft.com/office/drawing/2014/main" id="{F7ECF9EB-48B6-4E51-A24F-49139D9D0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1" y="1554171"/>
            <a:ext cx="4858428" cy="51442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7534F7C-9E14-4034-894E-9A0397D46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31" y="2234970"/>
            <a:ext cx="10755086" cy="214316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48EC5A2-2E15-4536-8DAD-9E10EFB49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77" y="4913221"/>
            <a:ext cx="9020292" cy="789934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903EE39-CF46-4115-AE56-107F4423B5B5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59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32DA073-4F3D-44EF-A740-8CC9A90D5B52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與生活素質的關連</a:t>
            </a:r>
            <a:endParaRPr lang="zh-HK" altLang="en-US" sz="3600" b="1" u="sng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3B5009EE-3456-430D-B99C-6DB3B9009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336480"/>
              </p:ext>
            </p:extLst>
          </p:nvPr>
        </p:nvGraphicFramePr>
        <p:xfrm>
          <a:off x="419331" y="984068"/>
          <a:ext cx="113298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50">
                  <a:extLst>
                    <a:ext uri="{9D8B030D-6E8A-4147-A177-3AD203B41FA5}">
                      <a16:colId xmlns:a16="http://schemas.microsoft.com/office/drawing/2014/main" val="162839671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64719784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42735182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4089447114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826373137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16431498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8472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政治範疇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經濟範疇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社會範疇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教育範疇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衛生範疇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文化範疇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環境範疇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48008"/>
                  </a:ext>
                </a:extLst>
              </a:tr>
            </a:tbl>
          </a:graphicData>
        </a:graphic>
      </p:graphicFrame>
      <p:pic>
        <p:nvPicPr>
          <p:cNvPr id="8" name="圖片 7">
            <a:extLst>
              <a:ext uri="{FF2B5EF4-FFF2-40B4-BE49-F238E27FC236}">
                <a16:creationId xmlns:a16="http://schemas.microsoft.com/office/drawing/2014/main" id="{3F9062E1-B7A1-401F-9954-79A8078A6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1" y="1554171"/>
            <a:ext cx="4222338" cy="447071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AF6077A8-7356-4209-9F05-E3A71FED9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41" y="2021528"/>
            <a:ext cx="7152300" cy="64446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25D70C2-2DD5-4C87-9F5F-480B66660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30" y="3320250"/>
            <a:ext cx="11763465" cy="338099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AEFEBC1-275A-461D-9997-9FFD23AC5D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31" y="2974253"/>
            <a:ext cx="7423209" cy="345997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E30D7492-F57A-42CD-9301-447DEBC4CF66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58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32DA073-4F3D-44EF-A740-8CC9A90D5B52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與生活素質的關連</a:t>
            </a:r>
            <a:endParaRPr lang="zh-HK" altLang="en-US" sz="3600" b="1" u="sng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3B5009EE-3456-430D-B99C-6DB3B9009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716286"/>
              </p:ext>
            </p:extLst>
          </p:nvPr>
        </p:nvGraphicFramePr>
        <p:xfrm>
          <a:off x="419331" y="984068"/>
          <a:ext cx="113298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50">
                  <a:extLst>
                    <a:ext uri="{9D8B030D-6E8A-4147-A177-3AD203B41FA5}">
                      <a16:colId xmlns:a16="http://schemas.microsoft.com/office/drawing/2014/main" val="162839671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64719784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42735182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4089447114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826373137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16431498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8472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政治範疇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經濟範疇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社會範疇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教育範疇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衛生範疇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文化範疇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環境範疇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48008"/>
                  </a:ext>
                </a:extLst>
              </a:tr>
            </a:tbl>
          </a:graphicData>
        </a:graphic>
      </p:graphicFrame>
      <p:pic>
        <p:nvPicPr>
          <p:cNvPr id="2" name="圖片 1">
            <a:extLst>
              <a:ext uri="{FF2B5EF4-FFF2-40B4-BE49-F238E27FC236}">
                <a16:creationId xmlns:a16="http://schemas.microsoft.com/office/drawing/2014/main" id="{94EAF5C4-BB4F-426D-85A0-425A1E473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1" y="1984380"/>
            <a:ext cx="11563199" cy="63084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7F8CA4A-5B85-4884-876C-6EBDFDB36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31" y="1638383"/>
            <a:ext cx="7423209" cy="34599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112A64C-898B-4761-936C-B27F20F00E01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23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32DA073-4F3D-44EF-A740-8CC9A90D5B52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與生活素質的關連</a:t>
            </a:r>
            <a:endParaRPr lang="zh-HK" altLang="en-US" sz="3600" b="1" u="sng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3B5009EE-3456-430D-B99C-6DB3B9009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25572"/>
              </p:ext>
            </p:extLst>
          </p:nvPr>
        </p:nvGraphicFramePr>
        <p:xfrm>
          <a:off x="419331" y="984068"/>
          <a:ext cx="113298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50">
                  <a:extLst>
                    <a:ext uri="{9D8B030D-6E8A-4147-A177-3AD203B41FA5}">
                      <a16:colId xmlns:a16="http://schemas.microsoft.com/office/drawing/2014/main" val="162839671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64719784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42735182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4089447114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826373137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16431498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8472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政治範疇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經濟範疇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社會範疇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教育範疇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衛生範疇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文化範疇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環境範疇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48008"/>
                  </a:ext>
                </a:extLst>
              </a:tr>
            </a:tbl>
          </a:graphicData>
        </a:graphic>
      </p:graphicFrame>
      <p:pic>
        <p:nvPicPr>
          <p:cNvPr id="2" name="圖片 1">
            <a:extLst>
              <a:ext uri="{FF2B5EF4-FFF2-40B4-BE49-F238E27FC236}">
                <a16:creationId xmlns:a16="http://schemas.microsoft.com/office/drawing/2014/main" id="{07706536-480F-45F5-9E49-FBAB183B8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46" y="2094410"/>
            <a:ext cx="11305908" cy="360535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BFD13BA-905F-4AC5-A0A8-71EA07DAD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31" y="1638383"/>
            <a:ext cx="7423209" cy="34599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E3EDBE3-927F-435E-9F62-08698A55CB8F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115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32DA073-4F3D-44EF-A740-8CC9A90D5B52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r>
              <a:rPr lang="zh-TW" altLang="en-US" sz="3600" b="1" u="sng" dirty="0"/>
              <a:t>與生活素質的關連</a:t>
            </a:r>
            <a:endParaRPr lang="zh-HK" altLang="en-US" sz="3600" b="1" u="sng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3B5009EE-3456-430D-B99C-6DB3B9009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289183"/>
              </p:ext>
            </p:extLst>
          </p:nvPr>
        </p:nvGraphicFramePr>
        <p:xfrm>
          <a:off x="419331" y="984068"/>
          <a:ext cx="113298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50">
                  <a:extLst>
                    <a:ext uri="{9D8B030D-6E8A-4147-A177-3AD203B41FA5}">
                      <a16:colId xmlns:a16="http://schemas.microsoft.com/office/drawing/2014/main" val="162839671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647197846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42735182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4089447114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2826373137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3116431498"/>
                    </a:ext>
                  </a:extLst>
                </a:gridCol>
                <a:gridCol w="1618550">
                  <a:extLst>
                    <a:ext uri="{9D8B030D-6E8A-4147-A177-3AD203B41FA5}">
                      <a16:colId xmlns:a16="http://schemas.microsoft.com/office/drawing/2014/main" val="8472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政治範疇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經濟範疇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社會範疇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教育範疇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衛生範疇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文化範疇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環境範疇</a:t>
                      </a:r>
                      <a:endParaRPr lang="zh-HK" altLang="en-US" sz="2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48008"/>
                  </a:ext>
                </a:extLst>
              </a:tr>
            </a:tbl>
          </a:graphicData>
        </a:graphic>
      </p:graphicFrame>
      <p:pic>
        <p:nvPicPr>
          <p:cNvPr id="2" name="圖片 1">
            <a:extLst>
              <a:ext uri="{FF2B5EF4-FFF2-40B4-BE49-F238E27FC236}">
                <a16:creationId xmlns:a16="http://schemas.microsoft.com/office/drawing/2014/main" id="{EB152BD6-8E3F-4E97-A938-4AB8563D7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1" y="3150349"/>
            <a:ext cx="11068594" cy="171884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2CB7120-8BD7-43CB-9C9A-66D5111A7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31" y="2792409"/>
            <a:ext cx="1949400" cy="35794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4F8BD1B-8E3B-4417-BBA4-286DFC3D7A4C}"/>
              </a:ext>
            </a:extLst>
          </p:cNvPr>
          <p:cNvSpPr/>
          <p:nvPr/>
        </p:nvSpPr>
        <p:spPr>
          <a:xfrm>
            <a:off x="6593429" y="4532694"/>
            <a:ext cx="4288353" cy="18937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1600" b="1" dirty="0">
                <a:solidFill>
                  <a:srgbClr val="000000"/>
                </a:solidFill>
                <a:latin typeface="+mn-ea"/>
              </a:rPr>
              <a:t>《</a:t>
            </a:r>
            <a:r>
              <a:rPr lang="zh-TW" altLang="en-US" sz="1600" b="1" dirty="0">
                <a:solidFill>
                  <a:srgbClr val="000000"/>
                </a:solidFill>
                <a:latin typeface="+mn-ea"/>
              </a:rPr>
              <a:t>保護臭氧層維也納公約</a:t>
            </a:r>
            <a:r>
              <a:rPr lang="en-US" altLang="zh-TW" sz="1600" b="1" dirty="0">
                <a:solidFill>
                  <a:srgbClr val="000000"/>
                </a:solidFill>
                <a:latin typeface="+mn-ea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TW" sz="1600" b="1" dirty="0">
                <a:latin typeface="+mn-ea"/>
              </a:rPr>
              <a:t>《</a:t>
            </a:r>
            <a:r>
              <a:rPr lang="zh-TW" altLang="en-US" sz="1600" b="1" dirty="0">
                <a:latin typeface="+mn-ea"/>
              </a:rPr>
              <a:t>國際捕鯨公約</a:t>
            </a:r>
            <a:r>
              <a:rPr lang="en-US" altLang="zh-TW" sz="1600" b="1" dirty="0">
                <a:latin typeface="+mn-ea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TW" sz="1600" b="1" dirty="0">
                <a:latin typeface="+mn-ea"/>
              </a:rPr>
              <a:t>《</a:t>
            </a:r>
            <a:r>
              <a:rPr lang="zh-TW" altLang="en-US" sz="1600" b="1" dirty="0">
                <a:latin typeface="+mn-ea"/>
              </a:rPr>
              <a:t>保護世界文化和自然遺產公約</a:t>
            </a:r>
            <a:r>
              <a:rPr lang="en-US" altLang="zh-TW" sz="1600" b="1" dirty="0">
                <a:latin typeface="+mn-ea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TW" sz="1600" b="1" dirty="0">
                <a:latin typeface="+mn-ea"/>
              </a:rPr>
              <a:t>《</a:t>
            </a:r>
            <a:r>
              <a:rPr lang="zh-TW" altLang="en-US" sz="1600" b="1" dirty="0">
                <a:latin typeface="+mn-ea"/>
              </a:rPr>
              <a:t>瀕危野生動植物種國際貿易公約</a:t>
            </a:r>
            <a:endParaRPr lang="en-US" altLang="zh-TW" sz="1600" b="1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TW" sz="1600" b="1" dirty="0">
                <a:latin typeface="+mn-ea"/>
              </a:rPr>
              <a:t>《</a:t>
            </a:r>
            <a:r>
              <a:rPr lang="zh-TW" altLang="en-US" sz="1600" b="1" dirty="0">
                <a:latin typeface="+mn-ea"/>
              </a:rPr>
              <a:t>防止傾倒廢物及其他物質污染海洋的公約</a:t>
            </a:r>
            <a:r>
              <a:rPr lang="en-US" altLang="zh-TW" sz="1600" b="1" dirty="0">
                <a:latin typeface="+mn-ea"/>
              </a:rPr>
              <a:t>》</a:t>
            </a:r>
            <a:endParaRPr lang="zh-HK" altLang="en-US" sz="1600" b="1" dirty="0">
              <a:latin typeface="+mn-ea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9026EF2-7C4D-4F3E-BEC3-AC3F5FA64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31" y="1816735"/>
            <a:ext cx="11353338" cy="85472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5DCC774-F9E1-44CB-A821-3247D3208F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8803"/>
          <a:stretch/>
        </p:blipFill>
        <p:spPr>
          <a:xfrm>
            <a:off x="283028" y="1431455"/>
            <a:ext cx="3949338" cy="40096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72C82BE-19DB-48C0-B7AC-5F6CEE17CB94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270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7">
            <a:extLst>
              <a:ext uri="{FF2B5EF4-FFF2-40B4-BE49-F238E27FC236}">
                <a16:creationId xmlns:a16="http://schemas.microsoft.com/office/drawing/2014/main" id="{2C8A5A92-86BC-4117-BC50-F281A2C444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838392"/>
              </p:ext>
            </p:extLst>
          </p:nvPr>
        </p:nvGraphicFramePr>
        <p:xfrm>
          <a:off x="283028" y="1233472"/>
          <a:ext cx="11647715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812">
                  <a:extLst>
                    <a:ext uri="{9D8B030D-6E8A-4147-A177-3AD203B41FA5}">
                      <a16:colId xmlns:a16="http://schemas.microsoft.com/office/drawing/2014/main" val="3963486614"/>
                    </a:ext>
                  </a:extLst>
                </a:gridCol>
                <a:gridCol w="8180754">
                  <a:extLst>
                    <a:ext uri="{9D8B030D-6E8A-4147-A177-3AD203B41FA5}">
                      <a16:colId xmlns:a16="http://schemas.microsoft.com/office/drawing/2014/main" val="3223118197"/>
                    </a:ext>
                  </a:extLst>
                </a:gridCol>
                <a:gridCol w="2386149">
                  <a:extLst>
                    <a:ext uri="{9D8B030D-6E8A-4147-A177-3AD203B41FA5}">
                      <a16:colId xmlns:a16="http://schemas.microsoft.com/office/drawing/2014/main" val="1807864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/>
                        <a:t>層次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課程內容</a:t>
                      </a:r>
                      <a:endParaRPr lang="zh-HK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電子學習工具</a:t>
                      </a:r>
                      <a:endParaRPr lang="zh-HK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1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/>
                        <a:t>認知</a:t>
                      </a:r>
                      <a:endParaRPr lang="zh-HK" altLang="en-US" sz="2400" b="0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TW" sz="2400" b="0" dirty="0"/>
                        <a:t>《</a:t>
                      </a:r>
                      <a:r>
                        <a:rPr lang="zh-TW" altLang="en-US" sz="2400" b="0" dirty="0"/>
                        <a:t>基本法</a:t>
                      </a:r>
                      <a:r>
                        <a:rPr lang="en-US" altLang="zh-TW" sz="2400" b="0" dirty="0"/>
                        <a:t>》</a:t>
                      </a:r>
                      <a:r>
                        <a:rPr lang="zh-TW" altLang="en-US" sz="2400" b="0" dirty="0"/>
                        <a:t>條文</a:t>
                      </a:r>
                      <a:endParaRPr lang="en-US" altLang="zh-TW" sz="2400" b="0" dirty="0"/>
                    </a:p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2400" b="0" dirty="0"/>
                        <a:t>重要概念：法治精神、權利、義務、司法獨立、法律面對人人平等、社會公義、以法而治</a:t>
                      </a:r>
                      <a:endParaRPr lang="zh-HK" altLang="en-US" sz="2400" b="0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err="1"/>
                        <a:t>Edpuzzle</a:t>
                      </a:r>
                      <a:endParaRPr lang="en-US" altLang="zh-TW" sz="2400" b="0" dirty="0"/>
                    </a:p>
                    <a:p>
                      <a:r>
                        <a:rPr lang="en-US" altLang="zh-TW" sz="2400" b="0" dirty="0"/>
                        <a:t>Quizlet</a:t>
                      </a:r>
                    </a:p>
                    <a:p>
                      <a:r>
                        <a:rPr lang="en-US" altLang="zh-TW" sz="2400" b="0" dirty="0"/>
                        <a:t>Quizizz</a:t>
                      </a:r>
                    </a:p>
                    <a:p>
                      <a:r>
                        <a:rPr lang="en-US" altLang="zh-HK" sz="2400" b="0" dirty="0"/>
                        <a:t>Kahoot!</a:t>
                      </a:r>
                      <a:endParaRPr lang="zh-HK" altLang="en-US" sz="2400" b="0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20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/>
                        <a:t>分析</a:t>
                      </a:r>
                      <a:endParaRPr lang="zh-HK" altLang="en-US" sz="24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TW" sz="2400" b="0" dirty="0"/>
                        <a:t>《</a:t>
                      </a:r>
                      <a:r>
                        <a:rPr lang="zh-TW" altLang="en-US" sz="2400" b="0" dirty="0"/>
                        <a:t>基本法</a:t>
                      </a:r>
                      <a:r>
                        <a:rPr lang="en-US" altLang="zh-TW" sz="2400" b="0" dirty="0"/>
                        <a:t>》</a:t>
                      </a:r>
                      <a:r>
                        <a:rPr lang="zh-TW" altLang="en-US" sz="2400" b="0" dirty="0"/>
                        <a:t>和法治如何保障香港人？</a:t>
                      </a:r>
                      <a:endParaRPr lang="en-US" altLang="zh-TW" sz="2400" b="0" dirty="0"/>
                    </a:p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en-US" altLang="zh-TW" sz="2400" b="0" dirty="0"/>
                        <a:t>《</a:t>
                      </a:r>
                      <a:r>
                        <a:rPr lang="zh-TW" altLang="en-US" sz="2400" b="0" dirty="0"/>
                        <a:t>基本法</a:t>
                      </a:r>
                      <a:r>
                        <a:rPr lang="en-US" altLang="zh-TW" sz="2400" b="0" dirty="0"/>
                        <a:t>》</a:t>
                      </a:r>
                      <a:r>
                        <a:rPr lang="zh-TW" altLang="en-US" sz="2400" b="0" dirty="0"/>
                        <a:t>與生活素質的關連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 err="1"/>
                        <a:t>Mentimeter</a:t>
                      </a:r>
                      <a:endParaRPr lang="en-US" altLang="zh-TW" sz="2400" b="0" dirty="0"/>
                    </a:p>
                    <a:p>
                      <a:r>
                        <a:rPr lang="en-US" altLang="zh-TW" sz="2400" b="0" dirty="0" err="1"/>
                        <a:t>Coggle</a:t>
                      </a:r>
                      <a:endParaRPr lang="en-US" altLang="zh-TW" sz="2400" b="0" dirty="0"/>
                    </a:p>
                    <a:p>
                      <a:r>
                        <a:rPr lang="en-US" altLang="zh-TW" sz="2400" b="0" dirty="0"/>
                        <a:t>Padlet</a:t>
                      </a:r>
                      <a:endParaRPr lang="zh-HK" altLang="en-US" sz="2400" b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65282"/>
                  </a:ext>
                </a:extLst>
              </a:tr>
            </a:tbl>
          </a:graphicData>
        </a:graphic>
      </p:graphicFrame>
      <p:sp>
        <p:nvSpPr>
          <p:cNvPr id="6" name="標題 1">
            <a:extLst>
              <a:ext uri="{FF2B5EF4-FFF2-40B4-BE49-F238E27FC236}">
                <a16:creationId xmlns:a16="http://schemas.microsoft.com/office/drawing/2014/main" id="{12BB8D57-C27D-4639-B67C-4A1410878D09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如何有效在通識科教授</a:t>
            </a:r>
            <a:r>
              <a:rPr lang="en-US" altLang="zh-TW" sz="3600" b="1" u="sng" dirty="0"/>
              <a:t>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endParaRPr lang="zh-HK" altLang="en-US" sz="3600" b="1" u="sng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1372A70-20C0-4E3D-B716-A42341B4B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18081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HK" altLang="zh-H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zh-HK" altLang="zh-HK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kumimoji="0" lang="zh-HK" altLang="zh-HK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kumimoji="0" lang="zh-HK" altLang="zh-HK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HK" altLang="zh-H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F268B75-7599-4158-8079-153B83958996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393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E3345CCA-3B2A-4866-9C5C-E69F05B50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8" y="984068"/>
            <a:ext cx="10936226" cy="5125165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20D1FED0-0DB1-40CB-81A9-B9C10376579E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如何有效在通識科教授</a:t>
            </a:r>
            <a:r>
              <a:rPr lang="en-US" altLang="zh-TW" sz="3600" b="1" u="sng" dirty="0"/>
              <a:t>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endParaRPr lang="zh-HK" altLang="en-US" sz="3600" b="1" u="sng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F9299F-736D-4093-91A7-5CC0E7A7AEB6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700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B7A1D99-9322-4943-A9A1-38D6BCC92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53" y="893586"/>
            <a:ext cx="11201400" cy="5897739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8A9A707C-1FC9-4954-ADA2-A1880A5D51E3}"/>
              </a:ext>
            </a:extLst>
          </p:cNvPr>
          <p:cNvSpPr txBox="1">
            <a:spLocks/>
          </p:cNvSpPr>
          <p:nvPr/>
        </p:nvSpPr>
        <p:spPr>
          <a:xfrm>
            <a:off x="283028" y="1567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如何有效在通識科教授</a:t>
            </a:r>
            <a:r>
              <a:rPr lang="en-US" altLang="zh-TW" sz="3600" b="1" u="sng" dirty="0"/>
              <a:t>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endParaRPr lang="zh-HK" altLang="en-US" sz="3600" b="1" u="sng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87B9D49-C24D-4C6C-B07A-640BDE04C572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171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D361D3C-51F0-40E6-8140-21081A88673D}"/>
              </a:ext>
            </a:extLst>
          </p:cNvPr>
          <p:cNvSpPr/>
          <p:nvPr/>
        </p:nvSpPr>
        <p:spPr>
          <a:xfrm>
            <a:off x="283027" y="1093649"/>
            <a:ext cx="1132985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/>
              <a:t>策略一：視乎不同的教學層次而選取</a:t>
            </a:r>
            <a:r>
              <a:rPr lang="zh-TW" altLang="en-US" sz="3200" b="1" dirty="0">
                <a:highlight>
                  <a:srgbClr val="FFFF00"/>
                </a:highlight>
              </a:rPr>
              <a:t>適切</a:t>
            </a:r>
            <a:r>
              <a:rPr lang="zh-TW" altLang="en-US" sz="3200" b="1" dirty="0"/>
              <a:t>電子學習工具</a:t>
            </a:r>
            <a:endParaRPr lang="en-US" altLang="zh-TW" sz="3200" b="1" dirty="0"/>
          </a:p>
          <a:p>
            <a:endParaRPr lang="en-US" altLang="zh-HK" sz="3200" b="1" dirty="0"/>
          </a:p>
          <a:p>
            <a:r>
              <a:rPr lang="zh-TW" altLang="en-US" sz="3200" b="1" dirty="0"/>
              <a:t>策略二：運用電子學習工具加強</a:t>
            </a:r>
            <a:r>
              <a:rPr lang="zh-TW" altLang="en-US" sz="3200" b="1" dirty="0">
                <a:highlight>
                  <a:srgbClr val="FFFF00"/>
                </a:highlight>
              </a:rPr>
              <a:t>趣味性</a:t>
            </a:r>
            <a:r>
              <a:rPr lang="zh-TW" altLang="en-US" sz="3200" b="1" dirty="0"/>
              <a:t>和</a:t>
            </a:r>
            <a:r>
              <a:rPr lang="zh-TW" altLang="en-US" sz="3200" b="1" dirty="0">
                <a:highlight>
                  <a:srgbClr val="FFFF00"/>
                </a:highlight>
              </a:rPr>
              <a:t>互動性</a:t>
            </a:r>
            <a:endParaRPr lang="en-US" altLang="zh-TW" sz="3200" b="1" dirty="0">
              <a:highlight>
                <a:srgbClr val="FFFF00"/>
              </a:highlight>
            </a:endParaRPr>
          </a:p>
          <a:p>
            <a:endParaRPr lang="en-US" altLang="zh-HK" sz="3200" b="1" dirty="0"/>
          </a:p>
          <a:p>
            <a:r>
              <a:rPr lang="zh-TW" altLang="en-US" sz="3200" b="1" dirty="0"/>
              <a:t>策略三：配合電子學習策略進行</a:t>
            </a:r>
            <a:r>
              <a:rPr lang="zh-TW" altLang="en-US" sz="3200" b="1" dirty="0">
                <a:highlight>
                  <a:srgbClr val="FFFF00"/>
                </a:highlight>
              </a:rPr>
              <a:t>翻轉教室、協作學習</a:t>
            </a:r>
            <a:r>
              <a:rPr lang="zh-TW" altLang="en-US" sz="3200" b="1" dirty="0"/>
              <a:t>等活動</a:t>
            </a:r>
            <a:endParaRPr lang="en-US" altLang="zh-TW" sz="3200" b="1" dirty="0"/>
          </a:p>
          <a:p>
            <a:endParaRPr lang="en-US" altLang="zh-TW" sz="3200" b="1" dirty="0"/>
          </a:p>
          <a:p>
            <a:r>
              <a:rPr lang="zh-TW" altLang="en-US" sz="3200" b="1" dirty="0"/>
              <a:t>策略四：留意學生對</a:t>
            </a:r>
            <a:r>
              <a:rPr lang="en-US" altLang="zh-TW" sz="3200" b="1" dirty="0"/>
              <a:t>《</a:t>
            </a:r>
            <a:r>
              <a:rPr lang="zh-TW" altLang="en-US" sz="3200" b="1" dirty="0"/>
              <a:t>基本法</a:t>
            </a:r>
            <a:r>
              <a:rPr lang="en-US" altLang="zh-TW" sz="3200" b="1" dirty="0"/>
              <a:t>》</a:t>
            </a:r>
            <a:r>
              <a:rPr lang="zh-TW" altLang="en-US" sz="3200" b="1" dirty="0"/>
              <a:t>認識上的</a:t>
            </a:r>
            <a:r>
              <a:rPr lang="zh-TW" altLang="en-US" sz="3200" b="1" dirty="0">
                <a:highlight>
                  <a:srgbClr val="FFFF00"/>
                </a:highlight>
              </a:rPr>
              <a:t>迷思</a:t>
            </a:r>
            <a:r>
              <a:rPr lang="zh-TW" altLang="en-US" sz="3200" b="1" dirty="0"/>
              <a:t>並給予適當</a:t>
            </a:r>
            <a:r>
              <a:rPr lang="zh-TW" altLang="en-US" sz="3200" b="1" dirty="0">
                <a:highlight>
                  <a:srgbClr val="FFFF00"/>
                </a:highlight>
              </a:rPr>
              <a:t>回饋</a:t>
            </a:r>
            <a:endParaRPr lang="en-US" altLang="zh-TW" sz="3200" b="1" dirty="0">
              <a:highlight>
                <a:srgbClr val="FFFF00"/>
              </a:highlight>
            </a:endParaRP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42EA8459-9B9B-4A60-BC1F-3EFDD27CD395}"/>
              </a:ext>
            </a:extLst>
          </p:cNvPr>
          <p:cNvSpPr txBox="1">
            <a:spLocks/>
          </p:cNvSpPr>
          <p:nvPr/>
        </p:nvSpPr>
        <p:spPr>
          <a:xfrm>
            <a:off x="435428" y="309154"/>
            <a:ext cx="11329851" cy="8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u="sng" dirty="0"/>
              <a:t>(</a:t>
            </a:r>
            <a:r>
              <a:rPr lang="zh-TW" altLang="en-US" sz="3600" b="1" u="sng" dirty="0"/>
              <a:t>三</a:t>
            </a:r>
            <a:r>
              <a:rPr lang="en-US" altLang="zh-TW" sz="3600" b="1" u="sng" dirty="0"/>
              <a:t>) </a:t>
            </a:r>
            <a:r>
              <a:rPr lang="zh-TW" altLang="en-US" sz="3600" b="1" u="sng" dirty="0"/>
              <a:t>如何有效在通識科教授</a:t>
            </a:r>
            <a:r>
              <a:rPr lang="en-US" altLang="zh-TW" sz="3600" b="1" u="sng" dirty="0"/>
              <a:t>《</a:t>
            </a:r>
            <a:r>
              <a:rPr lang="zh-TW" altLang="en-US" sz="3600" b="1" u="sng" dirty="0"/>
              <a:t>基本法</a:t>
            </a:r>
            <a:r>
              <a:rPr lang="en-US" altLang="zh-TW" sz="3600" b="1" u="sng" dirty="0"/>
              <a:t>》</a:t>
            </a:r>
            <a:endParaRPr lang="zh-HK" altLang="en-US" sz="3600" b="1" u="sng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E8302B9-9004-40B5-ADA7-DED5A36B8855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99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12BB8D57-C27D-4639-B67C-4A1410878D09}"/>
              </a:ext>
            </a:extLst>
          </p:cNvPr>
          <p:cNvSpPr txBox="1">
            <a:spLocks/>
          </p:cNvSpPr>
          <p:nvPr/>
        </p:nvSpPr>
        <p:spPr>
          <a:xfrm>
            <a:off x="431075" y="1896292"/>
            <a:ext cx="11329851" cy="3065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19900" b="1" dirty="0"/>
              <a:t>Q&amp;A</a:t>
            </a:r>
            <a:endParaRPr lang="zh-HK" altLang="en-US" sz="199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6686115-A2E3-44FC-8C50-DDE986D92BAC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997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12BB8D57-C27D-4639-B67C-4A1410878D09}"/>
              </a:ext>
            </a:extLst>
          </p:cNvPr>
          <p:cNvSpPr txBox="1">
            <a:spLocks/>
          </p:cNvSpPr>
          <p:nvPr/>
        </p:nvSpPr>
        <p:spPr>
          <a:xfrm>
            <a:off x="431075" y="1896292"/>
            <a:ext cx="11329851" cy="3065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19900" b="1" dirty="0"/>
              <a:t>Thanks</a:t>
            </a:r>
            <a:endParaRPr lang="zh-HK" altLang="en-US" sz="199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FB330AB-B649-46BC-A29C-9AAA96A03452}"/>
              </a:ext>
            </a:extLst>
          </p:cNvPr>
          <p:cNvSpPr/>
          <p:nvPr/>
        </p:nvSpPr>
        <p:spPr>
          <a:xfrm>
            <a:off x="7787027" y="6513165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accent3"/>
                </a:solidFill>
              </a:rPr>
              <a:t>運用電子學習在通識教育科教授</a:t>
            </a:r>
            <a:r>
              <a:rPr lang="en-US" altLang="zh-TW" b="1" dirty="0">
                <a:solidFill>
                  <a:schemeClr val="accent3"/>
                </a:solidFill>
              </a:rPr>
              <a:t>《</a:t>
            </a:r>
            <a:r>
              <a:rPr lang="zh-TW" altLang="en-US" b="1" dirty="0">
                <a:solidFill>
                  <a:schemeClr val="accent3"/>
                </a:solidFill>
              </a:rPr>
              <a:t>基本法</a:t>
            </a:r>
            <a:r>
              <a:rPr lang="en-US" altLang="zh-TW" b="1" dirty="0">
                <a:solidFill>
                  <a:schemeClr val="accent3"/>
                </a:solidFill>
              </a:rPr>
              <a:t>》</a:t>
            </a:r>
            <a:br>
              <a:rPr lang="en-US" altLang="zh-TW" b="1" dirty="0">
                <a:solidFill>
                  <a:schemeClr val="accent3"/>
                </a:solidFill>
              </a:rPr>
            </a:br>
            <a:endParaRPr lang="zh-HK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16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860</Words>
  <Application>Microsoft Office PowerPoint</Application>
  <PresentationFormat>寬螢幕</PresentationFormat>
  <Paragraphs>140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5" baseType="lpstr">
      <vt:lpstr>微軟正黑體</vt:lpstr>
      <vt:lpstr>Arial</vt:lpstr>
      <vt:lpstr>Calibri</vt:lpstr>
      <vt:lpstr>Wingdings</vt:lpstr>
      <vt:lpstr>Office 佈景主題</vt:lpstr>
      <vt:lpstr>高中通識教育科學與教策略系列  推廣《基本法》教育的校本學與教經驗分享（新辦）  運用電子學習在通識教育科教授《基本法》 羅恒威老師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高中通識教育科學與教策略系列  推廣《基本法》教育的校本學與教經驗分享（新辦）  如何運用電子學習在通識科教授基本法</dc:title>
  <dc:creator>LAW, Hang Wai</dc:creator>
  <cp:lastModifiedBy>LI, Kit-chuen</cp:lastModifiedBy>
  <cp:revision>25</cp:revision>
  <dcterms:created xsi:type="dcterms:W3CDTF">2020-10-15T02:02:11Z</dcterms:created>
  <dcterms:modified xsi:type="dcterms:W3CDTF">2020-10-19T03:51:46Z</dcterms:modified>
</cp:coreProperties>
</file>