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56" r:id="rId5"/>
    <p:sldId id="338" r:id="rId6"/>
    <p:sldId id="604" r:id="rId7"/>
    <p:sldId id="580" r:id="rId8"/>
    <p:sldId id="388" r:id="rId9"/>
    <p:sldId id="583" r:id="rId10"/>
    <p:sldId id="581" r:id="rId11"/>
    <p:sldId id="585" r:id="rId12"/>
    <p:sldId id="597" r:id="rId13"/>
    <p:sldId id="586" r:id="rId14"/>
    <p:sldId id="630" r:id="rId15"/>
    <p:sldId id="587" r:id="rId16"/>
    <p:sldId id="590" r:id="rId17"/>
    <p:sldId id="588" r:id="rId18"/>
    <p:sldId id="589" r:id="rId19"/>
    <p:sldId id="592" r:id="rId20"/>
    <p:sldId id="594" r:id="rId21"/>
    <p:sldId id="593" r:id="rId22"/>
    <p:sldId id="596" r:id="rId23"/>
    <p:sldId id="595" r:id="rId24"/>
    <p:sldId id="598" r:id="rId25"/>
    <p:sldId id="624" r:id="rId26"/>
    <p:sldId id="601" r:id="rId27"/>
    <p:sldId id="606" r:id="rId28"/>
    <p:sldId id="600" r:id="rId29"/>
    <p:sldId id="599" r:id="rId30"/>
    <p:sldId id="603" r:id="rId31"/>
    <p:sldId id="605" r:id="rId32"/>
    <p:sldId id="607" r:id="rId33"/>
    <p:sldId id="602" r:id="rId34"/>
    <p:sldId id="626" r:id="rId35"/>
    <p:sldId id="627" r:id="rId36"/>
    <p:sldId id="631" r:id="rId37"/>
    <p:sldId id="608" r:id="rId38"/>
    <p:sldId id="609" r:id="rId39"/>
    <p:sldId id="610" r:id="rId40"/>
    <p:sldId id="611" r:id="rId41"/>
    <p:sldId id="613" r:id="rId42"/>
    <p:sldId id="612" r:id="rId43"/>
    <p:sldId id="614" r:id="rId44"/>
    <p:sldId id="615" r:id="rId45"/>
    <p:sldId id="616" r:id="rId46"/>
    <p:sldId id="622" r:id="rId47"/>
    <p:sldId id="621" r:id="rId48"/>
    <p:sldId id="620" r:id="rId49"/>
    <p:sldId id="623" r:id="rId50"/>
    <p:sldId id="629" r:id="rId51"/>
    <p:sldId id="632" r:id="rId52"/>
    <p:sldId id="426" r:id="rId53"/>
    <p:sldId id="628" r:id="rId54"/>
    <p:sldId id="633" r:id="rId55"/>
    <p:sldId id="427" r:id="rId56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14777-C1F1-4252-9AF4-8BE8758BEC14}" type="datetimeFigureOut">
              <a:rPr lang="zh-HK" altLang="en-US" smtClean="0"/>
              <a:t>23/2/2018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68EEF-78CC-42B6-BF70-68F4308D633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71191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4CBCE-D6F0-4459-A1D3-E7CE0993FAD4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49B36-FBC4-4C37-8A15-7D09EAFB2EB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687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49B36-FBC4-4C37-8A15-7D09EAFB2EB2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51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344816" cy="648071"/>
          </a:xfrm>
        </p:spPr>
        <p:txBody>
          <a:bodyPr>
            <a:no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272808" cy="4154016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ACD74-030B-49D7-A2ED-3937F3F37243}" type="datetimeFigureOut">
              <a:rPr lang="zh-TW" altLang="en-US" smtClean="0"/>
              <a:pPr/>
              <a:t>2018/2/23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AD459-E23A-4C0D-A199-4AB427E3E5B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26-HKRC_Branding Guideline-v4-power point-07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圖片 8"/>
          <p:cNvPicPr/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5922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B_r0LKNC2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icrc.org/zh/document/peter-maurer-respect-laws-of-wa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icrc.org/zh/document/conflict-disaster-crisis-UN-red-cross-issue-war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W2wkLiTyMM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j5KfCkyvK0E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ngkongredcross/videos/10154897083840677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78JKqtioGk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987824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7" name="圖片 6" descr="26-HKRC_Branding Guideline-v4-power point-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19919" y="1772816"/>
            <a:ext cx="8229600" cy="3168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5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全球化與武裝衝突</a:t>
            </a: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374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19919" y="1772816"/>
            <a:ext cx="8229600" cy="3168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5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第一部份</a:t>
            </a:r>
            <a:endParaRPr lang="en-US" altLang="zh-TW" sz="7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29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3600400"/>
          </a:xfrm>
        </p:spPr>
        <p:txBody>
          <a:bodyPr>
            <a:noAutofit/>
          </a:bodyPr>
          <a:lstStyle/>
          <a:p>
            <a:r>
              <a:rPr lang="zh-TW" altLang="en-US" sz="25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戰爭</a:t>
            </a:r>
            <a:endParaRPr lang="zh-HK" altLang="en-US" sz="25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229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6886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sz="7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「戰爭」聯想</a:t>
            </a:r>
            <a:endParaRPr lang="en-US" altLang="zh-TW" sz="78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戰爭的成因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戰爭的方式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戰爭的人物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戰爭的後果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endParaRPr lang="zh-TW" altLang="en-US" sz="4400" b="1" dirty="0">
              <a:solidFill>
                <a:srgbClr val="C000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212" y="3284984"/>
            <a:ext cx="4572000" cy="223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3600400"/>
          </a:xfrm>
        </p:spPr>
        <p:txBody>
          <a:bodyPr>
            <a:noAutofit/>
          </a:bodyPr>
          <a:lstStyle/>
          <a:p>
            <a:r>
              <a:rPr lang="zh-TW" altLang="en-US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戰爭</a:t>
            </a:r>
            <a:r>
              <a:rPr lang="en-US" altLang="zh-TW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6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Vs</a:t>
            </a:r>
            <a:r>
              <a:rPr lang="en-US" altLang="zh-TW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0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武裝衝突</a:t>
            </a:r>
            <a:endParaRPr lang="zh-HK" altLang="en-US" sz="10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70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9685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戰爭與武裝衝突</a:t>
            </a:r>
            <a:endParaRPr lang="en-US" altLang="zh-TW" sz="60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以色列 </a:t>
            </a:r>
            <a:r>
              <a:rPr lang="en-US" altLang="zh-TW" sz="3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Vs</a:t>
            </a:r>
            <a:r>
              <a:rPr lang="en-US" altLang="zh-TW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巴勒斯坦</a:t>
            </a:r>
            <a:endParaRPr lang="en-US" altLang="zh-TW" sz="4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敘利亞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阿富汗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伊斯蘭國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26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9685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戰爭與武裝衝突</a:t>
            </a:r>
            <a:endParaRPr lang="en-US" altLang="zh-TW" sz="60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以巴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衝突</a:t>
            </a:r>
            <a:endParaRPr lang="en-US" altLang="zh-TW" sz="44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敘利亞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內戰</a:t>
            </a:r>
            <a:endParaRPr lang="en-US" altLang="zh-TW" sz="4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阿富汗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戰爭</a:t>
            </a:r>
            <a:endParaRPr lang="en-US" altLang="zh-TW" sz="4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伊斯蘭國 </a:t>
            </a:r>
            <a:r>
              <a:rPr lang="en-US" altLang="zh-TW" sz="4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反恐戰爭</a:t>
            </a:r>
            <a:r>
              <a:rPr lang="en-US" altLang="zh-TW" sz="44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4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戰爭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：國家與國家的武裝衝突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4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　　需要正式向對方宣戰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武裝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：根據國際人道法的定義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衝突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en-US" sz="3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＞國際性武裝衝突</a:t>
            </a:r>
            <a:endParaRPr lang="en-US" altLang="zh-TW" sz="36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　　　</a:t>
            </a:r>
            <a:r>
              <a:rPr lang="zh-TW" altLang="en-US" sz="3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＞非國際性武裝衝突</a:t>
            </a:r>
            <a:endParaRPr lang="en-US" altLang="zh-TW" sz="36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115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3168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人類社會</a:t>
            </a:r>
            <a:endParaRPr lang="en-US" altLang="zh-TW" sz="7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能否避免戰爭？</a:t>
            </a: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0096" y="3789040"/>
            <a:ext cx="4464496" cy="273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8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9685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誰人要對戰爭負責？</a:t>
            </a:r>
            <a:endParaRPr lang="en-US" altLang="zh-TW" sz="60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國際組織</a:t>
            </a:r>
            <a:endParaRPr lang="en-US" altLang="zh-TW" sz="4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國家政府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本國公民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世界公民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642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31683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全球化有</a:t>
            </a:r>
            <a:r>
              <a:rPr lang="zh-TW" altLang="zh-HK" sz="6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助</a:t>
            </a:r>
            <a:r>
              <a:rPr lang="zh-TW" altLang="zh-HK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r>
              <a:rPr lang="zh-TW" altLang="zh-HK" sz="6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抑或激發</a:t>
            </a:r>
            <a:r>
              <a:rPr lang="zh-TW" altLang="zh-HK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更多</a:t>
            </a:r>
            <a:r>
              <a:rPr lang="zh-TW" altLang="zh-HK" sz="6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武裝衝突</a:t>
            </a: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66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640" y="3284984"/>
            <a:ext cx="3083408" cy="30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724"/>
            <a:ext cx="9144000" cy="64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243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0528" y="-27384"/>
            <a:ext cx="947597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31683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武裝</a:t>
            </a:r>
            <a:r>
              <a:rPr lang="zh-TW" altLang="zh-HK" sz="6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衝突為人類社會帶來甚麼挑戰與後果？</a:t>
            </a:r>
            <a:endParaRPr lang="en-US" altLang="zh-TW" sz="66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950" y="3334667"/>
            <a:ext cx="4722787" cy="304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5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6341"/>
            <a:ext cx="9144000" cy="628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7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19" y="1412776"/>
            <a:ext cx="6120681" cy="489654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5536" y="6282540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>
                <a:hlinkClick r:id="rId3"/>
              </a:rPr>
              <a:t>https://www.youtube.com/watch?v=MB_r0LKNC2</a:t>
            </a:r>
            <a:r>
              <a:rPr lang="zh-HK" altLang="en-US" dirty="0" smtClean="0">
                <a:hlinkClick r:id="rId3"/>
              </a:rPr>
              <a:t>s</a:t>
            </a:r>
            <a:r>
              <a:rPr lang="zh-TW" altLang="en-US" dirty="0" smtClean="0"/>
              <a:t>　</a:t>
            </a:r>
            <a:endParaRPr lang="zh-HK" altLang="en-US" dirty="0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656519" y="44623"/>
            <a:ext cx="8229600" cy="122413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戰爭中的兒童</a:t>
            </a: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009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beckybendylegs.com/wp-content/uploads/2016/02/question-ma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5112568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51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331640" y="1844824"/>
            <a:ext cx="6624736" cy="3168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5,500</a:t>
            </a: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年歷史中，</a:t>
            </a:r>
            <a:endParaRPr lang="en-US" altLang="zh-TW" sz="4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和平時期尚不到</a:t>
            </a:r>
            <a:r>
              <a:rPr lang="en-US" altLang="zh-TW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230</a:t>
            </a: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lang="en-US" altLang="zh-TW" sz="4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4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r"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李凱「論戰爭」</a:t>
            </a:r>
            <a:endParaRPr lang="en-US" altLang="zh-TW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65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2656"/>
            <a:ext cx="9144000" cy="618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1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755576" y="1844824"/>
            <a:ext cx="7704856" cy="3168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兵者，國之大事，死生之地，存亡之道，不可不察也。</a:t>
            </a:r>
            <a:endParaRPr lang="en-US" altLang="zh-TW" sz="4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4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r"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孫子兵法</a:t>
            </a:r>
            <a:endParaRPr lang="en-US" altLang="zh-TW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320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899592" y="1844824"/>
            <a:ext cx="7416824" cy="3168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也許你對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戰爭</a:t>
            </a: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不感興趣，</a:t>
            </a:r>
            <a:endParaRPr lang="en-US" altLang="zh-TW" sz="4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可是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戰爭</a:t>
            </a:r>
            <a:r>
              <a:rPr lang="zh-TW" altLang="en-US" sz="4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對你卻深感興趣！</a:t>
            </a:r>
            <a:endParaRPr lang="en-US" altLang="zh-TW" sz="4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4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r"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托洛斯基</a:t>
            </a:r>
            <a:endParaRPr lang="en-US" altLang="zh-TW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75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思考問題</a:t>
            </a:r>
            <a:endParaRPr lang="en-US" altLang="zh-TW" sz="60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搜尋一個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國際組織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，了解它在武裝衝突中的工作及貢獻</a:t>
            </a:r>
            <a:endParaRPr lang="en-US" altLang="zh-TW" sz="4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作為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世界公民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的一份子，可以為受武裝衝突影響的人做甚麼？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913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19919" y="1772816"/>
            <a:ext cx="8229600" cy="3168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5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第二部份</a:t>
            </a:r>
            <a:endParaRPr lang="en-US" altLang="zh-TW" sz="7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90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556792"/>
            <a:ext cx="8706607" cy="4206974"/>
          </a:xfrm>
          <a:prstGeom prst="rect">
            <a:avLst/>
          </a:prstGeom>
        </p:spPr>
      </p:pic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656519" y="44623"/>
            <a:ext cx="8229600" cy="122413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國際組織</a:t>
            </a: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52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903476"/>
            <a:ext cx="3169920" cy="305104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884993"/>
            <a:ext cx="2817069" cy="32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2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/>
          <p:cNvSpPr>
            <a:spLocks noGrp="1"/>
          </p:cNvSpPr>
          <p:nvPr>
            <p:ph idx="4294967295"/>
          </p:nvPr>
        </p:nvSpPr>
        <p:spPr>
          <a:xfrm>
            <a:off x="251520" y="1268760"/>
            <a:ext cx="8424936" cy="4104456"/>
          </a:xfrm>
        </p:spPr>
        <p:txBody>
          <a:bodyPr>
            <a:normAutofit/>
          </a:bodyPr>
          <a:lstStyle/>
          <a:p>
            <a:pPr indent="-540000">
              <a:buNone/>
            </a:pPr>
            <a:r>
              <a:rPr lang="en-US" altLang="zh-CN" b="1" dirty="0" smtClean="0"/>
              <a:t>	</a:t>
            </a:r>
            <a:r>
              <a:rPr lang="zh-TW" altLang="en-US" dirty="0" smtClean="0"/>
              <a:t>「我們進入了一個新時代，但它並不是一個和平的時代。這是一個武裝衝突曠日持久的時代，導致我們的世界戰亂頻仍。其原因是複雜的，影響是深遠的，而且其人道後果是巨大的。」</a:t>
            </a:r>
            <a:endParaRPr lang="en-US" altLang="zh-TW" sz="2000" dirty="0" smtClean="0"/>
          </a:p>
          <a:p>
            <a:pPr algn="r">
              <a:buNone/>
            </a:pPr>
            <a:r>
              <a:rPr lang="en-US" altLang="zh-TW" dirty="0" smtClean="0"/>
              <a:t>	</a:t>
            </a:r>
            <a:r>
              <a:rPr lang="zh-CN" altLang="en-US" sz="2000" dirty="0" smtClean="0"/>
              <a:t>彼得</a:t>
            </a:r>
            <a:r>
              <a:rPr lang="zh-TW" altLang="en-US" sz="2000" dirty="0" smtClean="0"/>
              <a:t>。</a:t>
            </a:r>
            <a:r>
              <a:rPr lang="zh-CN" altLang="en-US" sz="2000" dirty="0" smtClean="0"/>
              <a:t>毛雷爾</a:t>
            </a:r>
            <a:endParaRPr lang="en-US" altLang="zh-CN" sz="2000" dirty="0" smtClean="0"/>
          </a:p>
          <a:p>
            <a:pPr algn="r">
              <a:buNone/>
            </a:pPr>
            <a:r>
              <a:rPr lang="zh-TW" altLang="en-US" sz="2000" dirty="0" smtClean="0"/>
              <a:t>紅十字國際委員會主席</a:t>
            </a:r>
            <a:endParaRPr lang="en-US" altLang="zh-CN" sz="2000" dirty="0" smtClean="0"/>
          </a:p>
          <a:p>
            <a:pPr algn="r">
              <a:buNone/>
            </a:pPr>
            <a:r>
              <a:rPr lang="en-US" altLang="zh-TW" sz="2000" dirty="0" smtClean="0"/>
              <a:t>2015.10.31</a:t>
            </a:r>
          </a:p>
          <a:p>
            <a:pPr algn="r">
              <a:buNone/>
            </a:pPr>
            <a:r>
              <a:rPr lang="en-US" altLang="zh-TW" sz="1200" dirty="0" smtClean="0">
                <a:solidFill>
                  <a:srgbClr val="C00000"/>
                </a:solidFill>
                <a:hlinkClick r:id="rId2"/>
              </a:rPr>
              <a:t>http://www.icrc.org/zh/document/peter-maurer-respect-laws-of-war</a:t>
            </a:r>
            <a:endParaRPr lang="en-US" altLang="zh-TW" sz="1200" dirty="0" smtClean="0">
              <a:solidFill>
                <a:srgbClr val="C00000"/>
              </a:solidFill>
            </a:endParaRPr>
          </a:p>
        </p:txBody>
      </p:sp>
      <p:pic>
        <p:nvPicPr>
          <p:cNvPr id="6146" name="Picture 2" descr="世界处于转折点：联合国和红十字领导人联合发出警告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43" y="4448900"/>
            <a:ext cx="3825293" cy="2148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922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03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>
            <a:spLocks noGrp="1"/>
          </p:cNvSpPr>
          <p:nvPr>
            <p:ph idx="4294967295"/>
          </p:nvPr>
        </p:nvSpPr>
        <p:spPr>
          <a:xfrm>
            <a:off x="395536" y="1340768"/>
            <a:ext cx="8352928" cy="36724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b="1" dirty="0" smtClean="0"/>
              <a:t>	</a:t>
            </a:r>
            <a:r>
              <a:rPr lang="zh-TW" altLang="en-US" dirty="0" smtClean="0"/>
              <a:t>「在公然的殘暴面前，全世界卻無能為力，這令人非常不安</a:t>
            </a:r>
            <a:r>
              <a:rPr lang="en-US" altLang="zh-TW" dirty="0" smtClean="0"/>
              <a:t>…</a:t>
            </a:r>
            <a:r>
              <a:rPr lang="zh-TW" altLang="en-US" dirty="0" smtClean="0"/>
              <a:t> 世界必須重申</a:t>
            </a:r>
            <a:r>
              <a:rPr lang="zh-CN" altLang="en-US" b="1" u="sng" dirty="0" smtClean="0"/>
              <a:t>人道精神</a:t>
            </a:r>
            <a:r>
              <a:rPr lang="zh-TW" altLang="en-US" dirty="0" smtClean="0"/>
              <a:t>，堅持履行在國際人道法下所做的承諾。」</a:t>
            </a:r>
            <a:endParaRPr lang="en-US" altLang="zh-TW" dirty="0" smtClean="0"/>
          </a:p>
          <a:p>
            <a:pPr>
              <a:buNone/>
            </a:pPr>
            <a:endParaRPr lang="en-US" altLang="zh-TW" sz="2000" dirty="0" smtClean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en-US" altLang="zh-TW" dirty="0" smtClean="0">
                <a:solidFill>
                  <a:srgbClr val="C00000"/>
                </a:solidFill>
              </a:rPr>
              <a:t>	</a:t>
            </a:r>
            <a:r>
              <a:rPr lang="zh-TW" altLang="en-US" sz="2000" dirty="0" smtClean="0"/>
              <a:t>潘基文</a:t>
            </a:r>
            <a:endParaRPr lang="en-US" altLang="zh-TW" sz="2000" dirty="0" smtClean="0"/>
          </a:p>
          <a:p>
            <a:pPr algn="r">
              <a:buNone/>
            </a:pPr>
            <a:r>
              <a:rPr lang="zh-TW" altLang="en-US" sz="2000" dirty="0" smtClean="0"/>
              <a:t>聯合國秘書長</a:t>
            </a:r>
            <a:endParaRPr lang="en-US" altLang="zh-TW" sz="2000" dirty="0" smtClean="0"/>
          </a:p>
          <a:p>
            <a:pPr algn="r">
              <a:buNone/>
            </a:pPr>
            <a:r>
              <a:rPr lang="en-US" altLang="zh-TW" sz="2000" dirty="0" smtClean="0"/>
              <a:t>2015.10.31</a:t>
            </a:r>
          </a:p>
          <a:p>
            <a:pPr algn="r">
              <a:buNone/>
            </a:pPr>
            <a:r>
              <a:rPr lang="en-US" altLang="zh-TW" sz="1000" dirty="0" smtClean="0">
                <a:solidFill>
                  <a:srgbClr val="C00000"/>
                </a:solidFill>
                <a:hlinkClick r:id="rId2"/>
              </a:rPr>
              <a:t>http://www.icrc.org/zh/document/conflict-disaster-crisis-UN-red-cross-issue-warning</a:t>
            </a:r>
            <a:endParaRPr lang="zh-TW" altLang="en-US" sz="10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zh-TW" altLang="en-US" dirty="0"/>
          </a:p>
        </p:txBody>
      </p:sp>
      <p:pic>
        <p:nvPicPr>
          <p:cNvPr id="10" name="Picture 2" descr="世界处于转折点：联合国和红十字领导人联合发出警告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43" y="4448900"/>
            <a:ext cx="3825293" cy="2148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922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152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31683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國際組織提出了甚麼建議解決方案？</a:t>
            </a:r>
            <a:endParaRPr lang="en-US" altLang="zh-TW" sz="66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2300" y="3284984"/>
            <a:ext cx="3360087" cy="335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3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0790"/>
            <a:ext cx="9144000" cy="563641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499992" y="4509121"/>
            <a:ext cx="1584176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0790"/>
            <a:ext cx="9144000" cy="563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23" y="188640"/>
            <a:ext cx="9125461" cy="644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9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6464"/>
            <a:ext cx="9144000" cy="34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680" y="-268822"/>
            <a:ext cx="5760640" cy="71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7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8181"/>
            <a:ext cx="9144000" cy="530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2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22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8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168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zh-HK" sz="6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組織在武裝衝突中的</a:t>
            </a: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</a:t>
            </a:r>
            <a:r>
              <a:rPr lang="zh-TW" altLang="en-US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能否減少其對所帶來的後果</a:t>
            </a:r>
            <a:r>
              <a:rPr lang="zh-TW" altLang="zh-HK" sz="6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66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13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168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HK" sz="6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作為</a:t>
            </a:r>
            <a:r>
              <a:rPr lang="zh-TW" altLang="zh-HK" sz="6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世界公民的一分子</a:t>
            </a:r>
            <a:r>
              <a:rPr lang="zh-TW" altLang="zh-HK" sz="6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6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zh-HK" sz="6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</a:t>
            </a:r>
            <a:r>
              <a:rPr lang="zh-TW" altLang="zh-HK" sz="6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為武裝衝突作何貢獻？</a:t>
            </a:r>
            <a:endParaRPr lang="en-US" altLang="zh-TW" sz="60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88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244" y="1776271"/>
            <a:ext cx="4007512" cy="453650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香港人可以成為戰地仁醫</a:t>
            </a:r>
            <a:endParaRPr lang="zh-TW" altLang="en-US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058970" y="597825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歐耀佳醫生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58970" y="6335970"/>
            <a:ext cx="54543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sz="1200" dirty="0">
                <a:hlinkClick r:id="rId3"/>
              </a:rPr>
              <a:t>https://www.youtube.com/watch?v=gW2wkLiTyM</a:t>
            </a:r>
            <a:r>
              <a:rPr lang="zh-HK" altLang="en-US" sz="1200" dirty="0" smtClean="0">
                <a:hlinkClick r:id="rId3"/>
              </a:rPr>
              <a:t>M</a:t>
            </a:r>
            <a:r>
              <a:rPr lang="zh-TW" altLang="en-US" sz="1200" dirty="0" smtClean="0"/>
              <a:t>　</a:t>
            </a:r>
            <a:endParaRPr lang="zh-HK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9490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9512" y="6228020"/>
            <a:ext cx="64087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sz="1200" dirty="0">
                <a:hlinkClick r:id="rId2"/>
              </a:rPr>
              <a:t>https://www.youtube.com/watch?v=j5KfCkyvK0</a:t>
            </a:r>
            <a:r>
              <a:rPr lang="zh-HK" altLang="en-US" sz="1200" dirty="0" smtClean="0">
                <a:hlinkClick r:id="rId2"/>
              </a:rPr>
              <a:t>E</a:t>
            </a:r>
            <a:r>
              <a:rPr lang="zh-HK" altLang="en-US" sz="1200" dirty="0" smtClean="0"/>
              <a:t> </a:t>
            </a:r>
            <a:endParaRPr lang="zh-HK" altLang="en-US" sz="12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844824"/>
            <a:ext cx="6085331" cy="405376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84584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香港人可以成為南丁格爾</a:t>
            </a:r>
            <a:endParaRPr lang="zh-TW" altLang="en-US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179512" y="589859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梁偉賢先生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14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香港人可以成為人道工作者</a:t>
            </a:r>
            <a:endParaRPr lang="zh-TW" altLang="en-US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 descr="http://orientaldaily.on.cc/cnt/news/20141103/photo/1103-00176-011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7517635" cy="41764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2" y="61653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葉維昌</a:t>
            </a:r>
            <a:r>
              <a:rPr lang="en-US" altLang="zh-TW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,</a:t>
            </a:r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Jason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4235" y="6424848"/>
            <a:ext cx="5035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sz="1200" u="sng" kern="100" dirty="0">
                <a:solidFill>
                  <a:srgbClr val="0563C1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https://www.facebook.com/hongkongredcross/videos/10154897083840677/</a:t>
            </a:r>
            <a:endParaRPr lang="zh-TW" altLang="zh-HK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6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apple.appledaily.com.hk/images/apple-photos/apple/20170216/large/16lp2p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744072" cy="4489023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香港人可以到中東探訪敘利亞難民</a:t>
            </a:r>
            <a:endParaRPr lang="zh-TW" altLang="en-US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609329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吳穎琛及媽媽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37320" y="6381328"/>
            <a:ext cx="5886400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zh-TW" altLang="zh-HK" sz="1200" dirty="0">
                <a:solidFill>
                  <a:srgbClr val="1155CC"/>
                </a:solidFill>
                <a:latin typeface="Arial" panose="020B0604020202020204" pitchFamily="34" charset="0"/>
                <a:hlinkClick r:id="rId3"/>
              </a:rPr>
              <a:t>https://www.youtube.com/watch?v=Z78JKqtioGk</a:t>
            </a:r>
            <a:endParaRPr lang="zh-TW" altLang="zh-HK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43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beckybendylegs.com/wp-content/uploads/2016/02/question-ma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5112568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284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大家可以：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關心戰爭議題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分享有關訊息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採取實際行動</a:t>
            </a:r>
            <a:endParaRPr lang="zh-TW" altLang="en-US" sz="44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://blogs.edweek.org/teachers/coach_gs_teaching_tips/Choral%20Respon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496" y="1700808"/>
            <a:ext cx="45720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7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行動實踐</a:t>
            </a:r>
            <a:endParaRPr lang="en-US" altLang="zh-TW" sz="60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定期瀏覽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國際組織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網頁，了解最新的國際形式及討論焦點</a:t>
            </a:r>
            <a:endParaRPr lang="en-US" altLang="zh-TW" sz="4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考慮作為</a:t>
            </a:r>
            <a:r>
              <a:rPr lang="zh-TW" altLang="en-US" sz="4400" b="1" dirty="0" smtClean="0">
                <a:latin typeface="微軟正黑體" pitchFamily="34" charset="-120"/>
                <a:ea typeface="微軟正黑體" pitchFamily="34" charset="-120"/>
              </a:rPr>
              <a:t>世界公民</a:t>
            </a:r>
            <a:r>
              <a:rPr lang="zh-TW" altLang="en-US" sz="44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的一份子，參與國際組織的義工服務</a:t>
            </a:r>
            <a:endParaRPr lang="en-US" altLang="zh-TW" sz="44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677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7504" y="1484784"/>
            <a:ext cx="8568951" cy="3672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「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人類最大的敵人不是武器，也不是</a:t>
            </a:r>
            <a:endParaRPr kumimoji="0" lang="en-US" altLang="zh-TW" sz="4000" b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　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災害，而是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自私、冷漠和灰心。」</a:t>
            </a:r>
            <a:endParaRPr kumimoji="0" lang="zh-TW" altLang="en-US" sz="40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pic>
        <p:nvPicPr>
          <p:cNvPr id="3" name="圖片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922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990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7504" y="1484784"/>
            <a:ext cx="8568951" cy="3672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「</a:t>
            </a:r>
            <a:r>
              <a:rPr kumimoji="0" lang="zh-TW" altLang="en-US" sz="5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所有人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，都能在各自的領域，</a:t>
            </a:r>
            <a:endParaRPr kumimoji="0" lang="en-US" altLang="zh-TW" sz="40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  <a:cs typeface="+mj-cs"/>
              </a:rPr>
              <a:t>　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用不同的方式，</a:t>
            </a:r>
            <a:r>
              <a:rPr kumimoji="0" lang="zh-TW" altLang="en-US" sz="5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力所能及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地做</a:t>
            </a:r>
            <a:endParaRPr kumimoji="0" lang="en-US" altLang="zh-TW" sz="40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　點事，推動</a:t>
            </a:r>
            <a:r>
              <a:rPr kumimoji="0" lang="zh-TW" altLang="en-US" sz="5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人道工作</a:t>
            </a:r>
            <a:r>
              <a:rPr kumimoji="0" lang="zh-TW" altLang="en-US" sz="4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向前發展。」</a:t>
            </a:r>
            <a:endParaRPr kumimoji="0" lang="zh-TW" altLang="en-US" sz="40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pic>
        <p:nvPicPr>
          <p:cNvPr id="3" name="圖片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922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303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519919" y="1772816"/>
            <a:ext cx="8229600" cy="3168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52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 algn="ctr">
              <a:buNone/>
            </a:pPr>
            <a:r>
              <a:rPr lang="zh-TW" altLang="en-US" sz="7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全球化與武裝衝突</a:t>
            </a:r>
            <a:endParaRPr lang="en-US" altLang="zh-TW" sz="72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933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987824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7" name="圖片 6" descr="26-HKRC_Branding Guideline-v4-power point-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veVideo" ma:contentTypeID="0x010100806213320A313D4DA11D1B1D6CC700CF00385ECDF58C2BD94CA6985D5DF32F0231" ma:contentTypeVersion="3" ma:contentTypeDescription="Create a new document." ma:contentTypeScope="" ma:versionID="ab0acbcf64e97276f426dbb85843875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1c42d590-2cf2-48e7-a94a-96c3769d5ca8" xmlns:ns4="9e14bc9f-d43a-4562-9a47-6bccc43a8b23" xmlns:ns5="d345244c-9b58-4b8a-9c05-5c2064f1f411" targetNamespace="http://schemas.microsoft.com/office/2006/metadata/properties" ma:root="true" ma:fieldsID="dee87a26d90509c3837b14cdf0a65bfe" ns1:_="" ns2:_="" ns3:_="" ns4:_="" ns5:_="">
    <xsd:import namespace="http://schemas.microsoft.com/sharepoint/v3"/>
    <xsd:import namespace="http://schemas.microsoft.com/sharepoint/v3/fields"/>
    <xsd:import namespace="1c42d590-2cf2-48e7-a94a-96c3769d5ca8"/>
    <xsd:import namespace="9e14bc9f-d43a-4562-9a47-6bccc43a8b23"/>
    <xsd:import namespace="d345244c-9b58-4b8a-9c05-5c2064f1f411"/>
    <xsd:element name="properties">
      <xsd:complexType>
        <xsd:sequence>
          <xsd:element name="documentManagement">
            <xsd:complexType>
              <xsd:all>
                <xsd:element ref="ns1:Duration" minOccurs="0"/>
                <xsd:element ref="ns1:Channels" minOccurs="0"/>
                <xsd:element ref="ns1:Resolution" minOccurs="0"/>
                <xsd:element ref="ns1:DesSnapshot" minOccurs="0"/>
                <xsd:element ref="ns2:Captured" minOccurs="0"/>
                <xsd:element ref="ns1:Descriptions" minOccurs="0"/>
                <xsd:element ref="ns1:V3Comments" minOccurs="0"/>
                <xsd:element ref="ns1:V3Rating" minOccurs="0"/>
                <xsd:element ref="ns3:Player" minOccurs="0"/>
                <xsd:element ref="ns1:Last_x0020_Modified" minOccurs="0"/>
                <xsd:element ref="ns4:FileShareFlag" minOccurs="0"/>
                <xsd:element ref="ns5:Dimensions" minOccurs="0"/>
                <xsd:element ref="ns4:D38D7918E8D62_DiskName" minOccurs="0"/>
                <xsd:element ref="ns1:FileShareFla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uration" ma:index="10" nillable="true" ma:displayName="Duration" ma:internalName="Duration" ma:readOnly="true">
      <xsd:simpleType>
        <xsd:restriction base="dms:Text"/>
      </xsd:simpleType>
    </xsd:element>
    <xsd:element name="Channels" ma:index="11" nillable="true" ma:displayName="Channels" ma:internalName="Channels">
      <xsd:simpleType>
        <xsd:restriction base="dms:Number"/>
      </xsd:simpleType>
    </xsd:element>
    <xsd:element name="Resolution" ma:index="12" nillable="true" ma:displayName="Resolution" ma:internalName="Resolution">
      <xsd:simpleType>
        <xsd:restriction base="dms:Text"/>
      </xsd:simpleType>
    </xsd:element>
    <xsd:element name="DesSnapshot" ma:index="13" nillable="true" ma:displayName="DesSnapshot" ma:hidden="true" ma:internalName="DesSnapshot" ma:readOnly="true">
      <xsd:simpleType>
        <xsd:restriction base="dms:Note"/>
      </xsd:simpleType>
    </xsd:element>
    <xsd:element name="Descriptions" ma:index="15" nillable="true" ma:displayName="Description" ma:internalName="Descriptions">
      <xsd:simpleType>
        <xsd:restriction base="dms:Note">
          <xsd:maxLength value="255"/>
        </xsd:restriction>
      </xsd:simpleType>
    </xsd:element>
    <xsd:element name="V3Comments" ma:index="17" nillable="true" ma:displayName="Comments" ma:internalName="V3Comments">
      <xsd:simpleType>
        <xsd:restriction base="dms:Note">
          <xsd:maxLength value="255"/>
        </xsd:restriction>
      </xsd:simpleType>
    </xsd:element>
    <xsd:element name="V3Rating" ma:index="18" nillable="true" ma:displayName="Rating" ma:default="0" ma:internalName="V3Rating">
      <xsd:simpleType>
        <xsd:restriction base="dms:Unknown"/>
      </xsd:simpleType>
    </xsd:element>
    <xsd:element name="Last_x0020_Modified" ma:index="20" nillable="true" ma:displayName="Modified" ma:format="TRUE" ma:hidden="true" ma:list="Docs" ma:internalName="Last_x0020_Modified" ma:readOnly="true" ma:showField="TimeLastModified">
      <xsd:simpleType>
        <xsd:restriction base="dms:Lookup"/>
      </xsd:simpleType>
    </xsd:element>
    <xsd:element name="FileShareFlag" ma:index="25" nillable="true" ma:displayName="File Share Flag" ma:default="0.0" ma:hidden="true" ma:internalName="_x0024_Resources_x003a_FSDLResources_x002c_VDL_FileShareFlag_x003b_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Captured" ma:index="14" nillable="true" ma:displayName="Captured" ma:default="[today]" ma:format="DateTime" ma:internalName="Captured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2d590-2cf2-48e7-a94a-96c3769d5ca8" elementFormDefault="qualified">
    <xsd:import namespace="http://schemas.microsoft.com/office/2006/documentManagement/types"/>
    <xsd:import namespace="http://schemas.microsoft.com/office/infopath/2007/PartnerControls"/>
    <xsd:element name="Player" ma:index="19" nillable="true" ma:displayName="Player" ma:default="Download to Play" ma:format="Dropdown" ma:internalName="Player">
      <xsd:simpleType>
        <xsd:restriction base="dms:Choice">
          <xsd:enumeration value="Flash Player"/>
          <xsd:enumeration value="Windows Media Player"/>
          <xsd:enumeration value="Silverlight Player"/>
          <xsd:enumeration value="Real Player"/>
          <xsd:enumeration value="QuickTime Player"/>
          <xsd:enumeration value="Download to Pla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4bc9f-d43a-4562-9a47-6bccc43a8b23" elementFormDefault="qualified">
    <xsd:import namespace="http://schemas.microsoft.com/office/2006/documentManagement/types"/>
    <xsd:import namespace="http://schemas.microsoft.com/office/infopath/2007/PartnerControls"/>
    <xsd:element name="FileShareFlag" ma:index="21" nillable="true" ma:displayName="File Share Flag" ma:default="0.0" ma:hidden="true" ma:internalName="FileShareFlag" ma:readOnly="true">
      <xsd:simpleType>
        <xsd:restriction base="dms:Number"/>
      </xsd:simpleType>
    </xsd:element>
    <xsd:element name="D38D7918E8D62_DiskName" ma:index="24" nillable="true" ma:displayName="DiskName" ma:description="" ma:hidden="true" ma:internalName="DiskName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5244c-9b58-4b8a-9c05-5c2064f1f411" elementFormDefault="qualified">
    <xsd:import namespace="http://schemas.microsoft.com/office/2006/documentManagement/types"/>
    <xsd:import namespace="http://schemas.microsoft.com/office/infopath/2007/PartnerControls"/>
    <xsd:element name="Dimensions" ma:index="23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6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3Rating xmlns="http://schemas.microsoft.com/sharepoint/v3">0</V3Rating>
    <Resolution xmlns="http://schemas.microsoft.com/sharepoint/v3" xsi:nil="true"/>
    <Dimensions xmlns="d345244c-9b58-4b8a-9c05-5c2064f1f411" xsi:nil="true"/>
    <V3Comments xmlns="http://schemas.microsoft.com/sharepoint/v3" xsi:nil="true"/>
    <Descriptions xmlns="http://schemas.microsoft.com/sharepoint/v3" xsi:nil="true"/>
    <Player xmlns="1c42d590-2cf2-48e7-a94a-96c3769d5ca8">Download to Play</Player>
    <Channel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19A1ABC-8998-45E4-B1AA-2FF2FF88A5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BC6458-E682-4C47-8DE1-706DE912F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1c42d590-2cf2-48e7-a94a-96c3769d5ca8"/>
    <ds:schemaRef ds:uri="9e14bc9f-d43a-4562-9a47-6bccc43a8b23"/>
    <ds:schemaRef ds:uri="d345244c-9b58-4b8a-9c05-5c2064f1f4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7B769A-C5D9-402B-9960-BE634051DBCB}">
  <ds:schemaRefs>
    <ds:schemaRef ds:uri="http://schemas.microsoft.com/sharepoint/v3/fields"/>
    <ds:schemaRef ds:uri="1c42d590-2cf2-48e7-a94a-96c3769d5ca8"/>
    <ds:schemaRef ds:uri="http://purl.org/dc/elements/1.1/"/>
    <ds:schemaRef ds:uri="d345244c-9b58-4b8a-9c05-5c2064f1f411"/>
    <ds:schemaRef ds:uri="9e14bc9f-d43a-4562-9a47-6bccc43a8b23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3211</TotalTime>
  <Words>480</Words>
  <Application>Microsoft Office PowerPoint</Application>
  <PresentationFormat>如螢幕大小 (4:3)</PresentationFormat>
  <Paragraphs>105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9" baseType="lpstr">
      <vt:lpstr>宋体</vt:lpstr>
      <vt:lpstr>微軟正黑體</vt:lpstr>
      <vt:lpstr>新細明體</vt:lpstr>
      <vt:lpstr>Arial</vt:lpstr>
      <vt:lpstr>Calibri</vt:lpstr>
      <vt:lpstr>Times New Roman</vt:lpstr>
      <vt:lpstr>Office 佈景主題</vt:lpstr>
      <vt:lpstr>PowerPoint 簡報</vt:lpstr>
      <vt:lpstr>PowerPoint 簡報</vt:lpstr>
      <vt:lpstr>PowerPoint 簡報</vt:lpstr>
      <vt:lpstr>戰爭</vt:lpstr>
      <vt:lpstr>PowerPoint 簡報</vt:lpstr>
      <vt:lpstr>戰爭 Vs 武裝衝突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香港人可以成為戰地仁醫</vt:lpstr>
      <vt:lpstr>PowerPoint 簡報</vt:lpstr>
      <vt:lpstr>香港人可以成為人道工作者</vt:lpstr>
      <vt:lpstr>香港人可以到中東探訪敘利亞難民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carter.ng</dc:creator>
  <cp:lastModifiedBy>KT Szeto</cp:lastModifiedBy>
  <cp:revision>102</cp:revision>
  <cp:lastPrinted>2018-01-10T04:54:41Z</cp:lastPrinted>
  <dcterms:created xsi:type="dcterms:W3CDTF">2015-08-19T03:17:37Z</dcterms:created>
  <dcterms:modified xsi:type="dcterms:W3CDTF">2018-02-23T06:35:25Z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0x010100806213320A313D4DA11D1B1D6CC700CF00385ECDF58C2BD94CA6985D5DF32F0231</vt:lpwstr>
  </property>
</Properties>
</file>