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82" r:id="rId2"/>
    <p:sldId id="281" r:id="rId3"/>
    <p:sldId id="257" r:id="rId4"/>
    <p:sldId id="259" r:id="rId5"/>
    <p:sldId id="258" r:id="rId6"/>
    <p:sldId id="260" r:id="rId7"/>
    <p:sldId id="261" r:id="rId8"/>
    <p:sldId id="262" r:id="rId9"/>
    <p:sldId id="263" r:id="rId10"/>
    <p:sldId id="264" r:id="rId11"/>
    <p:sldId id="272" r:id="rId12"/>
    <p:sldId id="273" r:id="rId13"/>
    <p:sldId id="274" r:id="rId14"/>
    <p:sldId id="275" r:id="rId15"/>
    <p:sldId id="276" r:id="rId16"/>
    <p:sldId id="278" r:id="rId17"/>
    <p:sldId id="277" r:id="rId18"/>
    <p:sldId id="266" r:id="rId19"/>
    <p:sldId id="279" r:id="rId20"/>
    <p:sldId id="283" r:id="rId21"/>
    <p:sldId id="284" r:id="rId22"/>
    <p:sldId id="267" r:id="rId23"/>
    <p:sldId id="271" r:id="rId24"/>
    <p:sldId id="285" r:id="rId25"/>
    <p:sldId id="286" r:id="rId26"/>
    <p:sldId id="268" r:id="rId27"/>
    <p:sldId id="265" r:id="rId28"/>
    <p:sldId id="270" r:id="rId29"/>
    <p:sldId id="28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29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A15B2B-A35E-49DD-9FAE-94B8BD72A588}" type="datetimeFigureOut">
              <a:rPr lang="en-US" smtClean="0"/>
              <a:t>5/10/2017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E15735-1044-4BE8-A98F-930A13577344}" type="slidenum">
              <a:rPr lang="en-US" smtClean="0"/>
              <a:t>‹#›</a:t>
            </a:fld>
            <a:endParaRPr lang="en-US"/>
          </a:p>
        </p:txBody>
      </p:sp>
    </p:spTree>
    <p:extLst>
      <p:ext uri="{BB962C8B-B14F-4D97-AF65-F5344CB8AC3E}">
        <p14:creationId xmlns:p14="http://schemas.microsoft.com/office/powerpoint/2010/main" val="1504633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596C72-2FEB-425C-8E13-EFB84E4FF1B2}" type="datetime1">
              <a:rPr lang="en-US" smtClean="0"/>
              <a:t>5/10/2017</a:t>
            </a:fld>
            <a:endParaRPr lang="en-US"/>
          </a:p>
        </p:txBody>
      </p:sp>
      <p:sp>
        <p:nvSpPr>
          <p:cNvPr id="5" name="Footer Placeholder 4"/>
          <p:cNvSpPr>
            <a:spLocks noGrp="1"/>
          </p:cNvSpPr>
          <p:nvPr>
            <p:ph type="ftr" sz="quarter" idx="11"/>
          </p:nvPr>
        </p:nvSpPr>
        <p:spPr/>
        <p:txBody>
          <a:bodyPr/>
          <a:lstStyle/>
          <a:p>
            <a:r>
              <a:rPr lang="en-US" smtClean="0"/>
              <a:t>Restricted for participants of Teacher Training workshop on 9 May 2017</a:t>
            </a:r>
            <a:endParaRPr lang="en-US"/>
          </a:p>
        </p:txBody>
      </p:sp>
      <p:sp>
        <p:nvSpPr>
          <p:cNvPr id="6" name="Slide Number Placeholder 5"/>
          <p:cNvSpPr>
            <a:spLocks noGrp="1"/>
          </p:cNvSpPr>
          <p:nvPr>
            <p:ph type="sldNum" sz="quarter" idx="12"/>
          </p:nvPr>
        </p:nvSpPr>
        <p:spPr/>
        <p:txBody>
          <a:bodyPr/>
          <a:lstStyle/>
          <a:p>
            <a:fld id="{D9C8B746-C7D8-4750-AED5-4414B5265130}" type="slidenum">
              <a:rPr lang="en-US" smtClean="0"/>
              <a:t>‹#›</a:t>
            </a:fld>
            <a:endParaRPr lang="en-US"/>
          </a:p>
        </p:txBody>
      </p:sp>
    </p:spTree>
    <p:extLst>
      <p:ext uri="{BB962C8B-B14F-4D97-AF65-F5344CB8AC3E}">
        <p14:creationId xmlns:p14="http://schemas.microsoft.com/office/powerpoint/2010/main" val="999365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746F9B-CD97-4F1F-96A7-37A0B2CE3D02}" type="datetime1">
              <a:rPr lang="en-US" smtClean="0"/>
              <a:t>5/10/2017</a:t>
            </a:fld>
            <a:endParaRPr lang="en-US"/>
          </a:p>
        </p:txBody>
      </p:sp>
      <p:sp>
        <p:nvSpPr>
          <p:cNvPr id="5" name="Footer Placeholder 4"/>
          <p:cNvSpPr>
            <a:spLocks noGrp="1"/>
          </p:cNvSpPr>
          <p:nvPr>
            <p:ph type="ftr" sz="quarter" idx="11"/>
          </p:nvPr>
        </p:nvSpPr>
        <p:spPr/>
        <p:txBody>
          <a:bodyPr/>
          <a:lstStyle/>
          <a:p>
            <a:r>
              <a:rPr lang="en-US" smtClean="0"/>
              <a:t>Restricted for participants of Teacher Training workshop on 9 May 2017</a:t>
            </a:r>
            <a:endParaRPr lang="en-US"/>
          </a:p>
        </p:txBody>
      </p:sp>
      <p:sp>
        <p:nvSpPr>
          <p:cNvPr id="6" name="Slide Number Placeholder 5"/>
          <p:cNvSpPr>
            <a:spLocks noGrp="1"/>
          </p:cNvSpPr>
          <p:nvPr>
            <p:ph type="sldNum" sz="quarter" idx="12"/>
          </p:nvPr>
        </p:nvSpPr>
        <p:spPr/>
        <p:txBody>
          <a:bodyPr/>
          <a:lstStyle/>
          <a:p>
            <a:fld id="{D9C8B746-C7D8-4750-AED5-4414B5265130}" type="slidenum">
              <a:rPr lang="en-US" smtClean="0"/>
              <a:t>‹#›</a:t>
            </a:fld>
            <a:endParaRPr lang="en-US"/>
          </a:p>
        </p:txBody>
      </p:sp>
    </p:spTree>
    <p:extLst>
      <p:ext uri="{BB962C8B-B14F-4D97-AF65-F5344CB8AC3E}">
        <p14:creationId xmlns:p14="http://schemas.microsoft.com/office/powerpoint/2010/main" val="2469993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25DFBD-B443-4B9C-9FB8-65F88FD4A05F}" type="datetime1">
              <a:rPr lang="en-US" smtClean="0"/>
              <a:t>5/10/2017</a:t>
            </a:fld>
            <a:endParaRPr lang="en-US"/>
          </a:p>
        </p:txBody>
      </p:sp>
      <p:sp>
        <p:nvSpPr>
          <p:cNvPr id="5" name="Footer Placeholder 4"/>
          <p:cNvSpPr>
            <a:spLocks noGrp="1"/>
          </p:cNvSpPr>
          <p:nvPr>
            <p:ph type="ftr" sz="quarter" idx="11"/>
          </p:nvPr>
        </p:nvSpPr>
        <p:spPr/>
        <p:txBody>
          <a:bodyPr/>
          <a:lstStyle/>
          <a:p>
            <a:r>
              <a:rPr lang="en-US" smtClean="0"/>
              <a:t>Restricted for participants of Teacher Training workshop on 9 May 2017</a:t>
            </a:r>
            <a:endParaRPr lang="en-US"/>
          </a:p>
        </p:txBody>
      </p:sp>
      <p:sp>
        <p:nvSpPr>
          <p:cNvPr id="6" name="Slide Number Placeholder 5"/>
          <p:cNvSpPr>
            <a:spLocks noGrp="1"/>
          </p:cNvSpPr>
          <p:nvPr>
            <p:ph type="sldNum" sz="quarter" idx="12"/>
          </p:nvPr>
        </p:nvSpPr>
        <p:spPr/>
        <p:txBody>
          <a:bodyPr/>
          <a:lstStyle/>
          <a:p>
            <a:fld id="{D9C8B746-C7D8-4750-AED5-4414B5265130}" type="slidenum">
              <a:rPr lang="en-US" smtClean="0"/>
              <a:t>‹#›</a:t>
            </a:fld>
            <a:endParaRPr lang="en-US"/>
          </a:p>
        </p:txBody>
      </p:sp>
    </p:spTree>
    <p:extLst>
      <p:ext uri="{BB962C8B-B14F-4D97-AF65-F5344CB8AC3E}">
        <p14:creationId xmlns:p14="http://schemas.microsoft.com/office/powerpoint/2010/main" val="1543164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0AF912-1D00-4581-9DA1-C9671E0A7ACF}" type="datetime1">
              <a:rPr lang="en-US" smtClean="0"/>
              <a:t>5/10/2017</a:t>
            </a:fld>
            <a:endParaRPr lang="en-US"/>
          </a:p>
        </p:txBody>
      </p:sp>
      <p:sp>
        <p:nvSpPr>
          <p:cNvPr id="6" name="Footer Placeholder 5"/>
          <p:cNvSpPr>
            <a:spLocks noGrp="1"/>
          </p:cNvSpPr>
          <p:nvPr>
            <p:ph type="ftr" sz="quarter" idx="11"/>
          </p:nvPr>
        </p:nvSpPr>
        <p:spPr/>
        <p:txBody>
          <a:bodyPr/>
          <a:lstStyle/>
          <a:p>
            <a:r>
              <a:rPr lang="en-US" smtClean="0"/>
              <a:t>Restricted for participants of Teacher Training workshop on 9 May 2017</a:t>
            </a:r>
            <a:endParaRPr lang="en-US"/>
          </a:p>
        </p:txBody>
      </p:sp>
      <p:sp>
        <p:nvSpPr>
          <p:cNvPr id="7" name="Slide Number Placeholder 6"/>
          <p:cNvSpPr>
            <a:spLocks noGrp="1"/>
          </p:cNvSpPr>
          <p:nvPr>
            <p:ph type="sldNum" sz="quarter" idx="12"/>
          </p:nvPr>
        </p:nvSpPr>
        <p:spPr/>
        <p:txBody>
          <a:bodyPr/>
          <a:lstStyle/>
          <a:p>
            <a:fld id="{D9C8B746-C7D8-4750-AED5-4414B5265130}" type="slidenum">
              <a:rPr lang="en-US" smtClean="0"/>
              <a:t>‹#›</a:t>
            </a:fld>
            <a:endParaRPr lang="en-US"/>
          </a:p>
        </p:txBody>
      </p:sp>
    </p:spTree>
    <p:extLst>
      <p:ext uri="{BB962C8B-B14F-4D97-AF65-F5344CB8AC3E}">
        <p14:creationId xmlns:p14="http://schemas.microsoft.com/office/powerpoint/2010/main" val="4018179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2ACAC7-DE44-4958-8B20-B9FEB85A3DFB}" type="datetime1">
              <a:rPr lang="en-US" smtClean="0"/>
              <a:t>5/10/2017</a:t>
            </a:fld>
            <a:endParaRPr lang="en-US"/>
          </a:p>
        </p:txBody>
      </p:sp>
      <p:sp>
        <p:nvSpPr>
          <p:cNvPr id="8" name="Footer Placeholder 7"/>
          <p:cNvSpPr>
            <a:spLocks noGrp="1"/>
          </p:cNvSpPr>
          <p:nvPr>
            <p:ph type="ftr" sz="quarter" idx="11"/>
          </p:nvPr>
        </p:nvSpPr>
        <p:spPr/>
        <p:txBody>
          <a:bodyPr/>
          <a:lstStyle/>
          <a:p>
            <a:r>
              <a:rPr lang="en-US" smtClean="0"/>
              <a:t>Restricted for participants of Teacher Training workshop on 9 May 2017</a:t>
            </a:r>
            <a:endParaRPr lang="en-US"/>
          </a:p>
        </p:txBody>
      </p:sp>
      <p:sp>
        <p:nvSpPr>
          <p:cNvPr id="9" name="Slide Number Placeholder 8"/>
          <p:cNvSpPr>
            <a:spLocks noGrp="1"/>
          </p:cNvSpPr>
          <p:nvPr>
            <p:ph type="sldNum" sz="quarter" idx="12"/>
          </p:nvPr>
        </p:nvSpPr>
        <p:spPr/>
        <p:txBody>
          <a:bodyPr/>
          <a:lstStyle/>
          <a:p>
            <a:fld id="{D9C8B746-C7D8-4750-AED5-4414B5265130}" type="slidenum">
              <a:rPr lang="en-US" smtClean="0"/>
              <a:t>‹#›</a:t>
            </a:fld>
            <a:endParaRPr lang="en-US"/>
          </a:p>
        </p:txBody>
      </p:sp>
    </p:spTree>
    <p:extLst>
      <p:ext uri="{BB962C8B-B14F-4D97-AF65-F5344CB8AC3E}">
        <p14:creationId xmlns:p14="http://schemas.microsoft.com/office/powerpoint/2010/main" val="1081611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82BD04-B618-4A13-9FE9-E225CBF5DE38}" type="datetime1">
              <a:rPr lang="en-US" smtClean="0"/>
              <a:t>5/10/2017</a:t>
            </a:fld>
            <a:endParaRPr lang="en-US"/>
          </a:p>
        </p:txBody>
      </p:sp>
      <p:sp>
        <p:nvSpPr>
          <p:cNvPr id="4" name="Footer Placeholder 3"/>
          <p:cNvSpPr>
            <a:spLocks noGrp="1"/>
          </p:cNvSpPr>
          <p:nvPr>
            <p:ph type="ftr" sz="quarter" idx="11"/>
          </p:nvPr>
        </p:nvSpPr>
        <p:spPr/>
        <p:txBody>
          <a:bodyPr/>
          <a:lstStyle/>
          <a:p>
            <a:r>
              <a:rPr lang="en-US" smtClean="0"/>
              <a:t>Restricted for participants of Teacher Training workshop on 9 May 2017</a:t>
            </a:r>
            <a:endParaRPr lang="en-US"/>
          </a:p>
        </p:txBody>
      </p:sp>
      <p:sp>
        <p:nvSpPr>
          <p:cNvPr id="5" name="Slide Number Placeholder 4"/>
          <p:cNvSpPr>
            <a:spLocks noGrp="1"/>
          </p:cNvSpPr>
          <p:nvPr>
            <p:ph type="sldNum" sz="quarter" idx="12"/>
          </p:nvPr>
        </p:nvSpPr>
        <p:spPr/>
        <p:txBody>
          <a:bodyPr/>
          <a:lstStyle/>
          <a:p>
            <a:fld id="{D9C8B746-C7D8-4750-AED5-4414B5265130}" type="slidenum">
              <a:rPr lang="en-US" smtClean="0"/>
              <a:t>‹#›</a:t>
            </a:fld>
            <a:endParaRPr lang="en-US"/>
          </a:p>
        </p:txBody>
      </p:sp>
    </p:spTree>
    <p:extLst>
      <p:ext uri="{BB962C8B-B14F-4D97-AF65-F5344CB8AC3E}">
        <p14:creationId xmlns:p14="http://schemas.microsoft.com/office/powerpoint/2010/main" val="2294550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2C71C7-B27F-4DC4-9775-8F2F52EBFEBE}" type="datetime1">
              <a:rPr lang="en-US" smtClean="0"/>
              <a:t>5/10/2017</a:t>
            </a:fld>
            <a:endParaRPr lang="en-US"/>
          </a:p>
        </p:txBody>
      </p:sp>
      <p:sp>
        <p:nvSpPr>
          <p:cNvPr id="3" name="Footer Placeholder 2"/>
          <p:cNvSpPr>
            <a:spLocks noGrp="1"/>
          </p:cNvSpPr>
          <p:nvPr>
            <p:ph type="ftr" sz="quarter" idx="11"/>
          </p:nvPr>
        </p:nvSpPr>
        <p:spPr/>
        <p:txBody>
          <a:bodyPr/>
          <a:lstStyle/>
          <a:p>
            <a:r>
              <a:rPr lang="en-US" smtClean="0"/>
              <a:t>Restricted for participants of Teacher Training workshop on 9 May 2017</a:t>
            </a:r>
            <a:endParaRPr lang="en-US"/>
          </a:p>
        </p:txBody>
      </p:sp>
      <p:sp>
        <p:nvSpPr>
          <p:cNvPr id="4" name="Slide Number Placeholder 3"/>
          <p:cNvSpPr>
            <a:spLocks noGrp="1"/>
          </p:cNvSpPr>
          <p:nvPr>
            <p:ph type="sldNum" sz="quarter" idx="12"/>
          </p:nvPr>
        </p:nvSpPr>
        <p:spPr/>
        <p:txBody>
          <a:bodyPr/>
          <a:lstStyle/>
          <a:p>
            <a:fld id="{D9C8B746-C7D8-4750-AED5-4414B5265130}" type="slidenum">
              <a:rPr lang="en-US" smtClean="0"/>
              <a:t>‹#›</a:t>
            </a:fld>
            <a:endParaRPr lang="en-US"/>
          </a:p>
        </p:txBody>
      </p:sp>
    </p:spTree>
    <p:extLst>
      <p:ext uri="{BB962C8B-B14F-4D97-AF65-F5344CB8AC3E}">
        <p14:creationId xmlns:p14="http://schemas.microsoft.com/office/powerpoint/2010/main" val="2926958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719B96-6960-4D20-8D4A-488F356D7F4A}" type="datetime1">
              <a:rPr lang="en-US" smtClean="0"/>
              <a:t>5/10/2017</a:t>
            </a:fld>
            <a:endParaRPr lang="en-US"/>
          </a:p>
        </p:txBody>
      </p:sp>
      <p:sp>
        <p:nvSpPr>
          <p:cNvPr id="6" name="Footer Placeholder 5"/>
          <p:cNvSpPr>
            <a:spLocks noGrp="1"/>
          </p:cNvSpPr>
          <p:nvPr>
            <p:ph type="ftr" sz="quarter" idx="11"/>
          </p:nvPr>
        </p:nvSpPr>
        <p:spPr/>
        <p:txBody>
          <a:bodyPr/>
          <a:lstStyle/>
          <a:p>
            <a:r>
              <a:rPr lang="en-US" smtClean="0"/>
              <a:t>Restricted for participants of Teacher Training workshop on 9 May 2017</a:t>
            </a:r>
            <a:endParaRPr lang="en-US"/>
          </a:p>
        </p:txBody>
      </p:sp>
      <p:sp>
        <p:nvSpPr>
          <p:cNvPr id="7" name="Slide Number Placeholder 6"/>
          <p:cNvSpPr>
            <a:spLocks noGrp="1"/>
          </p:cNvSpPr>
          <p:nvPr>
            <p:ph type="sldNum" sz="quarter" idx="12"/>
          </p:nvPr>
        </p:nvSpPr>
        <p:spPr/>
        <p:txBody>
          <a:bodyPr/>
          <a:lstStyle/>
          <a:p>
            <a:fld id="{D9C8B746-C7D8-4750-AED5-4414B5265130}" type="slidenum">
              <a:rPr lang="en-US" smtClean="0"/>
              <a:t>‹#›</a:t>
            </a:fld>
            <a:endParaRPr lang="en-US"/>
          </a:p>
        </p:txBody>
      </p:sp>
    </p:spTree>
    <p:extLst>
      <p:ext uri="{BB962C8B-B14F-4D97-AF65-F5344CB8AC3E}">
        <p14:creationId xmlns:p14="http://schemas.microsoft.com/office/powerpoint/2010/main" val="3553483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03D1DF-7515-438D-A2A8-C673F4E99B7E}" type="datetime1">
              <a:rPr lang="en-US" smtClean="0"/>
              <a:t>5/10/2017</a:t>
            </a:fld>
            <a:endParaRPr lang="en-US"/>
          </a:p>
        </p:txBody>
      </p:sp>
      <p:sp>
        <p:nvSpPr>
          <p:cNvPr id="6" name="Footer Placeholder 5"/>
          <p:cNvSpPr>
            <a:spLocks noGrp="1"/>
          </p:cNvSpPr>
          <p:nvPr>
            <p:ph type="ftr" sz="quarter" idx="11"/>
          </p:nvPr>
        </p:nvSpPr>
        <p:spPr/>
        <p:txBody>
          <a:bodyPr/>
          <a:lstStyle/>
          <a:p>
            <a:r>
              <a:rPr lang="en-US" smtClean="0"/>
              <a:t>Restricted for participants of Teacher Training workshop on 9 May 2017</a:t>
            </a:r>
            <a:endParaRPr lang="en-US"/>
          </a:p>
        </p:txBody>
      </p:sp>
      <p:sp>
        <p:nvSpPr>
          <p:cNvPr id="7" name="Slide Number Placeholder 6"/>
          <p:cNvSpPr>
            <a:spLocks noGrp="1"/>
          </p:cNvSpPr>
          <p:nvPr>
            <p:ph type="sldNum" sz="quarter" idx="12"/>
          </p:nvPr>
        </p:nvSpPr>
        <p:spPr/>
        <p:txBody>
          <a:bodyPr/>
          <a:lstStyle/>
          <a:p>
            <a:fld id="{D9C8B746-C7D8-4750-AED5-4414B5265130}" type="slidenum">
              <a:rPr lang="en-US" smtClean="0"/>
              <a:t>‹#›</a:t>
            </a:fld>
            <a:endParaRPr lang="en-US"/>
          </a:p>
        </p:txBody>
      </p:sp>
    </p:spTree>
    <p:extLst>
      <p:ext uri="{BB962C8B-B14F-4D97-AF65-F5344CB8AC3E}">
        <p14:creationId xmlns:p14="http://schemas.microsoft.com/office/powerpoint/2010/main" val="670170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ED6317-EBA4-4C20-8B26-63DC1DC96222}" type="datetime1">
              <a:rPr lang="en-US" smtClean="0"/>
              <a:t>5/10/2017</a:t>
            </a:fld>
            <a:endParaRPr lang="en-US"/>
          </a:p>
        </p:txBody>
      </p:sp>
      <p:sp>
        <p:nvSpPr>
          <p:cNvPr id="5" name="Footer Placeholder 4"/>
          <p:cNvSpPr>
            <a:spLocks noGrp="1"/>
          </p:cNvSpPr>
          <p:nvPr>
            <p:ph type="ftr" sz="quarter" idx="11"/>
          </p:nvPr>
        </p:nvSpPr>
        <p:spPr/>
        <p:txBody>
          <a:bodyPr/>
          <a:lstStyle/>
          <a:p>
            <a:r>
              <a:rPr lang="en-US" smtClean="0"/>
              <a:t>Restricted for participants of Teacher Training workshop on 9 May 2017</a:t>
            </a:r>
            <a:endParaRPr lang="en-US"/>
          </a:p>
        </p:txBody>
      </p:sp>
      <p:sp>
        <p:nvSpPr>
          <p:cNvPr id="6" name="Slide Number Placeholder 5"/>
          <p:cNvSpPr>
            <a:spLocks noGrp="1"/>
          </p:cNvSpPr>
          <p:nvPr>
            <p:ph type="sldNum" sz="quarter" idx="12"/>
          </p:nvPr>
        </p:nvSpPr>
        <p:spPr/>
        <p:txBody>
          <a:bodyPr/>
          <a:lstStyle/>
          <a:p>
            <a:fld id="{D9C8B746-C7D8-4750-AED5-4414B5265130}" type="slidenum">
              <a:rPr lang="en-US" smtClean="0"/>
              <a:t>‹#›</a:t>
            </a:fld>
            <a:endParaRPr lang="en-US"/>
          </a:p>
        </p:txBody>
      </p:sp>
    </p:spTree>
    <p:extLst>
      <p:ext uri="{BB962C8B-B14F-4D97-AF65-F5344CB8AC3E}">
        <p14:creationId xmlns:p14="http://schemas.microsoft.com/office/powerpoint/2010/main" val="1974896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9B46B1-E893-4D79-8D68-F9610D5E3F10}" type="datetime1">
              <a:rPr lang="en-US" smtClean="0"/>
              <a:t>5/10/2017</a:t>
            </a:fld>
            <a:endParaRPr lang="en-US"/>
          </a:p>
        </p:txBody>
      </p:sp>
      <p:sp>
        <p:nvSpPr>
          <p:cNvPr id="5" name="Footer Placeholder 4"/>
          <p:cNvSpPr>
            <a:spLocks noGrp="1"/>
          </p:cNvSpPr>
          <p:nvPr>
            <p:ph type="ftr" sz="quarter" idx="11"/>
          </p:nvPr>
        </p:nvSpPr>
        <p:spPr/>
        <p:txBody>
          <a:bodyPr/>
          <a:lstStyle/>
          <a:p>
            <a:r>
              <a:rPr lang="en-US" smtClean="0"/>
              <a:t>Restricted for participants of Teacher Training workshop on 9 May 2017</a:t>
            </a:r>
            <a:endParaRPr lang="en-US"/>
          </a:p>
        </p:txBody>
      </p:sp>
      <p:sp>
        <p:nvSpPr>
          <p:cNvPr id="6" name="Slide Number Placeholder 5"/>
          <p:cNvSpPr>
            <a:spLocks noGrp="1"/>
          </p:cNvSpPr>
          <p:nvPr>
            <p:ph type="sldNum" sz="quarter" idx="12"/>
          </p:nvPr>
        </p:nvSpPr>
        <p:spPr/>
        <p:txBody>
          <a:bodyPr/>
          <a:lstStyle/>
          <a:p>
            <a:fld id="{D9C8B746-C7D8-4750-AED5-4414B5265130}" type="slidenum">
              <a:rPr lang="en-US" smtClean="0"/>
              <a:t>‹#›</a:t>
            </a:fld>
            <a:endParaRPr lang="en-US"/>
          </a:p>
        </p:txBody>
      </p:sp>
    </p:spTree>
    <p:extLst>
      <p:ext uri="{BB962C8B-B14F-4D97-AF65-F5344CB8AC3E}">
        <p14:creationId xmlns:p14="http://schemas.microsoft.com/office/powerpoint/2010/main" val="1381457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A04BDD-AA01-4A5C-8CCB-B70F7B5EFCED}" type="datetime1">
              <a:rPr lang="en-US" smtClean="0"/>
              <a:t>5/10/2017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Restricted for participants of Teacher Training workshop on 9 May 2017</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C8B746-C7D8-4750-AED5-4414B5265130}" type="slidenum">
              <a:rPr lang="en-US" smtClean="0"/>
              <a:t>‹#›</a:t>
            </a:fld>
            <a:endParaRPr lang="en-US"/>
          </a:p>
        </p:txBody>
      </p:sp>
    </p:spTree>
    <p:extLst>
      <p:ext uri="{BB962C8B-B14F-4D97-AF65-F5344CB8AC3E}">
        <p14:creationId xmlns:p14="http://schemas.microsoft.com/office/powerpoint/2010/main" val="10771531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image" Target="../media/image2.png"/><Relationship Id="rId7"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7" Type="http://schemas.openxmlformats.org/officeDocument/2006/relationships/slide" Target="slide23.xml"/><Relationship Id="rId2" Type="http://schemas.openxmlformats.org/officeDocument/2006/relationships/slide" Target="slide28.xml"/><Relationship Id="rId1" Type="http://schemas.openxmlformats.org/officeDocument/2006/relationships/slideLayout" Target="../slideLayouts/slideLayout2.xml"/><Relationship Id="rId6" Type="http://schemas.openxmlformats.org/officeDocument/2006/relationships/slide" Target="slide26.xml"/><Relationship Id="rId5" Type="http://schemas.openxmlformats.org/officeDocument/2006/relationships/slide" Target="slide27.xml"/><Relationship Id="rId4" Type="http://schemas.openxmlformats.org/officeDocument/2006/relationships/slide" Target="slide2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4051" name="Picture 3" descr="1"/>
          <p:cNvPicPr>
            <a:picLocks noChangeAspect="1" noChangeArrowheads="1"/>
          </p:cNvPicPr>
          <p:nvPr/>
        </p:nvPicPr>
        <p:blipFill>
          <a:blip r:embed="rId3">
            <a:lum bright="18000"/>
            <a:extLst>
              <a:ext uri="{28A0092B-C50C-407E-A947-70E740481C1C}">
                <a14:useLocalDpi xmlns:a14="http://schemas.microsoft.com/office/drawing/2010/main"/>
              </a:ext>
            </a:extLst>
          </a:blip>
          <a:srcRect/>
          <a:stretch>
            <a:fillRect/>
          </a:stretch>
        </p:blipFill>
        <p:spPr bwMode="auto">
          <a:xfrm>
            <a:off x="5673069" y="2278063"/>
            <a:ext cx="3794125" cy="2895600"/>
          </a:xfrm>
          <a:prstGeom prst="rect">
            <a:avLst/>
          </a:prstGeom>
          <a:noFill/>
          <a:extLst>
            <a:ext uri="{909E8E84-426E-40DD-AFC4-6F175D3DCCD1}">
              <a14:hiddenFill xmlns:a14="http://schemas.microsoft.com/office/drawing/2010/main">
                <a:solidFill>
                  <a:srgbClr val="FFFFFF"/>
                </a:solidFill>
              </a14:hiddenFill>
            </a:ext>
          </a:extLst>
        </p:spPr>
      </p:pic>
      <p:pic>
        <p:nvPicPr>
          <p:cNvPr id="514052" name="Picture 4" descr="2"/>
          <p:cNvPicPr>
            <a:picLocks noChangeAspect="1" noChangeArrowheads="1"/>
          </p:cNvPicPr>
          <p:nvPr/>
        </p:nvPicPr>
        <p:blipFill>
          <a:blip r:embed="rId4">
            <a:lum bright="30000"/>
            <a:extLst>
              <a:ext uri="{28A0092B-C50C-407E-A947-70E740481C1C}">
                <a14:useLocalDpi xmlns:a14="http://schemas.microsoft.com/office/drawing/2010/main"/>
              </a:ext>
            </a:extLst>
          </a:blip>
          <a:srcRect/>
          <a:stretch>
            <a:fillRect/>
          </a:stretch>
        </p:blipFill>
        <p:spPr bwMode="auto">
          <a:xfrm>
            <a:off x="-304800" y="3912751"/>
            <a:ext cx="4183063" cy="3132137"/>
          </a:xfrm>
          <a:prstGeom prst="rect">
            <a:avLst/>
          </a:prstGeom>
          <a:noFill/>
          <a:extLst>
            <a:ext uri="{909E8E84-426E-40DD-AFC4-6F175D3DCCD1}">
              <a14:hiddenFill xmlns:a14="http://schemas.microsoft.com/office/drawing/2010/main">
                <a:solidFill>
                  <a:srgbClr val="FFFFFF"/>
                </a:solidFill>
              </a14:hiddenFill>
            </a:ext>
          </a:extLst>
        </p:spPr>
      </p:pic>
      <p:sp>
        <p:nvSpPr>
          <p:cNvPr id="514053" name="Rectangle 5"/>
          <p:cNvSpPr>
            <a:spLocks noChangeArrowheads="1"/>
          </p:cNvSpPr>
          <p:nvPr/>
        </p:nvSpPr>
        <p:spPr bwMode="auto">
          <a:xfrm>
            <a:off x="228600" y="228600"/>
            <a:ext cx="89154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lnSpc>
                <a:spcPct val="130000"/>
              </a:lnSpc>
            </a:pPr>
            <a:endParaRPr kumimoji="1" lang="en-US" altLang="en-US" sz="2000" b="1" dirty="0">
              <a:solidFill>
                <a:srgbClr val="FF0000"/>
              </a:solidFill>
              <a:effectLst>
                <a:outerShdw blurRad="38100" dist="38100" dir="2700000" algn="tl">
                  <a:srgbClr val="C0C0C0"/>
                </a:outerShdw>
              </a:effectLst>
              <a:latin typeface="Arial" pitchFamily="34" charset="0"/>
            </a:endParaRPr>
          </a:p>
        </p:txBody>
      </p:sp>
      <p:pic>
        <p:nvPicPr>
          <p:cNvPr id="514054" name="Picture 6" descr="logo"/>
          <p:cNvPicPr>
            <a:picLocks noChangeAspect="1" noChangeArrowheads="1"/>
          </p:cNvPicPr>
          <p:nvPr/>
        </p:nvPicPr>
        <p:blipFill>
          <a:blip r:embed="rId5">
            <a:lum bright="18000"/>
            <a:extLst>
              <a:ext uri="{28A0092B-C50C-407E-A947-70E740481C1C}">
                <a14:useLocalDpi xmlns:a14="http://schemas.microsoft.com/office/drawing/2010/main"/>
              </a:ext>
            </a:extLst>
          </a:blip>
          <a:srcRect/>
          <a:stretch>
            <a:fillRect/>
          </a:stretch>
        </p:blipFill>
        <p:spPr bwMode="auto">
          <a:xfrm>
            <a:off x="5724128" y="4712493"/>
            <a:ext cx="1158875" cy="1158875"/>
          </a:xfrm>
          <a:prstGeom prst="rect">
            <a:avLst/>
          </a:prstGeom>
          <a:noFill/>
          <a:extLst>
            <a:ext uri="{909E8E84-426E-40DD-AFC4-6F175D3DCCD1}">
              <a14:hiddenFill xmlns:a14="http://schemas.microsoft.com/office/drawing/2010/main">
                <a:solidFill>
                  <a:srgbClr val="FFFFFF"/>
                </a:solidFill>
              </a14:hiddenFill>
            </a:ext>
          </a:extLst>
        </p:spPr>
      </p:pic>
      <p:pic>
        <p:nvPicPr>
          <p:cNvPr id="514055" name="Picture 7" descr="with_sid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922747" y="4788536"/>
            <a:ext cx="1504950" cy="1255712"/>
          </a:xfrm>
          <a:prstGeom prst="rect">
            <a:avLst/>
          </a:prstGeom>
          <a:noFill/>
          <a:extLst>
            <a:ext uri="{909E8E84-426E-40DD-AFC4-6F175D3DCCD1}">
              <a14:hiddenFill xmlns:a14="http://schemas.microsoft.com/office/drawing/2010/main">
                <a:solidFill>
                  <a:srgbClr val="FFFFFF"/>
                </a:solidFill>
              </a14:hiddenFill>
            </a:ext>
          </a:extLst>
        </p:spPr>
      </p:pic>
      <p:sp>
        <p:nvSpPr>
          <p:cNvPr id="514056" name="Rectangle 8"/>
          <p:cNvSpPr>
            <a:spLocks noChangeArrowheads="1"/>
          </p:cNvSpPr>
          <p:nvPr/>
        </p:nvSpPr>
        <p:spPr bwMode="auto">
          <a:xfrm>
            <a:off x="179388" y="2"/>
            <a:ext cx="8964612"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TW" sz="2000" b="1" dirty="0" smtClean="0"/>
              <a:t>Health Promoting School Model to tackle Internet addiction</a:t>
            </a:r>
          </a:p>
          <a:p>
            <a:pPr algn="ctr"/>
            <a:r>
              <a:rPr lang="zh-TW" altLang="en-US" sz="2000" b="1" dirty="0" smtClean="0"/>
              <a:t>如</a:t>
            </a:r>
            <a:r>
              <a:rPr lang="zh-TW" altLang="en-US" sz="2000" b="1" dirty="0"/>
              <a:t>何透過健康校園促進健康使用互聯網及電</a:t>
            </a:r>
            <a:r>
              <a:rPr lang="zh-TW" altLang="en-US" sz="2000" b="1" dirty="0" smtClean="0"/>
              <a:t>子屏</a:t>
            </a:r>
            <a:r>
              <a:rPr lang="zh-TW" altLang="en-US" sz="2000" b="1" dirty="0"/>
              <a:t>幕產</a:t>
            </a:r>
            <a:r>
              <a:rPr lang="zh-TW" altLang="en-US" sz="2000" b="1" dirty="0" smtClean="0"/>
              <a:t>品</a:t>
            </a:r>
            <a:endParaRPr lang="en-US" sz="2000" b="1" dirty="0" smtClean="0"/>
          </a:p>
          <a:p>
            <a:pPr algn="ctr"/>
            <a:r>
              <a:rPr kumimoji="1" lang="en-US" altLang="zh-TW" sz="2000" b="1" dirty="0" smtClean="0">
                <a:solidFill>
                  <a:srgbClr val="FF0000"/>
                </a:solidFill>
                <a:effectLst>
                  <a:outerShdw blurRad="38100" dist="38100" dir="2700000" algn="tl">
                    <a:srgbClr val="C0C0C0"/>
                  </a:outerShdw>
                </a:effectLst>
                <a:latin typeface="Times New Roman" pitchFamily="18" charset="0"/>
              </a:rPr>
              <a:t>Professor </a:t>
            </a:r>
            <a:r>
              <a:rPr kumimoji="1" lang="en-US" altLang="zh-TW" sz="2000" b="1" dirty="0">
                <a:solidFill>
                  <a:srgbClr val="FF0000"/>
                </a:solidFill>
                <a:effectLst>
                  <a:outerShdw blurRad="38100" dist="38100" dir="2700000" algn="tl">
                    <a:srgbClr val="C0C0C0"/>
                  </a:outerShdw>
                </a:effectLst>
                <a:latin typeface="Times New Roman" pitchFamily="18" charset="0"/>
              </a:rPr>
              <a:t>Albert Lee</a:t>
            </a:r>
            <a:r>
              <a:rPr kumimoji="1" lang="en-US" altLang="zh-TW" sz="2400" b="1" dirty="0">
                <a:solidFill>
                  <a:srgbClr val="FF0000"/>
                </a:solidFill>
                <a:effectLst>
                  <a:outerShdw blurRad="38100" dist="38100" dir="2700000" algn="tl">
                    <a:srgbClr val="C0C0C0"/>
                  </a:outerShdw>
                </a:effectLst>
                <a:latin typeface="Times New Roman" pitchFamily="18" charset="0"/>
              </a:rPr>
              <a:t> </a:t>
            </a:r>
            <a:r>
              <a:rPr kumimoji="1" lang="en-US" altLang="zh-TW" sz="800" b="1" dirty="0">
                <a:solidFill>
                  <a:srgbClr val="80552A"/>
                </a:solidFill>
                <a:effectLst>
                  <a:outerShdw blurRad="38100" dist="38100" dir="2700000" algn="tl">
                    <a:srgbClr val="C0C0C0"/>
                  </a:outerShdw>
                </a:effectLst>
                <a:latin typeface="Times New Roman" pitchFamily="18" charset="0"/>
              </a:rPr>
              <a:t>MB BS(</a:t>
            </a:r>
            <a:r>
              <a:rPr kumimoji="1" lang="en-US" altLang="zh-TW" sz="800" b="1" dirty="0" err="1">
                <a:solidFill>
                  <a:srgbClr val="80552A"/>
                </a:solidFill>
                <a:effectLst>
                  <a:outerShdw blurRad="38100" dist="38100" dir="2700000" algn="tl">
                    <a:srgbClr val="C0C0C0"/>
                  </a:outerShdw>
                </a:effectLst>
                <a:latin typeface="Times New Roman" pitchFamily="18" charset="0"/>
              </a:rPr>
              <a:t>Lond</a:t>
            </a:r>
            <a:r>
              <a:rPr kumimoji="1" lang="en-US" altLang="zh-TW" sz="800" b="1" dirty="0">
                <a:solidFill>
                  <a:srgbClr val="80552A"/>
                </a:solidFill>
                <a:effectLst>
                  <a:outerShdw blurRad="38100" dist="38100" dir="2700000" algn="tl">
                    <a:srgbClr val="C0C0C0"/>
                  </a:outerShdw>
                </a:effectLst>
                <a:latin typeface="Times New Roman" pitchFamily="18" charset="0"/>
              </a:rPr>
              <a:t>) </a:t>
            </a:r>
            <a:r>
              <a:rPr kumimoji="1" lang="en-US" altLang="zh-TW" sz="800" b="1" dirty="0" smtClean="0">
                <a:solidFill>
                  <a:srgbClr val="80552A"/>
                </a:solidFill>
                <a:effectLst>
                  <a:outerShdw blurRad="38100" dist="38100" dir="2700000" algn="tl">
                    <a:srgbClr val="C0C0C0"/>
                  </a:outerShdw>
                </a:effectLst>
                <a:latin typeface="Times New Roman" pitchFamily="18" charset="0"/>
              </a:rPr>
              <a:t>LLB (Hons-</a:t>
            </a:r>
            <a:r>
              <a:rPr kumimoji="1" lang="en-US" altLang="zh-TW" sz="800" b="1" dirty="0" err="1" smtClean="0">
                <a:solidFill>
                  <a:srgbClr val="80552A"/>
                </a:solidFill>
                <a:effectLst>
                  <a:outerShdw blurRad="38100" dist="38100" dir="2700000" algn="tl">
                    <a:srgbClr val="C0C0C0"/>
                  </a:outerShdw>
                </a:effectLst>
                <a:latin typeface="Times New Roman" pitchFamily="18" charset="0"/>
              </a:rPr>
              <a:t>Lond</a:t>
            </a:r>
            <a:r>
              <a:rPr kumimoji="1" lang="en-US" altLang="zh-TW" sz="800" b="1" dirty="0" smtClean="0">
                <a:solidFill>
                  <a:srgbClr val="80552A"/>
                </a:solidFill>
                <a:effectLst>
                  <a:outerShdw blurRad="38100" dist="38100" dir="2700000" algn="tl">
                    <a:srgbClr val="C0C0C0"/>
                  </a:outerShdw>
                </a:effectLst>
                <a:latin typeface="Times New Roman" pitchFamily="18" charset="0"/>
              </a:rPr>
              <a:t>) MPH LLM (</a:t>
            </a:r>
            <a:r>
              <a:rPr kumimoji="1" lang="en-US" altLang="zh-TW" sz="800" b="1" dirty="0" err="1" smtClean="0">
                <a:solidFill>
                  <a:srgbClr val="80552A"/>
                </a:solidFill>
                <a:effectLst>
                  <a:outerShdw blurRad="38100" dist="38100" dir="2700000" algn="tl">
                    <a:srgbClr val="C0C0C0"/>
                  </a:outerShdw>
                </a:effectLst>
                <a:latin typeface="Times New Roman" pitchFamily="18" charset="0"/>
              </a:rPr>
              <a:t>Distinvt</a:t>
            </a:r>
            <a:r>
              <a:rPr kumimoji="1" lang="en-US" altLang="zh-TW" sz="800" b="1" dirty="0" smtClean="0">
                <a:solidFill>
                  <a:srgbClr val="80552A"/>
                </a:solidFill>
                <a:effectLst>
                  <a:outerShdw blurRad="38100" dist="38100" dir="2700000" algn="tl">
                    <a:srgbClr val="C0C0C0"/>
                  </a:outerShdw>
                </a:effectLst>
                <a:latin typeface="Times New Roman" pitchFamily="18" charset="0"/>
              </a:rPr>
              <a:t>-Arbitration &amp;DR) MD (Higher </a:t>
            </a:r>
            <a:r>
              <a:rPr kumimoji="1" lang="en-US" altLang="zh-TW" sz="800" b="1" dirty="0" err="1" smtClean="0">
                <a:solidFill>
                  <a:srgbClr val="80552A"/>
                </a:solidFill>
                <a:effectLst>
                  <a:outerShdw blurRad="38100" dist="38100" dir="2700000" algn="tl">
                    <a:srgbClr val="C0C0C0"/>
                  </a:outerShdw>
                </a:effectLst>
                <a:latin typeface="Times New Roman" pitchFamily="18" charset="0"/>
              </a:rPr>
              <a:t>Med.Res.Deg</a:t>
            </a:r>
            <a:r>
              <a:rPr kumimoji="1" lang="en-US" altLang="zh-TW" sz="800" b="1" dirty="0" smtClean="0">
                <a:solidFill>
                  <a:srgbClr val="80552A"/>
                </a:solidFill>
                <a:effectLst>
                  <a:outerShdw blurRad="38100" dist="38100" dir="2700000" algn="tl">
                    <a:srgbClr val="C0C0C0"/>
                  </a:outerShdw>
                </a:effectLst>
                <a:latin typeface="Times New Roman" pitchFamily="18" charset="0"/>
              </a:rPr>
              <a:t>) ) US </a:t>
            </a:r>
            <a:r>
              <a:rPr kumimoji="1" lang="en-US" altLang="zh-TW" sz="800" b="1" dirty="0" err="1" smtClean="0">
                <a:solidFill>
                  <a:srgbClr val="80552A"/>
                </a:solidFill>
                <a:effectLst>
                  <a:outerShdw blurRad="38100" dist="38100" dir="2700000" algn="tl">
                    <a:srgbClr val="C0C0C0"/>
                  </a:outerShdw>
                </a:effectLst>
                <a:latin typeface="Times New Roman" pitchFamily="18" charset="0"/>
              </a:rPr>
              <a:t>Nat.Acad.Med</a:t>
            </a:r>
            <a:r>
              <a:rPr kumimoji="1" lang="en-US" altLang="zh-TW" sz="800" b="1" dirty="0" smtClean="0">
                <a:solidFill>
                  <a:srgbClr val="80552A"/>
                </a:solidFill>
                <a:effectLst>
                  <a:outerShdw blurRad="38100" dist="38100" dir="2700000" algn="tl">
                    <a:srgbClr val="C0C0C0"/>
                  </a:outerShdw>
                </a:effectLst>
                <a:latin typeface="Times New Roman" pitchFamily="18" charset="0"/>
              </a:rPr>
              <a:t> (</a:t>
            </a:r>
            <a:r>
              <a:rPr kumimoji="1" lang="en-US" altLang="zh-TW" sz="800" b="1" dirty="0" err="1" smtClean="0">
                <a:solidFill>
                  <a:srgbClr val="80552A"/>
                </a:solidFill>
                <a:effectLst>
                  <a:outerShdw blurRad="38100" dist="38100" dir="2700000" algn="tl">
                    <a:srgbClr val="C0C0C0"/>
                  </a:outerShdw>
                </a:effectLst>
                <a:latin typeface="Times New Roman" pitchFamily="18" charset="0"/>
              </a:rPr>
              <a:t>Foregin</a:t>
            </a:r>
            <a:r>
              <a:rPr kumimoji="1" lang="en-US" altLang="zh-TW" sz="800" b="1" dirty="0" smtClean="0">
                <a:solidFill>
                  <a:srgbClr val="80552A"/>
                </a:solidFill>
                <a:effectLst>
                  <a:outerShdw blurRad="38100" dist="38100" dir="2700000" algn="tl">
                    <a:srgbClr val="C0C0C0"/>
                  </a:outerShdw>
                </a:effectLst>
                <a:latin typeface="Times New Roman" pitchFamily="18" charset="0"/>
              </a:rPr>
              <a:t> Associate) FFPH(UK</a:t>
            </a:r>
            <a:r>
              <a:rPr kumimoji="1" lang="en-US" altLang="zh-TW" sz="800" b="1" dirty="0">
                <a:solidFill>
                  <a:srgbClr val="80552A"/>
                </a:solidFill>
                <a:effectLst>
                  <a:outerShdw blurRad="38100" dist="38100" dir="2700000" algn="tl">
                    <a:srgbClr val="C0C0C0"/>
                  </a:outerShdw>
                </a:effectLst>
                <a:latin typeface="Times New Roman" pitchFamily="18" charset="0"/>
              </a:rPr>
              <a:t>) </a:t>
            </a:r>
            <a:r>
              <a:rPr kumimoji="1" lang="en-US" altLang="zh-TW" sz="800" b="1" dirty="0" smtClean="0">
                <a:solidFill>
                  <a:srgbClr val="80552A"/>
                </a:solidFill>
                <a:effectLst>
                  <a:outerShdw blurRad="38100" dist="38100" dir="2700000" algn="tl">
                    <a:srgbClr val="C0C0C0"/>
                  </a:outerShdw>
                </a:effectLst>
                <a:latin typeface="Times New Roman" pitchFamily="18" charset="0"/>
              </a:rPr>
              <a:t>FRCP (</a:t>
            </a:r>
            <a:r>
              <a:rPr kumimoji="1" lang="en-US" altLang="zh-TW" sz="800" b="1" dirty="0" err="1" smtClean="0">
                <a:solidFill>
                  <a:srgbClr val="80552A"/>
                </a:solidFill>
                <a:effectLst>
                  <a:outerShdw blurRad="38100" dist="38100" dir="2700000" algn="tl">
                    <a:srgbClr val="C0C0C0"/>
                  </a:outerShdw>
                </a:effectLst>
                <a:latin typeface="Times New Roman" pitchFamily="18" charset="0"/>
              </a:rPr>
              <a:t>Lond</a:t>
            </a:r>
            <a:r>
              <a:rPr kumimoji="1" lang="en-US" altLang="zh-TW" sz="800" b="1" dirty="0" smtClean="0">
                <a:solidFill>
                  <a:srgbClr val="80552A"/>
                </a:solidFill>
                <a:effectLst>
                  <a:outerShdw blurRad="38100" dist="38100" dir="2700000" algn="tl">
                    <a:srgbClr val="C0C0C0"/>
                  </a:outerShdw>
                </a:effectLst>
                <a:latin typeface="Times New Roman" pitchFamily="18" charset="0"/>
              </a:rPr>
              <a:t> &amp; Ireland</a:t>
            </a:r>
            <a:r>
              <a:rPr kumimoji="1" lang="en-US" altLang="zh-TW" sz="800" b="1" dirty="0">
                <a:solidFill>
                  <a:srgbClr val="80552A"/>
                </a:solidFill>
                <a:effectLst>
                  <a:outerShdw blurRad="38100" dist="38100" dir="2700000" algn="tl">
                    <a:srgbClr val="C0C0C0"/>
                  </a:outerShdw>
                </a:effectLst>
                <a:latin typeface="Times New Roman" pitchFamily="18" charset="0"/>
              </a:rPr>
              <a:t>) FRACGP(</a:t>
            </a:r>
            <a:r>
              <a:rPr kumimoji="1" lang="en-US" altLang="zh-TW" sz="800" b="1" dirty="0" err="1">
                <a:solidFill>
                  <a:srgbClr val="80552A"/>
                </a:solidFill>
                <a:effectLst>
                  <a:outerShdw blurRad="38100" dist="38100" dir="2700000" algn="tl">
                    <a:srgbClr val="C0C0C0"/>
                  </a:outerShdw>
                </a:effectLst>
                <a:latin typeface="Times New Roman" pitchFamily="18" charset="0"/>
              </a:rPr>
              <a:t>Aus</a:t>
            </a:r>
            <a:r>
              <a:rPr kumimoji="1" lang="en-US" altLang="zh-TW" sz="800" b="1" dirty="0" smtClean="0">
                <a:solidFill>
                  <a:srgbClr val="80552A"/>
                </a:solidFill>
                <a:effectLst>
                  <a:outerShdw blurRad="38100" dist="38100" dir="2700000" algn="tl">
                    <a:srgbClr val="C0C0C0"/>
                  </a:outerShdw>
                </a:effectLst>
                <a:latin typeface="Times New Roman" pitchFamily="18" charset="0"/>
              </a:rPr>
              <a:t>)    </a:t>
            </a:r>
            <a:r>
              <a:rPr kumimoji="1" lang="en-US" altLang="zh-TW" sz="1400" b="1" dirty="0" smtClean="0">
                <a:solidFill>
                  <a:srgbClr val="FF0000"/>
                </a:solidFill>
                <a:effectLst>
                  <a:outerShdw blurRad="38100" dist="38100" dir="2700000" algn="tl">
                    <a:srgbClr val="C0C0C0"/>
                  </a:outerShdw>
                </a:effectLst>
                <a:latin typeface="Times New Roman" pitchFamily="18" charset="0"/>
              </a:rPr>
              <a:t>Email: alee@cuhk.edu.hk</a:t>
            </a:r>
            <a:endParaRPr kumimoji="1" lang="en-US" altLang="zh-TW" sz="1400" b="1" dirty="0">
              <a:solidFill>
                <a:srgbClr val="FF0000"/>
              </a:solidFill>
              <a:effectLst>
                <a:outerShdw blurRad="38100" dist="38100" dir="2700000" algn="tl">
                  <a:srgbClr val="C0C0C0"/>
                </a:outerShdw>
              </a:effectLst>
              <a:latin typeface="Times New Roman" pitchFamily="18" charset="0"/>
            </a:endParaRPr>
          </a:p>
          <a:p>
            <a:pPr algn="ctr" eaLnBrk="1" hangingPunct="1"/>
            <a:r>
              <a:rPr kumimoji="1" lang="en-US" altLang="zh-TW" b="1" dirty="0" smtClean="0">
                <a:effectLst>
                  <a:outerShdw blurRad="38100" dist="38100" dir="2700000" algn="tl">
                    <a:srgbClr val="C0C0C0"/>
                  </a:outerShdw>
                </a:effectLst>
                <a:latin typeface="Times New Roman" pitchFamily="18" charset="0"/>
              </a:rPr>
              <a:t>Director of Centre for Health Education and Health Promotion and Clinical Professor of Public Health The </a:t>
            </a:r>
            <a:r>
              <a:rPr kumimoji="1" lang="en-US" altLang="zh-TW" b="1" dirty="0">
                <a:effectLst>
                  <a:outerShdw blurRad="38100" dist="38100" dir="2700000" algn="tl">
                    <a:srgbClr val="C0C0C0"/>
                  </a:outerShdw>
                </a:effectLst>
                <a:latin typeface="Times New Roman" pitchFamily="18" charset="0"/>
              </a:rPr>
              <a:t>Chinese University of Hong </a:t>
            </a:r>
            <a:r>
              <a:rPr kumimoji="1" lang="en-US" altLang="zh-TW" b="1" dirty="0" smtClean="0">
                <a:effectLst>
                  <a:outerShdw blurRad="38100" dist="38100" dir="2700000" algn="tl">
                    <a:srgbClr val="C0C0C0"/>
                  </a:outerShdw>
                </a:effectLst>
                <a:latin typeface="Times New Roman" pitchFamily="18" charset="0"/>
              </a:rPr>
              <a:t>Kong</a:t>
            </a:r>
          </a:p>
          <a:p>
            <a:pPr algn="ctr" eaLnBrk="1" hangingPunct="1"/>
            <a:r>
              <a:rPr lang="zh-TW" altLang="en-US" b="1" dirty="0" smtClean="0"/>
              <a:t>李</a:t>
            </a:r>
            <a:r>
              <a:rPr lang="zh-TW" altLang="en-US" b="1" dirty="0"/>
              <a:t>大</a:t>
            </a:r>
            <a:r>
              <a:rPr lang="zh-TW" altLang="en-US" b="1" dirty="0" smtClean="0"/>
              <a:t>拔</a:t>
            </a:r>
            <a:r>
              <a:rPr lang="zh-TW" altLang="en-US" b="1" dirty="0"/>
              <a:t>教</a:t>
            </a:r>
            <a:r>
              <a:rPr lang="zh-TW" altLang="en-US" b="1" dirty="0" smtClean="0"/>
              <a:t>授</a:t>
            </a:r>
            <a:endParaRPr lang="en-US" altLang="zh-TW" b="1" dirty="0"/>
          </a:p>
          <a:p>
            <a:pPr algn="ctr" eaLnBrk="1" hangingPunct="1"/>
            <a:r>
              <a:rPr lang="zh-TW" altLang="en-US" dirty="0" smtClean="0"/>
              <a:t>香</a:t>
            </a:r>
            <a:r>
              <a:rPr lang="zh-TW" altLang="en-US" dirty="0"/>
              <a:t>港中文大學公共衛生及基層醫療臨床教授、健康教育及促進健康中心</a:t>
            </a:r>
            <a:r>
              <a:rPr lang="zh-TW" altLang="en-US" dirty="0" smtClean="0"/>
              <a:t>總監</a:t>
            </a:r>
            <a:endParaRPr kumimoji="1" lang="en-US" altLang="zh-TW" b="1" dirty="0" smtClean="0">
              <a:effectLst>
                <a:outerShdw blurRad="38100" dist="38100" dir="2700000" algn="tl">
                  <a:srgbClr val="C0C0C0"/>
                </a:outerShdw>
              </a:effectLst>
              <a:latin typeface="Times New Roman" pitchFamily="18" charset="0"/>
            </a:endParaRPr>
          </a:p>
          <a:p>
            <a:pPr algn="ctr" eaLnBrk="1" hangingPunct="1"/>
            <a:r>
              <a:rPr kumimoji="1" lang="en-US" altLang="zh-TW" b="1" dirty="0" smtClean="0">
                <a:solidFill>
                  <a:srgbClr val="FF0000"/>
                </a:solidFill>
                <a:effectLst>
                  <a:outerShdw blurRad="38100" dist="38100" dir="2700000" algn="tl">
                    <a:srgbClr val="C0C0C0"/>
                  </a:outerShdw>
                </a:effectLst>
                <a:latin typeface="Times New Roman" pitchFamily="18" charset="0"/>
              </a:rPr>
              <a:t>Member of Forum of Investing in Children Globally, US National Academy of Medicine</a:t>
            </a:r>
            <a:endParaRPr kumimoji="1" lang="en-US" altLang="zh-TW" b="1" dirty="0">
              <a:solidFill>
                <a:srgbClr val="FF0000"/>
              </a:solidFill>
              <a:effectLst>
                <a:outerShdw blurRad="38100" dist="38100" dir="2700000" algn="tl">
                  <a:srgbClr val="C0C0C0"/>
                </a:outerShdw>
              </a:effectLst>
              <a:latin typeface="Times New Roman" pitchFamily="18" charset="0"/>
            </a:endParaRPr>
          </a:p>
        </p:txBody>
      </p:sp>
      <p:graphicFrame>
        <p:nvGraphicFramePr>
          <p:cNvPr id="514057" name="Object 9"/>
          <p:cNvGraphicFramePr>
            <a:graphicFrameLocks noChangeAspect="1"/>
          </p:cNvGraphicFramePr>
          <p:nvPr>
            <p:extLst>
              <p:ext uri="{D42A27DB-BD31-4B8C-83A1-F6EECF244321}">
                <p14:modId xmlns:p14="http://schemas.microsoft.com/office/powerpoint/2010/main" val="3001591766"/>
              </p:ext>
            </p:extLst>
          </p:nvPr>
        </p:nvGraphicFramePr>
        <p:xfrm>
          <a:off x="4556771" y="5791200"/>
          <a:ext cx="2232596" cy="863508"/>
        </p:xfrm>
        <a:graphic>
          <a:graphicData uri="http://schemas.openxmlformats.org/presentationml/2006/ole">
            <mc:AlternateContent xmlns:mc="http://schemas.openxmlformats.org/markup-compatibility/2006">
              <mc:Choice xmlns:v="urn:schemas-microsoft-com:vml" Requires="v">
                <p:oleObj spid="_x0000_s1040" name="圖片" r:id="rId7" imgW="1828800" imgH="781560" progId="Word.Picture.8">
                  <p:embed/>
                </p:oleObj>
              </mc:Choice>
              <mc:Fallback>
                <p:oleObj name="圖片" r:id="rId7" imgW="1828800" imgH="781560" progId="Word.Picture.8">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6771" y="5791200"/>
                        <a:ext cx="2232596" cy="863508"/>
                      </a:xfrm>
                      <a:prstGeom prst="rect">
                        <a:avLst/>
                      </a:prstGeom>
                      <a:noFill/>
                      <a:ln>
                        <a:noFill/>
                      </a:ln>
                      <a:effectLst/>
                      <a:extLst/>
                    </p:spPr>
                  </p:pic>
                </p:oleObj>
              </mc:Fallback>
            </mc:AlternateContent>
          </a:graphicData>
        </a:graphic>
      </p:graphicFrame>
      <p:pic>
        <p:nvPicPr>
          <p:cNvPr id="11" name="Picture 4" descr="http://www.nap.edu/images/cover.php?id=18993&amp;type=covers450"/>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111862" y="4216151"/>
            <a:ext cx="1885825" cy="2828737"/>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a:xfrm>
            <a:off x="2590800" y="6477000"/>
            <a:ext cx="2819399" cy="381000"/>
          </a:xfrm>
        </p:spPr>
        <p:txBody>
          <a:bodyPr/>
          <a:lstStyle/>
          <a:p>
            <a:r>
              <a:rPr lang="en-US" dirty="0" smtClean="0">
                <a:solidFill>
                  <a:srgbClr val="FF0000"/>
                </a:solidFill>
              </a:rPr>
              <a:t>Restricted for participants of Teacher Training workshop on 9 May 2017</a:t>
            </a:r>
            <a:endParaRPr lang="en-US" dirty="0">
              <a:solidFill>
                <a:srgbClr val="FF0000"/>
              </a:solidFill>
            </a:endParaRPr>
          </a:p>
        </p:txBody>
      </p:sp>
    </p:spTree>
    <p:extLst>
      <p:ext uri="{BB962C8B-B14F-4D97-AF65-F5344CB8AC3E}">
        <p14:creationId xmlns:p14="http://schemas.microsoft.com/office/powerpoint/2010/main" val="27915595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afterEffect">
                                  <p:stCondLst>
                                    <p:cond delay="0"/>
                                  </p:stCondLst>
                                  <p:childTnLst>
                                    <p:set>
                                      <p:cBhvr>
                                        <p:cTn id="6" dur="1" fill="hold">
                                          <p:stCondLst>
                                            <p:cond delay="0"/>
                                          </p:stCondLst>
                                        </p:cTn>
                                        <p:tgtEl>
                                          <p:spTgt spid="514054"/>
                                        </p:tgtEl>
                                        <p:attrNameLst>
                                          <p:attrName>style.visibility</p:attrName>
                                        </p:attrNameLst>
                                      </p:cBhvr>
                                      <p:to>
                                        <p:strVal val="visible"/>
                                      </p:to>
                                    </p:set>
                                    <p:animEffect transition="in" filter="slide(fromBottom)">
                                      <p:cBhvr>
                                        <p:cTn id="7" dur="500"/>
                                        <p:tgtEl>
                                          <p:spTgt spid="51405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anim calcmode="lin" valueType="num">
                                      <p:cBhvr>
                                        <p:cTn id="12" dur="2000" fill="hold"/>
                                        <p:tgtEl>
                                          <p:spTgt spid="11"/>
                                        </p:tgtEl>
                                        <p:attrNameLst>
                                          <p:attrName>ppt_x</p:attrName>
                                        </p:attrNameLst>
                                      </p:cBhvr>
                                      <p:tavLst>
                                        <p:tav tm="0">
                                          <p:val>
                                            <p:strVal val="#ppt_x"/>
                                          </p:val>
                                        </p:tav>
                                        <p:tav tm="100000">
                                          <p:val>
                                            <p:strVal val="#ppt_x"/>
                                          </p:val>
                                        </p:tav>
                                      </p:tavLst>
                                    </p:anim>
                                    <p:anim calcmode="lin" valueType="num">
                                      <p:cBhvr>
                                        <p:cTn id="13" dur="2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seminar</a:t>
            </a:r>
            <a:endParaRPr lang="en-US" dirty="0"/>
          </a:p>
        </p:txBody>
      </p:sp>
      <p:sp>
        <p:nvSpPr>
          <p:cNvPr id="3" name="Content Placeholder 2"/>
          <p:cNvSpPr>
            <a:spLocks noGrp="1"/>
          </p:cNvSpPr>
          <p:nvPr>
            <p:ph idx="1"/>
          </p:nvPr>
        </p:nvSpPr>
        <p:spPr/>
        <p:txBody>
          <a:bodyPr/>
          <a:lstStyle/>
          <a:p>
            <a:r>
              <a:rPr lang="en-US" dirty="0" smtClean="0"/>
              <a:t>Recap of size of problems, identification of the problems and potential associating factors</a:t>
            </a:r>
          </a:p>
          <a:p>
            <a:r>
              <a:rPr lang="en-US" dirty="0" smtClean="0"/>
              <a:t>Options of management</a:t>
            </a:r>
          </a:p>
          <a:p>
            <a:r>
              <a:rPr lang="en-US" dirty="0" smtClean="0"/>
              <a:t>Analysis of the Health Promoting School framework would help Internet addiction</a:t>
            </a:r>
          </a:p>
          <a:p>
            <a:endParaRPr lang="en-US" dirty="0"/>
          </a:p>
        </p:txBody>
      </p:sp>
      <p:sp>
        <p:nvSpPr>
          <p:cNvPr id="4" name="Footer Placeholder 3"/>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3683096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610600" cy="381000"/>
          </a:xfrm>
        </p:spPr>
        <p:txBody>
          <a:bodyPr>
            <a:noAutofit/>
          </a:bodyPr>
          <a:lstStyle/>
          <a:p>
            <a:r>
              <a:rPr lang="en-US" sz="3200" dirty="0" smtClean="0">
                <a:latin typeface="Times New Roman" panose="02020603050405020304" pitchFamily="18" charset="0"/>
                <a:cs typeface="Times New Roman" panose="02020603050405020304" pitchFamily="18" charset="0"/>
              </a:rPr>
              <a:t>Review of size of problems and risk factors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533400"/>
            <a:ext cx="9144000" cy="6324600"/>
          </a:xfrm>
        </p:spPr>
        <p:txBody>
          <a:bodyPr>
            <a:normAutofit fontScale="92500" lnSpcReduction="10000"/>
          </a:bodyPr>
          <a:lstStyle/>
          <a:p>
            <a:r>
              <a:rPr lang="en-US" sz="2800" dirty="0" smtClean="0">
                <a:latin typeface="Times New Roman" panose="02020603050405020304" pitchFamily="18" charset="0"/>
                <a:cs typeface="Times New Roman" panose="02020603050405020304" pitchFamily="18" charset="0"/>
              </a:rPr>
              <a:t>The number of Internet users has increased by 1000% over last 15 years. Internet addiction is associated with socio-demographic variables (male gender, younger age and high family income), Internet use variables  including time spent and using gambling and game applications, psycho-social factors (impulsivity, neuroticism and loneliness), and comorbid symptoms (depression, anxiety and psychopathology), all these factors contribute to increased </a:t>
            </a:r>
            <a:r>
              <a:rPr lang="en-US" sz="2800" dirty="0" err="1" smtClean="0">
                <a:latin typeface="Times New Roman" panose="02020603050405020304" pitchFamily="18" charset="0"/>
                <a:cs typeface="Times New Roman" panose="02020603050405020304" pitchFamily="18" charset="0"/>
              </a:rPr>
              <a:t>vulnerabiluty</a:t>
            </a:r>
            <a:r>
              <a:rPr lang="en-US" sz="2800" dirty="0" smtClean="0">
                <a:latin typeface="Times New Roman" panose="02020603050405020304" pitchFamily="18" charset="0"/>
                <a:cs typeface="Times New Roman" panose="02020603050405020304" pitchFamily="18" charset="0"/>
              </a:rPr>
              <a:t>. </a:t>
            </a:r>
            <a:r>
              <a:rPr lang="en-US" sz="2000" b="1" dirty="0" smtClean="0">
                <a:latin typeface="Times New Roman" panose="02020603050405020304" pitchFamily="18" charset="0"/>
                <a:cs typeface="Times New Roman" panose="02020603050405020304" pitchFamily="18" charset="0"/>
              </a:rPr>
              <a:t>(</a:t>
            </a:r>
            <a:r>
              <a:rPr lang="en-US" sz="2000" b="1" dirty="0" err="1" smtClean="0">
                <a:latin typeface="Times New Roman" panose="02020603050405020304" pitchFamily="18" charset="0"/>
                <a:cs typeface="Times New Roman" panose="02020603050405020304" pitchFamily="18" charset="0"/>
              </a:rPr>
              <a:t>Kuss</a:t>
            </a:r>
            <a:r>
              <a:rPr lang="en-US" sz="2000" b="1" dirty="0" smtClean="0">
                <a:latin typeface="Times New Roman" panose="02020603050405020304" pitchFamily="18" charset="0"/>
                <a:cs typeface="Times New Roman" panose="02020603050405020304" pitchFamily="18" charset="0"/>
              </a:rPr>
              <a:t> DJ </a:t>
            </a:r>
            <a:r>
              <a:rPr lang="en-US" sz="2000" b="1" i="1" dirty="0" smtClean="0">
                <a:latin typeface="Times New Roman" panose="02020603050405020304" pitchFamily="18" charset="0"/>
                <a:cs typeface="Times New Roman" panose="02020603050405020304" pitchFamily="18" charset="0"/>
              </a:rPr>
              <a:t>et al</a:t>
            </a:r>
            <a:r>
              <a:rPr lang="en-US" sz="2000" b="1" dirty="0" smtClean="0">
                <a:latin typeface="Times New Roman" panose="02020603050405020304" pitchFamily="18" charset="0"/>
                <a:cs typeface="Times New Roman" panose="02020603050405020304" pitchFamily="18" charset="0"/>
              </a:rPr>
              <a:t>. Internet addiction clinical research review </a:t>
            </a:r>
            <a:r>
              <a:rPr lang="en-US" sz="2000" b="1" i="1" dirty="0" smtClean="0">
                <a:latin typeface="Times New Roman" panose="02020603050405020304" pitchFamily="18" charset="0"/>
                <a:cs typeface="Times New Roman" panose="02020603050405020304" pitchFamily="18" charset="0"/>
              </a:rPr>
              <a:t>WJ Psychiatry</a:t>
            </a:r>
            <a:r>
              <a:rPr lang="en-US" sz="2000" b="1" dirty="0" smtClean="0">
                <a:latin typeface="Times New Roman" panose="02020603050405020304" pitchFamily="18" charset="0"/>
                <a:cs typeface="Times New Roman" panose="02020603050405020304" pitchFamily="18" charset="0"/>
              </a:rPr>
              <a:t> 2016; 6(1): 143-176) </a:t>
            </a:r>
          </a:p>
          <a:p>
            <a:r>
              <a:rPr lang="en-US" sz="2800" dirty="0" smtClean="0">
                <a:latin typeface="Times New Roman" panose="02020603050405020304" pitchFamily="18" charset="0"/>
                <a:cs typeface="Times New Roman" panose="02020603050405020304" pitchFamily="18" charset="0"/>
              </a:rPr>
              <a:t>Higher prevalence in adolescents in China (8.8% </a:t>
            </a:r>
            <a:r>
              <a:rPr lang="en-US" sz="1800" b="1" dirty="0" smtClean="0">
                <a:latin typeface="Times New Roman" panose="02020603050405020304" pitchFamily="18" charset="0"/>
                <a:cs typeface="Times New Roman" panose="02020603050405020304" pitchFamily="18" charset="0"/>
              </a:rPr>
              <a:t>Xu J et al. </a:t>
            </a:r>
            <a:r>
              <a:rPr lang="en-US" sz="1800" b="1" i="1" dirty="0" smtClean="0">
                <a:latin typeface="Times New Roman" panose="02020603050405020304" pitchFamily="18" charset="0"/>
                <a:cs typeface="Times New Roman" panose="02020603050405020304" pitchFamily="18" charset="0"/>
              </a:rPr>
              <a:t>BMC Public Health</a:t>
            </a:r>
            <a:r>
              <a:rPr lang="en-US" sz="1800" b="1" dirty="0" smtClean="0">
                <a:latin typeface="Times New Roman" panose="02020603050405020304" pitchFamily="18" charset="0"/>
                <a:cs typeface="Times New Roman" panose="02020603050405020304" pitchFamily="18" charset="0"/>
              </a:rPr>
              <a:t> 2012; 12: 1106 </a:t>
            </a:r>
            <a:r>
              <a:rPr lang="en-US" sz="2800" dirty="0" smtClean="0">
                <a:latin typeface="Times New Roman" panose="02020603050405020304" pitchFamily="18" charset="0"/>
                <a:cs typeface="Times New Roman" panose="02020603050405020304" pitchFamily="18" charset="0"/>
              </a:rPr>
              <a:t> vs 0.8% Italy </a:t>
            </a:r>
            <a:r>
              <a:rPr lang="en-US" sz="1800" b="1" dirty="0" err="1" smtClean="0">
                <a:latin typeface="Times New Roman" panose="02020603050405020304" pitchFamily="18" charset="0"/>
                <a:cs typeface="Times New Roman" panose="02020603050405020304" pitchFamily="18" charset="0"/>
              </a:rPr>
              <a:t>Poli</a:t>
            </a:r>
            <a:r>
              <a:rPr lang="en-US" sz="1800" b="1" dirty="0" smtClean="0">
                <a:latin typeface="Times New Roman" panose="02020603050405020304" pitchFamily="18" charset="0"/>
                <a:cs typeface="Times New Roman" panose="02020603050405020304" pitchFamily="18" charset="0"/>
              </a:rPr>
              <a:t> R et al. </a:t>
            </a:r>
            <a:r>
              <a:rPr lang="en-US" sz="1800" b="1" i="1" dirty="0" smtClean="0">
                <a:latin typeface="Times New Roman" panose="02020603050405020304" pitchFamily="18" charset="0"/>
                <a:cs typeface="Times New Roman" panose="02020603050405020304" pitchFamily="18" charset="0"/>
              </a:rPr>
              <a:t>Nord J </a:t>
            </a:r>
            <a:r>
              <a:rPr lang="en-US" sz="1800" b="1" i="1" dirty="0" err="1" smtClean="0">
                <a:latin typeface="Times New Roman" panose="02020603050405020304" pitchFamily="18" charset="0"/>
                <a:cs typeface="Times New Roman" panose="02020603050405020304" pitchFamily="18" charset="0"/>
              </a:rPr>
              <a:t>Psy</a:t>
            </a:r>
            <a:r>
              <a:rPr lang="en-US" sz="1800" b="1" i="1" dirty="0" smtClean="0">
                <a:latin typeface="Times New Roman" panose="02020603050405020304" pitchFamily="18" charset="0"/>
                <a:cs typeface="Times New Roman" panose="02020603050405020304" pitchFamily="18" charset="0"/>
              </a:rPr>
              <a:t> 2012</a:t>
            </a:r>
            <a:r>
              <a:rPr lang="en-US" sz="1800" b="1" dirty="0" smtClean="0">
                <a:latin typeface="Times New Roman" panose="02020603050405020304" pitchFamily="18" charset="0"/>
                <a:cs typeface="Times New Roman" panose="02020603050405020304" pitchFamily="18" charset="0"/>
              </a:rPr>
              <a:t>; 66: 55-59</a:t>
            </a:r>
            <a:r>
              <a:rPr lang="en-US" sz="1800" dirty="0" smtClean="0">
                <a:latin typeface="Times New Roman" panose="02020603050405020304" pitchFamily="18" charset="0"/>
                <a:cs typeface="Times New Roman" panose="02020603050405020304" pitchFamily="18" charset="0"/>
              </a:rPr>
              <a:t>)</a:t>
            </a:r>
            <a:r>
              <a:rPr lang="en-US" sz="2800" dirty="0" smtClean="0">
                <a:latin typeface="Times New Roman" panose="02020603050405020304" pitchFamily="18" charset="0"/>
                <a:cs typeface="Times New Roman" panose="02020603050405020304" pitchFamily="18" charset="0"/>
              </a:rPr>
              <a:t> </a:t>
            </a:r>
          </a:p>
          <a:p>
            <a:r>
              <a:rPr lang="en-US" sz="2800" dirty="0" smtClean="0">
                <a:latin typeface="Times New Roman" panose="02020603050405020304" pitchFamily="18" charset="0"/>
                <a:cs typeface="Times New Roman" panose="02020603050405020304" pitchFamily="18" charset="0"/>
              </a:rPr>
              <a:t>China has acknowledged Internet addiction as official disorder in 2008 (</a:t>
            </a:r>
            <a:r>
              <a:rPr lang="en-US" sz="1800" b="1" dirty="0" err="1" smtClean="0">
                <a:latin typeface="Times New Roman" panose="02020603050405020304" pitchFamily="18" charset="0"/>
                <a:cs typeface="Times New Roman" panose="02020603050405020304" pitchFamily="18" charset="0"/>
              </a:rPr>
              <a:t>Barkoviak</a:t>
            </a:r>
            <a:r>
              <a:rPr lang="en-US" sz="1800" b="1" dirty="0" smtClean="0">
                <a:latin typeface="Times New Roman" panose="02020603050405020304" pitchFamily="18" charset="0"/>
                <a:cs typeface="Times New Roman" panose="02020603050405020304" pitchFamily="18" charset="0"/>
              </a:rPr>
              <a:t> M et al. </a:t>
            </a:r>
            <a:r>
              <a:rPr lang="en-US" sz="1800" b="1" i="1" dirty="0" smtClean="0">
                <a:latin typeface="Times New Roman" panose="02020603050405020304" pitchFamily="18" charset="0"/>
                <a:cs typeface="Times New Roman" panose="02020603050405020304" pitchFamily="18" charset="0"/>
              </a:rPr>
              <a:t>Daily Tech </a:t>
            </a:r>
            <a:r>
              <a:rPr lang="en-US" sz="1800" b="1" dirty="0" smtClean="0">
                <a:latin typeface="Times New Roman" panose="02020603050405020304" pitchFamily="18" charset="0"/>
                <a:cs typeface="Times New Roman" panose="02020603050405020304" pitchFamily="18" charset="0"/>
              </a:rPr>
              <a:t>2012</a:t>
            </a:r>
            <a:r>
              <a:rPr lang="en-US" sz="1800" dirty="0" smtClean="0">
                <a:latin typeface="Times New Roman" panose="02020603050405020304" pitchFamily="18" charset="0"/>
                <a:cs typeface="Times New Roman" panose="02020603050405020304" pitchFamily="18" charset="0"/>
              </a:rPr>
              <a:t>)</a:t>
            </a:r>
          </a:p>
          <a:p>
            <a:r>
              <a:rPr lang="en-US" sz="2800" dirty="0" smtClean="0">
                <a:latin typeface="Times New Roman" panose="02020603050405020304" pitchFamily="18" charset="0"/>
                <a:cs typeface="Times New Roman" panose="02020603050405020304" pitchFamily="18" charset="0"/>
              </a:rPr>
              <a:t>In clinical contest, internet addiction can be perceived as mental disorders requiring professional help such as mood modification, tolerance, withdrawal, conflict and relapse.</a:t>
            </a:r>
          </a:p>
        </p:txBody>
      </p:sp>
      <p:sp>
        <p:nvSpPr>
          <p:cNvPr id="4" name="Footer Placeholder 3"/>
          <p:cNvSpPr>
            <a:spLocks noGrp="1"/>
          </p:cNvSpPr>
          <p:nvPr>
            <p:ph type="ftr" sz="quarter" idx="11"/>
          </p:nvPr>
        </p:nvSpPr>
        <p:spPr>
          <a:xfrm>
            <a:off x="2590800" y="6356350"/>
            <a:ext cx="4876800" cy="365125"/>
          </a:xfrm>
        </p:spPr>
        <p:txBody>
          <a:bodyPr/>
          <a:lstStyle/>
          <a:p>
            <a:r>
              <a:rPr lang="en-US" smtClean="0"/>
              <a:t>Restricted for participants of Teacher Training workshop on 9 May 2017</a:t>
            </a:r>
            <a:endParaRPr lang="en-US" dirty="0"/>
          </a:p>
        </p:txBody>
      </p:sp>
    </p:spTree>
    <p:extLst>
      <p:ext uri="{BB962C8B-B14F-4D97-AF65-F5344CB8AC3E}">
        <p14:creationId xmlns:p14="http://schemas.microsoft.com/office/powerpoint/2010/main" val="2473070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610600" cy="381000"/>
          </a:xfrm>
        </p:spPr>
        <p:txBody>
          <a:bodyPr>
            <a:noAutofit/>
          </a:bodyPr>
          <a:lstStyle/>
          <a:p>
            <a:r>
              <a:rPr lang="en-US" sz="3600" dirty="0" smtClean="0">
                <a:latin typeface="Times New Roman" panose="02020603050405020304" pitchFamily="18" charset="0"/>
                <a:cs typeface="Times New Roman" panose="02020603050405020304" pitchFamily="18" charset="0"/>
              </a:rPr>
              <a:t>Identification of problems and intervention</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533400"/>
            <a:ext cx="9144000" cy="6324600"/>
          </a:xfrm>
        </p:spPr>
        <p:txBody>
          <a:bodyPr>
            <a:normAutofit/>
          </a:bodyPr>
          <a:lstStyle/>
          <a:p>
            <a:r>
              <a:rPr lang="en-US" sz="2800" dirty="0" smtClean="0">
                <a:latin typeface="Times New Roman" panose="02020603050405020304" pitchFamily="18" charset="0"/>
                <a:cs typeface="Times New Roman" panose="02020603050405020304" pitchFamily="18" charset="0"/>
              </a:rPr>
              <a:t>In 2002, the South Korean government-funded National Information Society Agency opened the first internet addiction prevention counselling </a:t>
            </a:r>
            <a:r>
              <a:rPr lang="en-US" sz="2800" dirty="0" err="1" smtClean="0">
                <a:latin typeface="Times New Roman" panose="02020603050405020304" pitchFamily="18" charset="0"/>
                <a:cs typeface="Times New Roman" panose="02020603050405020304" pitchFamily="18" charset="0"/>
              </a:rPr>
              <a:t>centre</a:t>
            </a:r>
            <a:r>
              <a:rPr lang="en-US" sz="2800" dirty="0" smtClean="0">
                <a:latin typeface="Times New Roman" panose="02020603050405020304" pitchFamily="18" charset="0"/>
                <a:cs typeface="Times New Roman" panose="02020603050405020304" pitchFamily="18" charset="0"/>
              </a:rPr>
              <a:t> to include prevention, training, counselling, treatment and policy formulation </a:t>
            </a:r>
            <a:r>
              <a:rPr lang="en-US" sz="1400" dirty="0" smtClean="0">
                <a:latin typeface="Times New Roman" panose="02020603050405020304" pitchFamily="18" charset="0"/>
                <a:cs typeface="Times New Roman" panose="02020603050405020304" pitchFamily="18" charset="0"/>
              </a:rPr>
              <a:t>(</a:t>
            </a:r>
            <a:r>
              <a:rPr lang="en-US" sz="1400" b="1" dirty="0" err="1" smtClean="0">
                <a:latin typeface="Times New Roman" panose="02020603050405020304" pitchFamily="18" charset="0"/>
                <a:cs typeface="Times New Roman" panose="02020603050405020304" pitchFamily="18" charset="0"/>
              </a:rPr>
              <a:t>Koh</a:t>
            </a:r>
            <a:r>
              <a:rPr lang="en-US" sz="1400" b="1" dirty="0" smtClean="0">
                <a:latin typeface="Times New Roman" panose="02020603050405020304" pitchFamily="18" charset="0"/>
                <a:cs typeface="Times New Roman" panose="02020603050405020304" pitchFamily="18" charset="0"/>
              </a:rPr>
              <a:t> YS. The Korean national policy for Internet Addiction. In Montag C, Reuter M. </a:t>
            </a:r>
            <a:r>
              <a:rPr lang="en-US" sz="1400" b="1" i="1" dirty="0" smtClean="0">
                <a:latin typeface="Times New Roman" panose="02020603050405020304" pitchFamily="18" charset="0"/>
                <a:cs typeface="Times New Roman" panose="02020603050405020304" pitchFamily="18" charset="0"/>
              </a:rPr>
              <a:t>Internet addiction, Neuroscientific approaches and therapeutic interventions</a:t>
            </a:r>
            <a:r>
              <a:rPr lang="en-US" sz="1400" b="1" dirty="0" smtClean="0">
                <a:latin typeface="Times New Roman" panose="02020603050405020304" pitchFamily="18" charset="0"/>
                <a:cs typeface="Times New Roman" panose="02020603050405020304" pitchFamily="18" charset="0"/>
              </a:rPr>
              <a:t>. London: Springer, 2015: 219-234</a:t>
            </a:r>
            <a:r>
              <a:rPr lang="en-US" sz="1400" dirty="0" smtClean="0">
                <a:latin typeface="Times New Roman" panose="02020603050405020304" pitchFamily="18" charset="0"/>
                <a:cs typeface="Times New Roman" panose="02020603050405020304" pitchFamily="18" charset="0"/>
              </a:rPr>
              <a:t>.)</a:t>
            </a:r>
          </a:p>
          <a:p>
            <a:r>
              <a:rPr lang="en-US" sz="2900" dirty="0" smtClean="0">
                <a:latin typeface="Times New Roman" panose="02020603050405020304" pitchFamily="18" charset="0"/>
                <a:cs typeface="Times New Roman" panose="02020603050405020304" pitchFamily="18" charset="0"/>
              </a:rPr>
              <a:t>Internet addiction criteria; preoccupation, tolerance, loss of control, withdrawal, overall impairment, deception, and </a:t>
            </a:r>
            <a:r>
              <a:rPr lang="en-US" sz="2900" dirty="0" err="1" smtClean="0">
                <a:latin typeface="Times New Roman" panose="02020603050405020304" pitchFamily="18" charset="0"/>
                <a:cs typeface="Times New Roman" panose="02020603050405020304" pitchFamily="18" charset="0"/>
              </a:rPr>
              <a:t>escaptism</a:t>
            </a:r>
            <a:r>
              <a:rPr lang="en-US" sz="2400" dirty="0" smtClean="0">
                <a:latin typeface="Times New Roman" panose="02020603050405020304" pitchFamily="18" charset="0"/>
                <a:cs typeface="Times New Roman" panose="02020603050405020304" pitchFamily="18" charset="0"/>
              </a:rPr>
              <a:t> </a:t>
            </a:r>
            <a:r>
              <a:rPr lang="en-US" sz="1400" b="1" dirty="0" smtClean="0">
                <a:latin typeface="Times New Roman" panose="02020603050405020304" pitchFamily="18" charset="0"/>
                <a:cs typeface="Times New Roman" panose="02020603050405020304" pitchFamily="18" charset="0"/>
              </a:rPr>
              <a:t>(</a:t>
            </a:r>
            <a:r>
              <a:rPr lang="en-US" sz="1400" b="1" dirty="0" err="1" smtClean="0">
                <a:latin typeface="Times New Roman" panose="02020603050405020304" pitchFamily="18" charset="0"/>
                <a:cs typeface="Times New Roman" panose="02020603050405020304" pitchFamily="18" charset="0"/>
              </a:rPr>
              <a:t>Te</a:t>
            </a:r>
            <a:r>
              <a:rPr lang="en-US" sz="1400" b="1" dirty="0" smtClean="0">
                <a:latin typeface="Times New Roman" panose="02020603050405020304" pitchFamily="18" charset="0"/>
                <a:cs typeface="Times New Roman" panose="02020603050405020304" pitchFamily="18" charset="0"/>
              </a:rPr>
              <a:t> </a:t>
            </a:r>
            <a:r>
              <a:rPr lang="en-US" sz="1400" b="1" dirty="0" err="1" smtClean="0">
                <a:latin typeface="Times New Roman" panose="02020603050405020304" pitchFamily="18" charset="0"/>
                <a:cs typeface="Times New Roman" panose="02020603050405020304" pitchFamily="18" charset="0"/>
              </a:rPr>
              <a:t>Wildt</a:t>
            </a:r>
            <a:r>
              <a:rPr lang="en-US" sz="1400" b="1" dirty="0" smtClean="0">
                <a:latin typeface="Times New Roman" panose="02020603050405020304" pitchFamily="18" charset="0"/>
                <a:cs typeface="Times New Roman" panose="02020603050405020304" pitchFamily="18" charset="0"/>
              </a:rPr>
              <a:t> et al. </a:t>
            </a:r>
            <a:r>
              <a:rPr lang="en-US" sz="1400" b="1" i="1" dirty="0" err="1" smtClean="0">
                <a:latin typeface="Times New Roman" panose="02020603050405020304" pitchFamily="18" charset="0"/>
                <a:cs typeface="Times New Roman" panose="02020603050405020304" pitchFamily="18" charset="0"/>
              </a:rPr>
              <a:t>Eur</a:t>
            </a:r>
            <a:r>
              <a:rPr lang="en-US" sz="1400" b="1" i="1" dirty="0" smtClean="0">
                <a:latin typeface="Times New Roman" panose="02020603050405020304" pitchFamily="18" charset="0"/>
                <a:cs typeface="Times New Roman" panose="02020603050405020304" pitchFamily="18" charset="0"/>
              </a:rPr>
              <a:t> J </a:t>
            </a:r>
            <a:r>
              <a:rPr lang="en-US" sz="1400" b="1" i="1" dirty="0" err="1" smtClean="0">
                <a:latin typeface="Times New Roman" panose="02020603050405020304" pitchFamily="18" charset="0"/>
                <a:cs typeface="Times New Roman" panose="02020603050405020304" pitchFamily="18" charset="0"/>
              </a:rPr>
              <a:t>Psy</a:t>
            </a:r>
            <a:r>
              <a:rPr lang="en-US" sz="1400" b="1" i="1" dirty="0" smtClean="0">
                <a:latin typeface="Times New Roman" panose="02020603050405020304" pitchFamily="18" charset="0"/>
                <a:cs typeface="Times New Roman" panose="02020603050405020304" pitchFamily="18" charset="0"/>
              </a:rPr>
              <a:t> </a:t>
            </a:r>
            <a:r>
              <a:rPr lang="en-US" sz="1400" b="1" dirty="0" smtClean="0">
                <a:latin typeface="Times New Roman" panose="02020603050405020304" pitchFamily="18" charset="0"/>
                <a:cs typeface="Times New Roman" panose="02020603050405020304" pitchFamily="18" charset="0"/>
              </a:rPr>
              <a:t>2010; 24: 136-145).  </a:t>
            </a:r>
            <a:r>
              <a:rPr lang="en-US" sz="2900" dirty="0" smtClean="0">
                <a:latin typeface="Times New Roman" panose="02020603050405020304" pitchFamily="18" charset="0"/>
                <a:cs typeface="Times New Roman" panose="02020603050405020304" pitchFamily="18" charset="0"/>
              </a:rPr>
              <a:t>Tao et al criteria: preoccupation and withdrawal combined with at least one of the following: Tolerance, lack of control, continued excessive uses despite knowledge of negative effects/affects, loss of interests and use of internet for relief of dysphoric mood</a:t>
            </a:r>
            <a:r>
              <a:rPr lang="en-US" sz="2400" dirty="0" smtClean="0">
                <a:latin typeface="Times New Roman" panose="02020603050405020304" pitchFamily="18" charset="0"/>
                <a:cs typeface="Times New Roman" panose="02020603050405020304" pitchFamily="18" charset="0"/>
              </a:rPr>
              <a:t>. </a:t>
            </a:r>
            <a:r>
              <a:rPr lang="en-US" sz="1400" b="1" dirty="0" smtClean="0">
                <a:latin typeface="Times New Roman" panose="02020603050405020304" pitchFamily="18" charset="0"/>
                <a:cs typeface="Times New Roman" panose="02020603050405020304" pitchFamily="18" charset="0"/>
              </a:rPr>
              <a:t>(</a:t>
            </a:r>
            <a:r>
              <a:rPr lang="en-US" sz="1400" b="1" i="1" dirty="0" smtClean="0">
                <a:latin typeface="Times New Roman" panose="02020603050405020304" pitchFamily="18" charset="0"/>
                <a:cs typeface="Times New Roman" panose="02020603050405020304" pitchFamily="18" charset="0"/>
              </a:rPr>
              <a:t>Addiction</a:t>
            </a:r>
            <a:r>
              <a:rPr lang="en-US" sz="1400" b="1" dirty="0" smtClean="0">
                <a:latin typeface="Times New Roman" panose="02020603050405020304" pitchFamily="18" charset="0"/>
                <a:cs typeface="Times New Roman" panose="02020603050405020304" pitchFamily="18" charset="0"/>
              </a:rPr>
              <a:t> 2010; 105: 556-564)</a:t>
            </a:r>
            <a:endParaRPr lang="en-US" sz="1400" b="1"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2590800" y="6477000"/>
            <a:ext cx="4800600" cy="304800"/>
          </a:xfrm>
        </p:spPr>
        <p:txBody>
          <a:bodyPr/>
          <a:lstStyle/>
          <a:p>
            <a:r>
              <a:rPr lang="en-US" smtClean="0"/>
              <a:t>Restricted for participants of Teacher Training workshop on 9 May 2017</a:t>
            </a:r>
            <a:endParaRPr lang="en-US" dirty="0"/>
          </a:p>
        </p:txBody>
      </p:sp>
    </p:spTree>
    <p:extLst>
      <p:ext uri="{BB962C8B-B14F-4D97-AF65-F5344CB8AC3E}">
        <p14:creationId xmlns:p14="http://schemas.microsoft.com/office/powerpoint/2010/main" val="1277050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4"/>
            <a:ext cx="8991600" cy="606136"/>
          </a:xfrm>
        </p:spPr>
        <p:txBody>
          <a:bodyPr>
            <a:noAutofit/>
          </a:bodyPr>
          <a:lstStyle/>
          <a:p>
            <a:r>
              <a:rPr lang="en-US" sz="3600" b="1" dirty="0">
                <a:latin typeface="Times New Roman" panose="02020603050405020304" pitchFamily="18" charset="0"/>
                <a:cs typeface="Times New Roman" panose="02020603050405020304" pitchFamily="18" charset="0"/>
              </a:rPr>
              <a:t>Identification of problems and intervention</a:t>
            </a:r>
            <a:endParaRPr lang="en-US" sz="3600" b="1" dirty="0"/>
          </a:p>
        </p:txBody>
      </p:sp>
      <p:sp>
        <p:nvSpPr>
          <p:cNvPr id="3" name="Content Placeholder 2"/>
          <p:cNvSpPr>
            <a:spLocks noGrp="1"/>
          </p:cNvSpPr>
          <p:nvPr>
            <p:ph idx="1"/>
          </p:nvPr>
        </p:nvSpPr>
        <p:spPr>
          <a:xfrm>
            <a:off x="0" y="609600"/>
            <a:ext cx="8991600" cy="6248400"/>
          </a:xfrm>
        </p:spPr>
        <p:txBody>
          <a:bodyPr>
            <a:normAutofit fontScale="92500" lnSpcReduction="20000"/>
          </a:bodyPr>
          <a:lstStyle/>
          <a:p>
            <a:r>
              <a:rPr lang="en-US" sz="2800" dirty="0" smtClean="0">
                <a:latin typeface="Times New Roman" panose="02020603050405020304" pitchFamily="18" charset="0"/>
                <a:cs typeface="Times New Roman" panose="02020603050405020304" pitchFamily="18" charset="0"/>
              </a:rPr>
              <a:t>There are various format of assessment (criteria, checklist or scales).</a:t>
            </a:r>
          </a:p>
          <a:p>
            <a:r>
              <a:rPr lang="en-US" sz="2800" dirty="0" smtClean="0">
                <a:latin typeface="Times New Roman" panose="02020603050405020304" pitchFamily="18" charset="0"/>
                <a:cs typeface="Times New Roman" panose="02020603050405020304" pitchFamily="18" charset="0"/>
              </a:rPr>
              <a:t>In Asian context, Chou et al has reviewed that number of hours spent on ‘Bulletin Board System’ and email are predictors for determining Internet addictions.</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Internet application with interactive functions appears to contribute to pathological Internet use. </a:t>
            </a:r>
            <a:r>
              <a:rPr lang="en-US" sz="1600" b="1" dirty="0" smtClean="0">
                <a:latin typeface="Times New Roman" panose="02020603050405020304" pitchFamily="18" charset="0"/>
                <a:cs typeface="Times New Roman" panose="02020603050405020304" pitchFamily="18" charset="0"/>
              </a:rPr>
              <a:t>(Chou C et al. A Review of the Research on Internet Addiction. </a:t>
            </a:r>
            <a:r>
              <a:rPr lang="en-US" sz="1600" b="1" i="1" dirty="0" smtClean="0">
                <a:latin typeface="Times New Roman" panose="02020603050405020304" pitchFamily="18" charset="0"/>
                <a:cs typeface="Times New Roman" panose="02020603050405020304" pitchFamily="18" charset="0"/>
              </a:rPr>
              <a:t>Education Psychology Review</a:t>
            </a:r>
            <a:r>
              <a:rPr lang="en-US" sz="1600" b="1" dirty="0" smtClean="0">
                <a:latin typeface="Times New Roman" panose="02020603050405020304" pitchFamily="18" charset="0"/>
                <a:cs typeface="Times New Roman" panose="02020603050405020304" pitchFamily="18" charset="0"/>
              </a:rPr>
              <a:t>. 2005; 17(4): 363-387)</a:t>
            </a:r>
            <a:endParaRPr lang="en-US" sz="2800" b="1"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Chou et al (2005) has also reviewed Internet and other psycho-social variables.  In study by Lavin et al (1999</a:t>
            </a:r>
            <a:r>
              <a:rPr lang="en-US" sz="1700" b="1" dirty="0" smtClean="0">
                <a:latin typeface="Times New Roman" panose="02020603050405020304" pitchFamily="18" charset="0"/>
                <a:cs typeface="Times New Roman" panose="02020603050405020304" pitchFamily="18" charset="0"/>
              </a:rPr>
              <a:t>)  (Cyber </a:t>
            </a:r>
            <a:r>
              <a:rPr lang="en-US" sz="1700" b="1" dirty="0" err="1" smtClean="0">
                <a:latin typeface="Times New Roman" panose="02020603050405020304" pitchFamily="18" charset="0"/>
                <a:cs typeface="Times New Roman" panose="02020603050405020304" pitchFamily="18" charset="0"/>
              </a:rPr>
              <a:t>Behav</a:t>
            </a:r>
            <a:r>
              <a:rPr lang="en-US" sz="1700" b="1" dirty="0" smtClean="0">
                <a:latin typeface="Times New Roman" panose="02020603050405020304" pitchFamily="18" charset="0"/>
                <a:cs typeface="Times New Roman" panose="02020603050405020304" pitchFamily="18" charset="0"/>
              </a:rPr>
              <a:t>, 2(5): 425-30)</a:t>
            </a:r>
            <a:r>
              <a:rPr lang="en-US" sz="15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in contrary to expectations found that dependent Internet users score lower on the sensation-seeking score (SSS) as well as the thrill and adventure seeking. One possible explanation is that SSS is more appropriate for assessing sensation seeking through various physical activities.  </a:t>
            </a:r>
          </a:p>
          <a:p>
            <a:r>
              <a:rPr lang="en-US" sz="2800" dirty="0" smtClean="0">
                <a:latin typeface="Times New Roman" panose="02020603050405020304" pitchFamily="18" charset="0"/>
                <a:cs typeface="Times New Roman" panose="02020603050405020304" pitchFamily="18" charset="0"/>
              </a:rPr>
              <a:t>Another study from 750 Taiwan High School students by Lin and Tsai (2002) </a:t>
            </a:r>
            <a:r>
              <a:rPr lang="en-US" sz="1600" b="1" dirty="0" smtClean="0">
                <a:latin typeface="Times New Roman" panose="02020603050405020304" pitchFamily="18" charset="0"/>
                <a:cs typeface="Times New Roman" panose="02020603050405020304" pitchFamily="18" charset="0"/>
              </a:rPr>
              <a:t>(</a:t>
            </a:r>
            <a:r>
              <a:rPr lang="en-US" sz="1600" b="1" dirty="0" err="1" smtClean="0">
                <a:latin typeface="Times New Roman" panose="02020603050405020304" pitchFamily="18" charset="0"/>
                <a:cs typeface="Times New Roman" panose="02020603050405020304" pitchFamily="18" charset="0"/>
              </a:rPr>
              <a:t>Comput</a:t>
            </a:r>
            <a:r>
              <a:rPr lang="en-US" sz="1600" b="1" dirty="0" smtClean="0">
                <a:latin typeface="Times New Roman" panose="02020603050405020304" pitchFamily="18" charset="0"/>
                <a:cs typeface="Times New Roman" panose="02020603050405020304" pitchFamily="18" charset="0"/>
              </a:rPr>
              <a:t>. Human </a:t>
            </a:r>
            <a:r>
              <a:rPr lang="en-US" sz="1600" b="1" dirty="0" err="1" smtClean="0">
                <a:latin typeface="Times New Roman" panose="02020603050405020304" pitchFamily="18" charset="0"/>
                <a:cs typeface="Times New Roman" panose="02020603050405020304" pitchFamily="18" charset="0"/>
              </a:rPr>
              <a:t>Behav</a:t>
            </a:r>
            <a:r>
              <a:rPr lang="en-US" sz="1600" b="1" dirty="0" smtClean="0">
                <a:latin typeface="Times New Roman" panose="02020603050405020304" pitchFamily="18" charset="0"/>
                <a:cs typeface="Times New Roman" panose="02020603050405020304" pitchFamily="18" charset="0"/>
              </a:rPr>
              <a:t>, 18(4): 411-426)</a:t>
            </a:r>
            <a:r>
              <a:rPr lang="en-US" sz="16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showed dependent Internet users scored higher on a scale of overall sensation seeking and on the disinhibition scale.</a:t>
            </a:r>
          </a:p>
        </p:txBody>
      </p:sp>
      <p:sp>
        <p:nvSpPr>
          <p:cNvPr id="4" name="Footer Placeholder 3"/>
          <p:cNvSpPr>
            <a:spLocks noGrp="1"/>
          </p:cNvSpPr>
          <p:nvPr>
            <p:ph type="ftr" sz="quarter" idx="11"/>
          </p:nvPr>
        </p:nvSpPr>
        <p:spPr>
          <a:xfrm>
            <a:off x="5791200" y="6477000"/>
            <a:ext cx="3124200" cy="304800"/>
          </a:xfrm>
        </p:spPr>
        <p:txBody>
          <a:bodyPr/>
          <a:lstStyle/>
          <a:p>
            <a:r>
              <a:rPr lang="en-US" dirty="0" smtClean="0"/>
              <a:t>Restricted for participants of Teacher Training workshop on 9 May 2017</a:t>
            </a:r>
            <a:endParaRPr lang="en-US" dirty="0"/>
          </a:p>
        </p:txBody>
      </p:sp>
    </p:spTree>
    <p:extLst>
      <p:ext uri="{BB962C8B-B14F-4D97-AF65-F5344CB8AC3E}">
        <p14:creationId xmlns:p14="http://schemas.microsoft.com/office/powerpoint/2010/main" val="1892579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4"/>
            <a:ext cx="9067800" cy="606136"/>
          </a:xfrm>
        </p:spPr>
        <p:txBody>
          <a:bodyPr>
            <a:noAutofit/>
          </a:bodyPr>
          <a:lstStyle/>
          <a:p>
            <a:r>
              <a:rPr lang="en-US" sz="3600" b="1" dirty="0">
                <a:latin typeface="Times New Roman" panose="02020603050405020304" pitchFamily="18" charset="0"/>
                <a:cs typeface="Times New Roman" panose="02020603050405020304" pitchFamily="18" charset="0"/>
              </a:rPr>
              <a:t>Identification of problems and intervention</a:t>
            </a:r>
            <a:endParaRPr lang="en-US" sz="3600" b="1" dirty="0"/>
          </a:p>
        </p:txBody>
      </p:sp>
      <p:sp>
        <p:nvSpPr>
          <p:cNvPr id="3" name="Content Placeholder 2"/>
          <p:cNvSpPr>
            <a:spLocks noGrp="1"/>
          </p:cNvSpPr>
          <p:nvPr>
            <p:ph idx="1"/>
          </p:nvPr>
        </p:nvSpPr>
        <p:spPr>
          <a:xfrm>
            <a:off x="304800" y="1143000"/>
            <a:ext cx="8839200" cy="6172200"/>
          </a:xfrm>
        </p:spPr>
        <p:txBody>
          <a:bodyPr>
            <a:normAutofit/>
          </a:bodyPr>
          <a:lstStyle/>
          <a:p>
            <a:r>
              <a:rPr lang="en-US" sz="2800" dirty="0" smtClean="0">
                <a:latin typeface="Times New Roman" panose="02020603050405020304" pitchFamily="18" charset="0"/>
                <a:cs typeface="Times New Roman" panose="02020603050405020304" pitchFamily="18" charset="0"/>
              </a:rPr>
              <a:t>Addict group found the Internet entertaining, interesting, interactive and enjoyable.  Most powerful predictor of Internet addiction was found to be the communication pleasure score, followed by BBSs use hours, gender, satisfaction (gratification) score and email use hours </a:t>
            </a:r>
            <a:r>
              <a:rPr lang="en-US" sz="1600" b="1" dirty="0" smtClean="0">
                <a:latin typeface="Times New Roman" panose="02020603050405020304" pitchFamily="18" charset="0"/>
                <a:cs typeface="Times New Roman" panose="02020603050405020304" pitchFamily="18" charset="0"/>
              </a:rPr>
              <a:t>(Chou C and Hsiao (2000). </a:t>
            </a:r>
            <a:r>
              <a:rPr lang="en-US" sz="1600" b="1" i="1" dirty="0" err="1" smtClean="0">
                <a:latin typeface="Times New Roman" panose="02020603050405020304" pitchFamily="18" charset="0"/>
                <a:cs typeface="Times New Roman" panose="02020603050405020304" pitchFamily="18" charset="0"/>
              </a:rPr>
              <a:t>Comput</a:t>
            </a:r>
            <a:r>
              <a:rPr lang="en-US" sz="1600" b="1" i="1" dirty="0" smtClean="0">
                <a:latin typeface="Times New Roman" panose="02020603050405020304" pitchFamily="18" charset="0"/>
                <a:cs typeface="Times New Roman" panose="02020603050405020304" pitchFamily="18" charset="0"/>
              </a:rPr>
              <a:t>. Edu</a:t>
            </a:r>
            <a:r>
              <a:rPr lang="en-US" sz="1600" b="1" dirty="0" smtClean="0">
                <a:latin typeface="Times New Roman" panose="02020603050405020304" pitchFamily="18" charset="0"/>
                <a:cs typeface="Times New Roman" panose="02020603050405020304" pitchFamily="18" charset="0"/>
              </a:rPr>
              <a:t>, 35(1): 65-80.</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Increases levels of depression have been found to be associated with Internet addiction.  Low self-esteem, poor motivation, fear of rejection, and need for approval are associated with depression contributing to increased Internet use.</a:t>
            </a:r>
            <a:r>
              <a:rPr lang="en-US" sz="1600" b="1" dirty="0" smtClean="0">
                <a:latin typeface="Times New Roman" panose="02020603050405020304" pitchFamily="18" charset="0"/>
                <a:cs typeface="Times New Roman" panose="02020603050405020304" pitchFamily="18" charset="0"/>
              </a:rPr>
              <a:t>(Young KS and Rogers RC (1998). </a:t>
            </a:r>
            <a:r>
              <a:rPr lang="en-US" sz="1600" b="1" i="1" dirty="0" err="1" smtClean="0">
                <a:latin typeface="Times New Roman" panose="02020603050405020304" pitchFamily="18" charset="0"/>
                <a:cs typeface="Times New Roman" panose="02020603050405020304" pitchFamily="18" charset="0"/>
              </a:rPr>
              <a:t>Cyberpsychol</a:t>
            </a:r>
            <a:r>
              <a:rPr lang="en-US" sz="1600" b="1" i="1" dirty="0" smtClean="0">
                <a:latin typeface="Times New Roman" panose="02020603050405020304" pitchFamily="18" charset="0"/>
                <a:cs typeface="Times New Roman" panose="02020603050405020304" pitchFamily="18" charset="0"/>
              </a:rPr>
              <a:t>. </a:t>
            </a:r>
            <a:r>
              <a:rPr lang="en-US" sz="1600" b="1" i="1" dirty="0" err="1" smtClean="0">
                <a:latin typeface="Times New Roman" panose="02020603050405020304" pitchFamily="18" charset="0"/>
                <a:cs typeface="Times New Roman" panose="02020603050405020304" pitchFamily="18" charset="0"/>
              </a:rPr>
              <a:t>Behav</a:t>
            </a:r>
            <a:r>
              <a:rPr lang="en-US" sz="1600" b="1" dirty="0" smtClean="0">
                <a:latin typeface="Times New Roman" panose="02020603050405020304" pitchFamily="18" charset="0"/>
                <a:cs typeface="Times New Roman" panose="02020603050405020304" pitchFamily="18" charset="0"/>
              </a:rPr>
              <a:t>, 1(1): 25-28)</a:t>
            </a:r>
            <a:endParaRPr lang="en-US" sz="2800" dirty="0" smtClean="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2375646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4"/>
            <a:ext cx="9067800" cy="606136"/>
          </a:xfrm>
        </p:spPr>
        <p:txBody>
          <a:bodyPr>
            <a:noAutofit/>
          </a:bodyPr>
          <a:lstStyle/>
          <a:p>
            <a:r>
              <a:rPr lang="en-US" sz="3600" b="1" dirty="0">
                <a:latin typeface="Times New Roman" panose="02020603050405020304" pitchFamily="18" charset="0"/>
                <a:cs typeface="Times New Roman" panose="02020603050405020304" pitchFamily="18" charset="0"/>
              </a:rPr>
              <a:t>Identification of problems and intervention</a:t>
            </a:r>
            <a:endParaRPr lang="en-US" sz="3600" b="1" dirty="0"/>
          </a:p>
        </p:txBody>
      </p:sp>
      <p:sp>
        <p:nvSpPr>
          <p:cNvPr id="3" name="Content Placeholder 2"/>
          <p:cNvSpPr>
            <a:spLocks noGrp="1"/>
          </p:cNvSpPr>
          <p:nvPr>
            <p:ph idx="1"/>
          </p:nvPr>
        </p:nvSpPr>
        <p:spPr>
          <a:xfrm>
            <a:off x="152400" y="914400"/>
            <a:ext cx="8915400" cy="6324600"/>
          </a:xfrm>
        </p:spPr>
        <p:txBody>
          <a:bodyPr>
            <a:normAutofit/>
          </a:bodyPr>
          <a:lstStyle/>
          <a:p>
            <a:r>
              <a:rPr lang="en-US" sz="2800" dirty="0" smtClean="0">
                <a:latin typeface="Times New Roman" panose="02020603050405020304" pitchFamily="18" charset="0"/>
                <a:cs typeface="Times New Roman" panose="02020603050405020304" pitchFamily="18" charset="0"/>
              </a:rPr>
              <a:t>Pathological users were found to be lonelier.</a:t>
            </a:r>
            <a:r>
              <a:rPr lang="en-US" sz="1900" b="1" dirty="0" smtClean="0">
                <a:latin typeface="Times New Roman" panose="02020603050405020304" pitchFamily="18" charset="0"/>
                <a:cs typeface="Times New Roman" panose="02020603050405020304" pitchFamily="18" charset="0"/>
              </a:rPr>
              <a:t> </a:t>
            </a:r>
            <a:r>
              <a:rPr lang="en-US" sz="1700" b="1" dirty="0">
                <a:latin typeface="Times New Roman" panose="02020603050405020304" pitchFamily="18" charset="0"/>
                <a:cs typeface="Times New Roman" panose="02020603050405020304" pitchFamily="18" charset="0"/>
              </a:rPr>
              <a:t>(</a:t>
            </a:r>
            <a:r>
              <a:rPr lang="en-US" sz="1700" b="1" dirty="0" err="1">
                <a:latin typeface="Times New Roman" panose="02020603050405020304" pitchFamily="18" charset="0"/>
                <a:cs typeface="Times New Roman" panose="02020603050405020304" pitchFamily="18" charset="0"/>
              </a:rPr>
              <a:t>Morahan</a:t>
            </a:r>
            <a:r>
              <a:rPr lang="en-US" sz="1700" b="1" dirty="0">
                <a:latin typeface="Times New Roman" panose="02020603050405020304" pitchFamily="18" charset="0"/>
                <a:cs typeface="Times New Roman" panose="02020603050405020304" pitchFamily="18" charset="0"/>
              </a:rPr>
              <a:t>-Martin JM and </a:t>
            </a:r>
            <a:r>
              <a:rPr lang="en-US" sz="1700" b="1" dirty="0" err="1">
                <a:latin typeface="Times New Roman" panose="02020603050405020304" pitchFamily="18" charset="0"/>
                <a:cs typeface="Times New Roman" panose="02020603050405020304" pitchFamily="18" charset="0"/>
              </a:rPr>
              <a:t>Schumacker</a:t>
            </a:r>
            <a:r>
              <a:rPr lang="en-US" sz="1700" b="1" dirty="0">
                <a:latin typeface="Times New Roman" panose="02020603050405020304" pitchFamily="18" charset="0"/>
                <a:cs typeface="Times New Roman" panose="02020603050405020304" pitchFamily="18" charset="0"/>
              </a:rPr>
              <a:t> P (2000). </a:t>
            </a:r>
            <a:r>
              <a:rPr lang="en-US" sz="1700" b="1" i="1" dirty="0" err="1">
                <a:latin typeface="Times New Roman" panose="02020603050405020304" pitchFamily="18" charset="0"/>
                <a:cs typeface="Times New Roman" panose="02020603050405020304" pitchFamily="18" charset="0"/>
              </a:rPr>
              <a:t>Compu</a:t>
            </a:r>
            <a:r>
              <a:rPr lang="en-US" sz="1700" b="1" i="1" dirty="0">
                <a:latin typeface="Times New Roman" panose="02020603050405020304" pitchFamily="18" charset="0"/>
                <a:cs typeface="Times New Roman" panose="02020603050405020304" pitchFamily="18" charset="0"/>
              </a:rPr>
              <a:t>. Human </a:t>
            </a:r>
            <a:r>
              <a:rPr lang="en-US" sz="1700" b="1" i="1" dirty="0" err="1">
                <a:latin typeface="Times New Roman" panose="02020603050405020304" pitchFamily="18" charset="0"/>
                <a:cs typeface="Times New Roman" panose="02020603050405020304" pitchFamily="18" charset="0"/>
              </a:rPr>
              <a:t>Behav</a:t>
            </a:r>
            <a:r>
              <a:rPr lang="en-US" sz="1700" b="1" dirty="0">
                <a:latin typeface="Times New Roman" panose="02020603050405020304" pitchFamily="18" charset="0"/>
                <a:cs typeface="Times New Roman" panose="02020603050405020304" pitchFamily="18" charset="0"/>
              </a:rPr>
              <a:t>, 18(4): 411-426</a:t>
            </a:r>
            <a:r>
              <a:rPr lang="en-US" sz="1700" b="1"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Internet as low-</a:t>
            </a:r>
            <a:r>
              <a:rPr lang="en-US" sz="2800" dirty="0" err="1" smtClean="0">
                <a:latin typeface="Times New Roman" panose="02020603050405020304" pitchFamily="18" charset="0"/>
                <a:cs typeface="Times New Roman" panose="02020603050405020304" pitchFamily="18" charset="0"/>
              </a:rPr>
              <a:t>rsk</a:t>
            </a:r>
            <a:r>
              <a:rPr lang="en-US" sz="2800" dirty="0" smtClean="0">
                <a:latin typeface="Times New Roman" panose="02020603050405020304" pitchFamily="18" charset="0"/>
                <a:cs typeface="Times New Roman" panose="02020603050405020304" pitchFamily="18" charset="0"/>
              </a:rPr>
              <a:t> social approach </a:t>
            </a:r>
            <a:r>
              <a:rPr lang="en-US" sz="1600" b="1" dirty="0" smtClean="0">
                <a:latin typeface="Times New Roman" panose="02020603050405020304" pitchFamily="18" charset="0"/>
                <a:cs typeface="Times New Roman" panose="02020603050405020304" pitchFamily="18" charset="0"/>
              </a:rPr>
              <a:t>(Campbell et al (2006). </a:t>
            </a:r>
            <a:r>
              <a:rPr lang="en-US" sz="1600" b="1" i="1" dirty="0" err="1" smtClean="0">
                <a:latin typeface="Times New Roman" panose="02020603050405020304" pitchFamily="18" charset="0"/>
                <a:cs typeface="Times New Roman" panose="02020603050405020304" pitchFamily="18" charset="0"/>
              </a:rPr>
              <a:t>Cyberpsuchol</a:t>
            </a:r>
            <a:r>
              <a:rPr lang="en-US" sz="1600" b="1" i="1" dirty="0" smtClean="0">
                <a:latin typeface="Times New Roman" panose="02020603050405020304" pitchFamily="18" charset="0"/>
                <a:cs typeface="Times New Roman" panose="02020603050405020304" pitchFamily="18" charset="0"/>
              </a:rPr>
              <a:t> </a:t>
            </a:r>
            <a:r>
              <a:rPr lang="en-US" sz="1600" b="1" i="1" dirty="0" err="1" smtClean="0">
                <a:latin typeface="Times New Roman" panose="02020603050405020304" pitchFamily="18" charset="0"/>
                <a:cs typeface="Times New Roman" panose="02020603050405020304" pitchFamily="18" charset="0"/>
              </a:rPr>
              <a:t>Behav</a:t>
            </a:r>
            <a:r>
              <a:rPr lang="en-US" sz="1600" b="1" dirty="0" smtClean="0">
                <a:latin typeface="Times New Roman" panose="02020603050405020304" pitchFamily="18" charset="0"/>
                <a:cs typeface="Times New Roman" panose="02020603050405020304" pitchFamily="18" charset="0"/>
              </a:rPr>
              <a:t>, 9(1): 69-81)</a:t>
            </a:r>
            <a:r>
              <a:rPr lang="en-US" sz="1700" dirty="0" smtClean="0">
                <a:latin typeface="Times New Roman" panose="02020603050405020304" pitchFamily="18" charset="0"/>
                <a:cs typeface="Times New Roman" panose="02020603050405020304" pitchFamily="18" charset="0"/>
              </a:rPr>
              <a:t> </a:t>
            </a:r>
          </a:p>
          <a:p>
            <a:r>
              <a:rPr lang="en-US" sz="2800" dirty="0" smtClean="0">
                <a:latin typeface="Times New Roman" panose="02020603050405020304" pitchFamily="18" charset="0"/>
                <a:cs typeface="Times New Roman" panose="02020603050405020304" pitchFamily="18" charset="0"/>
              </a:rPr>
              <a:t>Internet itself might not be addictive and pathological use would be related to the ‘anonymity’ and the ‘interactivity’ that Internet can be place to relax, escape pleasures and seek excitement.</a:t>
            </a:r>
            <a:r>
              <a:rPr lang="en-US" sz="1600" b="1" dirty="0">
                <a:latin typeface="Times New Roman" panose="02020603050405020304" pitchFamily="18" charset="0"/>
                <a:cs typeface="Times New Roman" panose="02020603050405020304" pitchFamily="18" charset="0"/>
              </a:rPr>
              <a:t> </a:t>
            </a:r>
            <a:endParaRPr lang="en-US" sz="1600" b="1"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Internet as a coping mechanism against u</a:t>
            </a:r>
            <a:r>
              <a:rPr lang="en-US" sz="2800" dirty="0">
                <a:latin typeface="Times New Roman" panose="02020603050405020304" pitchFamily="18" charset="0"/>
                <a:cs typeface="Times New Roman" panose="02020603050405020304" pitchFamily="18" charset="0"/>
              </a:rPr>
              <a:t>n</a:t>
            </a:r>
            <a:r>
              <a:rPr lang="en-US" sz="2800" dirty="0" smtClean="0">
                <a:latin typeface="Times New Roman" panose="02020603050405020304" pitchFamily="18" charset="0"/>
                <a:cs typeface="Times New Roman" panose="02020603050405020304" pitchFamily="18" charset="0"/>
              </a:rPr>
              <a:t>derlying psychological development issues such as identity and </a:t>
            </a:r>
            <a:r>
              <a:rPr lang="en-US" sz="2800" dirty="0" err="1" smtClean="0">
                <a:latin typeface="Times New Roman" panose="02020603050405020304" pitchFamily="18" charset="0"/>
                <a:cs typeface="Times New Roman" panose="02020603050405020304" pitchFamily="18" charset="0"/>
              </a:rPr>
              <a:t>intimay</a:t>
            </a:r>
            <a:r>
              <a:rPr lang="en-US" sz="2800" dirty="0" smtClean="0">
                <a:latin typeface="Times New Roman" panose="02020603050405020304" pitchFamily="18" charset="0"/>
                <a:cs typeface="Times New Roman" panose="02020603050405020304" pitchFamily="18" charset="0"/>
              </a:rPr>
              <a:t> (5</a:t>
            </a:r>
            <a:r>
              <a:rPr lang="en-US" sz="2800" baseline="30000" dirty="0" smtClean="0">
                <a:latin typeface="Times New Roman" panose="02020603050405020304" pitchFamily="18" charset="0"/>
                <a:cs typeface="Times New Roman" panose="02020603050405020304" pitchFamily="18" charset="0"/>
              </a:rPr>
              <a:t>th</a:t>
            </a:r>
            <a:r>
              <a:rPr lang="en-US" sz="2800" dirty="0" smtClean="0">
                <a:latin typeface="Times New Roman" panose="02020603050405020304" pitchFamily="18" charset="0"/>
                <a:cs typeface="Times New Roman" panose="02020603050405020304" pitchFamily="18" charset="0"/>
              </a:rPr>
              <a:t> and 6</a:t>
            </a:r>
            <a:r>
              <a:rPr lang="en-US" sz="2800" baseline="30000" dirty="0" smtClean="0">
                <a:latin typeface="Times New Roman" panose="02020603050405020304" pitchFamily="18" charset="0"/>
                <a:cs typeface="Times New Roman" panose="02020603050405020304" pitchFamily="18" charset="0"/>
              </a:rPr>
              <a:t>th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Ericksonian</a:t>
            </a:r>
            <a:r>
              <a:rPr lang="en-US" sz="2800" dirty="0" smtClean="0">
                <a:latin typeface="Times New Roman" panose="02020603050405020304" pitchFamily="18" charset="0"/>
                <a:cs typeface="Times New Roman" panose="02020603050405020304" pitchFamily="18" charset="0"/>
              </a:rPr>
              <a:t> crisis).</a:t>
            </a:r>
            <a:r>
              <a:rPr lang="en-US" sz="3100" dirty="0" smtClean="0">
                <a:latin typeface="Times New Roman" panose="02020603050405020304" pitchFamily="18" charset="0"/>
                <a:cs typeface="Times New Roman" panose="02020603050405020304" pitchFamily="18" charset="0"/>
              </a:rPr>
              <a:t> </a:t>
            </a:r>
            <a:r>
              <a:rPr lang="en-US" sz="1600" b="1" dirty="0" smtClean="0">
                <a:latin typeface="Times New Roman" panose="02020603050405020304" pitchFamily="18" charset="0"/>
                <a:cs typeface="Times New Roman" panose="02020603050405020304" pitchFamily="18" charset="0"/>
              </a:rPr>
              <a:t>(</a:t>
            </a:r>
            <a:r>
              <a:rPr lang="en-US" sz="1600" b="1" dirty="0" err="1" smtClean="0">
                <a:latin typeface="Times New Roman" panose="02020603050405020304" pitchFamily="18" charset="0"/>
                <a:cs typeface="Times New Roman" panose="02020603050405020304" pitchFamily="18" charset="0"/>
              </a:rPr>
              <a:t>Ko</a:t>
            </a:r>
            <a:r>
              <a:rPr lang="en-US" sz="1600" b="1" dirty="0" smtClean="0">
                <a:latin typeface="Times New Roman" panose="02020603050405020304" pitchFamily="18" charset="0"/>
                <a:cs typeface="Times New Roman" panose="02020603050405020304" pitchFamily="18" charset="0"/>
              </a:rPr>
              <a:t> CH et al (2006). </a:t>
            </a:r>
            <a:r>
              <a:rPr lang="en-US" sz="1600" b="1" i="1" dirty="0" smtClean="0">
                <a:latin typeface="Times New Roman" panose="02020603050405020304" pitchFamily="18" charset="0"/>
                <a:cs typeface="Times New Roman" panose="02020603050405020304" pitchFamily="18" charset="0"/>
              </a:rPr>
              <a:t>Can J </a:t>
            </a:r>
            <a:r>
              <a:rPr lang="en-US" sz="1600" b="1" i="1" dirty="0" err="1" smtClean="0">
                <a:latin typeface="Times New Roman" panose="02020603050405020304" pitchFamily="18" charset="0"/>
                <a:cs typeface="Times New Roman" panose="02020603050405020304" pitchFamily="18" charset="0"/>
              </a:rPr>
              <a:t>Psy</a:t>
            </a:r>
            <a:r>
              <a:rPr lang="en-US" sz="1600" b="1" dirty="0" smtClean="0">
                <a:latin typeface="Times New Roman" panose="02020603050405020304" pitchFamily="18" charset="0"/>
                <a:cs typeface="Times New Roman" panose="02020603050405020304" pitchFamily="18" charset="0"/>
              </a:rPr>
              <a:t>, 51 (14): 887-894)</a:t>
            </a:r>
            <a:endParaRPr lang="en-US" sz="3100" dirty="0" smtClean="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2455716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763000" cy="609600"/>
          </a:xfrm>
        </p:spPr>
        <p:txBody>
          <a:bodyPr>
            <a:normAutofit/>
          </a:bodyPr>
          <a:lstStyle/>
          <a:p>
            <a:r>
              <a:rPr lang="en-US" sz="3200" b="1" dirty="0" smtClean="0">
                <a:latin typeface="Times New Roman" panose="02020603050405020304" pitchFamily="18" charset="0"/>
                <a:cs typeface="Times New Roman" panose="02020603050405020304" pitchFamily="18" charset="0"/>
              </a:rPr>
              <a:t>Neuro-biology</a:t>
            </a:r>
            <a:r>
              <a:rPr lang="en-US" sz="3200"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685800"/>
            <a:ext cx="9144000" cy="6096000"/>
          </a:xfrm>
        </p:spPr>
        <p:txBody>
          <a:bodyPr>
            <a:normAutofit fontScale="85000" lnSpcReduction="10000"/>
          </a:bodyPr>
          <a:lstStyle/>
          <a:p>
            <a:r>
              <a:rPr lang="en-US" dirty="0" smtClean="0">
                <a:latin typeface="Times New Roman" panose="02020603050405020304" pitchFamily="18" charset="0"/>
                <a:cs typeface="Times New Roman" panose="02020603050405020304" pitchFamily="18" charset="0"/>
              </a:rPr>
              <a:t>In the addicted group, the right </a:t>
            </a:r>
            <a:r>
              <a:rPr lang="en-US" dirty="0" err="1" smtClean="0">
                <a:latin typeface="Times New Roman" panose="02020603050405020304" pitchFamily="18" charset="0"/>
                <a:cs typeface="Times New Roman" panose="02020603050405020304" pitchFamily="18" charset="0"/>
              </a:rPr>
              <a:t>orbito</a:t>
            </a:r>
            <a:r>
              <a:rPr lang="en-US" dirty="0" smtClean="0">
                <a:latin typeface="Times New Roman" panose="02020603050405020304" pitchFamily="18" charset="0"/>
                <a:cs typeface="Times New Roman" panose="02020603050405020304" pitchFamily="18" charset="0"/>
              </a:rPr>
              <a:t>-frontal cortex, right nucleus </a:t>
            </a:r>
            <a:r>
              <a:rPr lang="en-US" dirty="0" err="1" smtClean="0">
                <a:latin typeface="Times New Roman" panose="02020603050405020304" pitchFamily="18" charset="0"/>
                <a:cs typeface="Times New Roman" panose="02020603050405020304" pitchFamily="18" charset="0"/>
              </a:rPr>
              <a:t>accumbens</a:t>
            </a:r>
            <a:r>
              <a:rPr lang="en-US" dirty="0" smtClean="0">
                <a:latin typeface="Times New Roman" panose="02020603050405020304" pitchFamily="18" charset="0"/>
                <a:cs typeface="Times New Roman" panose="02020603050405020304" pitchFamily="18" charset="0"/>
              </a:rPr>
              <a:t>, bilateral prefrontal </a:t>
            </a:r>
            <a:r>
              <a:rPr lang="en-US" dirty="0" err="1" smtClean="0">
                <a:latin typeface="Times New Roman" panose="02020603050405020304" pitchFamily="18" charset="0"/>
                <a:cs typeface="Times New Roman" panose="02020603050405020304" pitchFamily="18" charset="0"/>
              </a:rPr>
              <a:t>congulate</a:t>
            </a:r>
            <a:r>
              <a:rPr lang="en-US" dirty="0" smtClean="0">
                <a:latin typeface="Times New Roman" panose="02020603050405020304" pitchFamily="18" charset="0"/>
                <a:cs typeface="Times New Roman" panose="02020603050405020304" pitchFamily="18" charset="0"/>
              </a:rPr>
              <a:t> and medial frontal lobe, right dorsolateral </a:t>
            </a:r>
            <a:r>
              <a:rPr lang="en-US" dirty="0" err="1" smtClean="0">
                <a:latin typeface="Times New Roman" panose="02020603050405020304" pitchFamily="18" charset="0"/>
                <a:cs typeface="Times New Roman" panose="02020603050405020304" pitchFamily="18" charset="0"/>
              </a:rPr>
              <a:t>prrefrontal</a:t>
            </a:r>
            <a:r>
              <a:rPr lang="en-US" dirty="0" smtClean="0">
                <a:latin typeface="Times New Roman" panose="02020603050405020304" pitchFamily="18" charset="0"/>
                <a:cs typeface="Times New Roman" panose="02020603050405020304" pitchFamily="18" charset="0"/>
              </a:rPr>
              <a:t> cortex and right caudate nucleus were activated compared with control group. </a:t>
            </a:r>
            <a:r>
              <a:rPr lang="en-US" sz="1600" b="1" dirty="0" smtClean="0">
                <a:latin typeface="Times New Roman" panose="02020603050405020304" pitchFamily="18" charset="0"/>
                <a:cs typeface="Times New Roman" panose="02020603050405020304" pitchFamily="18" charset="0"/>
              </a:rPr>
              <a:t>(</a:t>
            </a:r>
            <a:r>
              <a:rPr lang="en-US" sz="1600" b="1" dirty="0" err="1" smtClean="0">
                <a:latin typeface="Times New Roman" panose="02020603050405020304" pitchFamily="18" charset="0"/>
                <a:cs typeface="Times New Roman" panose="02020603050405020304" pitchFamily="18" charset="0"/>
              </a:rPr>
              <a:t>Ko</a:t>
            </a:r>
            <a:r>
              <a:rPr lang="en-US" sz="1600" b="1" dirty="0" smtClean="0">
                <a:latin typeface="Times New Roman" panose="02020603050405020304" pitchFamily="18" charset="0"/>
                <a:cs typeface="Times New Roman" panose="02020603050405020304" pitchFamily="18" charset="0"/>
              </a:rPr>
              <a:t> CH et al. </a:t>
            </a:r>
            <a:r>
              <a:rPr lang="en-US" sz="1600" b="1" i="1" dirty="0" smtClean="0">
                <a:latin typeface="Times New Roman" panose="02020603050405020304" pitchFamily="18" charset="0"/>
                <a:cs typeface="Times New Roman" panose="02020603050405020304" pitchFamily="18" charset="0"/>
              </a:rPr>
              <a:t>Psychiatry </a:t>
            </a:r>
            <a:r>
              <a:rPr lang="en-US" sz="1600" b="1" i="1" dirty="0" err="1" smtClean="0">
                <a:latin typeface="Times New Roman" panose="02020603050405020304" pitchFamily="18" charset="0"/>
                <a:cs typeface="Times New Roman" panose="02020603050405020304" pitchFamily="18" charset="0"/>
              </a:rPr>
              <a:t>Clin</a:t>
            </a:r>
            <a:r>
              <a:rPr lang="en-US" sz="1600" b="1" i="1" dirty="0" smtClean="0">
                <a:latin typeface="Times New Roman" panose="02020603050405020304" pitchFamily="18" charset="0"/>
                <a:cs typeface="Times New Roman" panose="02020603050405020304" pitchFamily="18" charset="0"/>
              </a:rPr>
              <a:t> </a:t>
            </a:r>
            <a:r>
              <a:rPr lang="en-US" sz="1600" b="1" i="1" dirty="0" err="1" smtClean="0">
                <a:latin typeface="Times New Roman" panose="02020603050405020304" pitchFamily="18" charset="0"/>
                <a:cs typeface="Times New Roman" panose="02020603050405020304" pitchFamily="18" charset="0"/>
              </a:rPr>
              <a:t>Neurosci</a:t>
            </a:r>
            <a:r>
              <a:rPr lang="en-US" sz="1600" b="1" i="1" dirty="0" smtClean="0">
                <a:latin typeface="Times New Roman" panose="02020603050405020304" pitchFamily="18" charset="0"/>
                <a:cs typeface="Times New Roman" panose="02020603050405020304" pitchFamily="18" charset="0"/>
              </a:rPr>
              <a:t> </a:t>
            </a:r>
            <a:r>
              <a:rPr lang="en-US" sz="1600" b="1" dirty="0" smtClean="0">
                <a:latin typeface="Times New Roman" panose="02020603050405020304" pitchFamily="18" charset="0"/>
                <a:cs typeface="Times New Roman" panose="02020603050405020304" pitchFamily="18" charset="0"/>
              </a:rPr>
              <a:t>2009; 63(3): 357-364)</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results shown that neural substrates of cue-inducing gaming, urge/craving in online gaming addiction was similar to that of the cue-induced craving in substance dependence sharing same neuro-</a:t>
            </a:r>
            <a:r>
              <a:rPr lang="en-US" dirty="0" err="1" smtClean="0">
                <a:latin typeface="Times New Roman" panose="02020603050405020304" pitchFamily="18" charset="0"/>
                <a:cs typeface="Times New Roman" panose="02020603050405020304" pitchFamily="18" charset="0"/>
              </a:rPr>
              <a:t>bioliogical</a:t>
            </a:r>
            <a:r>
              <a:rPr lang="en-US" dirty="0" smtClean="0">
                <a:latin typeface="Times New Roman" panose="02020603050405020304" pitchFamily="18" charset="0"/>
                <a:cs typeface="Times New Roman" panose="02020603050405020304" pitchFamily="18" charset="0"/>
              </a:rPr>
              <a:t> mechanism.</a:t>
            </a:r>
            <a:r>
              <a:rPr lang="en-US" sz="1600" b="1" dirty="0" smtClean="0">
                <a:latin typeface="Times New Roman" panose="02020603050405020304" pitchFamily="18" charset="0"/>
                <a:cs typeface="Times New Roman" panose="02020603050405020304" pitchFamily="18" charset="0"/>
              </a:rPr>
              <a:t>(Weinstein A and </a:t>
            </a:r>
            <a:r>
              <a:rPr lang="en-US" sz="1600" b="1" dirty="0" err="1" smtClean="0">
                <a:latin typeface="Times New Roman" panose="02020603050405020304" pitchFamily="18" charset="0"/>
                <a:cs typeface="Times New Roman" panose="02020603050405020304" pitchFamily="18" charset="0"/>
              </a:rPr>
              <a:t>Lejoyeux</a:t>
            </a:r>
            <a:r>
              <a:rPr lang="en-US" sz="1600" b="1" dirty="0" smtClean="0">
                <a:latin typeface="Times New Roman" panose="02020603050405020304" pitchFamily="18" charset="0"/>
                <a:cs typeface="Times New Roman" panose="02020603050405020304" pitchFamily="18" charset="0"/>
              </a:rPr>
              <a:t> M (2010). </a:t>
            </a:r>
            <a:r>
              <a:rPr lang="en-US" sz="1600" b="1" dirty="0" err="1" smtClean="0">
                <a:latin typeface="Times New Roman" panose="02020603050405020304" pitchFamily="18" charset="0"/>
                <a:cs typeface="Times New Roman" panose="02020603050405020304" pitchFamily="18" charset="0"/>
              </a:rPr>
              <a:t>Interent</a:t>
            </a:r>
            <a:r>
              <a:rPr lang="en-US" sz="1600" b="1" dirty="0" smtClean="0">
                <a:latin typeface="Times New Roman" panose="02020603050405020304" pitchFamily="18" charset="0"/>
                <a:cs typeface="Times New Roman" panose="02020603050405020304" pitchFamily="18" charset="0"/>
              </a:rPr>
              <a:t> Addiction or Excessive Internet Use. </a:t>
            </a:r>
            <a:r>
              <a:rPr lang="en-US" sz="1600" b="1" i="1" dirty="0" smtClean="0">
                <a:latin typeface="Times New Roman" panose="02020603050405020304" pitchFamily="18" charset="0"/>
                <a:cs typeface="Times New Roman" panose="02020603050405020304" pitchFamily="18" charset="0"/>
              </a:rPr>
              <a:t>Am J of Drug and Alcohol Abuse</a:t>
            </a:r>
            <a:r>
              <a:rPr lang="en-US" sz="1600" b="1" dirty="0" smtClean="0">
                <a:latin typeface="Times New Roman" panose="02020603050405020304" pitchFamily="18" charset="0"/>
                <a:cs typeface="Times New Roman" panose="02020603050405020304" pitchFamily="18" charset="0"/>
              </a:rPr>
              <a:t>, 36(5): 277-283.</a:t>
            </a:r>
          </a:p>
          <a:p>
            <a:r>
              <a:rPr lang="en-US" dirty="0" smtClean="0">
                <a:latin typeface="Times New Roman" panose="02020603050405020304" pitchFamily="18" charset="0"/>
                <a:cs typeface="Times New Roman" panose="02020603050405020304" pitchFamily="18" charset="0"/>
              </a:rPr>
              <a:t>Addictions activate a combination of sites in the brain associated with pleasure known as the ‘reward </a:t>
            </a:r>
            <a:r>
              <a:rPr lang="en-US" dirty="0" err="1" smtClean="0">
                <a:latin typeface="Times New Roman" panose="02020603050405020304" pitchFamily="18" charset="0"/>
                <a:cs typeface="Times New Roman" panose="02020603050405020304" pitchFamily="18" charset="0"/>
              </a:rPr>
              <a:t>centre</a:t>
            </a:r>
            <a:r>
              <a:rPr lang="en-US" dirty="0" smtClean="0">
                <a:latin typeface="Times New Roman" panose="02020603050405020304" pitchFamily="18" charset="0"/>
                <a:cs typeface="Times New Roman" panose="02020603050405020304" pitchFamily="18" charset="0"/>
              </a:rPr>
              <a:t>’. When activated, dopamine is increased along with opiates and other neurochemicals and over time the associated receptors may be affected producing tolerance and need for increased stimulation of the ‘reward </a:t>
            </a:r>
            <a:r>
              <a:rPr lang="en-US" dirty="0" err="1" smtClean="0">
                <a:latin typeface="Times New Roman" panose="02020603050405020304" pitchFamily="18" charset="0"/>
                <a:cs typeface="Times New Roman" panose="02020603050405020304" pitchFamily="18" charset="0"/>
              </a:rPr>
              <a:t>centre</a:t>
            </a:r>
            <a:r>
              <a:rPr lang="en-US" dirty="0" smtClean="0">
                <a:latin typeface="Times New Roman" panose="02020603050405020304" pitchFamily="18" charset="0"/>
                <a:cs typeface="Times New Roman" panose="02020603050405020304" pitchFamily="18" charset="0"/>
              </a:rPr>
              <a:t>’. </a:t>
            </a:r>
            <a:r>
              <a:rPr lang="en-US" sz="1600" b="1" dirty="0" smtClean="0">
                <a:latin typeface="Times New Roman" panose="02020603050405020304" pitchFamily="18" charset="0"/>
                <a:cs typeface="Times New Roman" panose="02020603050405020304" pitchFamily="18" charset="0"/>
              </a:rPr>
              <a:t>(Cash H et al. Internet Addiction: A Brief Summary of Research and Practice. </a:t>
            </a:r>
            <a:r>
              <a:rPr lang="en-US" sz="1600" b="1" i="1" dirty="0" smtClean="0">
                <a:latin typeface="Times New Roman" panose="02020603050405020304" pitchFamily="18" charset="0"/>
                <a:cs typeface="Times New Roman" panose="02020603050405020304" pitchFamily="18" charset="0"/>
              </a:rPr>
              <a:t>Current Psychiatry Review </a:t>
            </a:r>
            <a:r>
              <a:rPr lang="en-US" sz="1600" b="1" dirty="0" smtClean="0">
                <a:latin typeface="Times New Roman" panose="02020603050405020304" pitchFamily="18" charset="0"/>
                <a:cs typeface="Times New Roman" panose="02020603050405020304" pitchFamily="18" charset="0"/>
              </a:rPr>
              <a:t>2012; 8: 292-298.)</a:t>
            </a:r>
            <a:endParaRPr lang="en-US"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3086210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610600" cy="838200"/>
          </a:xfrm>
        </p:spPr>
        <p:txBody>
          <a:bodyPr>
            <a:normAutofit/>
          </a:bodyPr>
          <a:lstStyle/>
          <a:p>
            <a:r>
              <a:rPr lang="en-US" sz="3600" b="1" dirty="0" smtClean="0">
                <a:latin typeface="Times New Roman" panose="02020603050405020304" pitchFamily="18" charset="0"/>
                <a:cs typeface="Times New Roman" panose="02020603050405020304" pitchFamily="18" charset="0"/>
              </a:rPr>
              <a:t>Management</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 y="762000"/>
            <a:ext cx="8915400" cy="6096000"/>
          </a:xfrm>
        </p:spPr>
        <p:txBody>
          <a:bodyPr>
            <a:normAutofit/>
          </a:bodyPr>
          <a:lstStyle/>
          <a:p>
            <a:pPr algn="just"/>
            <a:r>
              <a:rPr lang="en-US" sz="2800" dirty="0" err="1" smtClean="0">
                <a:latin typeface="Times New Roman" panose="02020603050405020304" pitchFamily="18" charset="0"/>
                <a:cs typeface="Times New Roman" panose="02020603050405020304" pitchFamily="18" charset="0"/>
              </a:rPr>
              <a:t>Kuss</a:t>
            </a:r>
            <a:r>
              <a:rPr lang="en-US" sz="2800" dirty="0" smtClean="0">
                <a:latin typeface="Times New Roman" panose="02020603050405020304" pitchFamily="18" charset="0"/>
                <a:cs typeface="Times New Roman" panose="02020603050405020304" pitchFamily="18" charset="0"/>
              </a:rPr>
              <a:t> et al (2016) have reviewed studies on psychopharmacology treatment for Internet addiction and/or gaming addiction and showed positive effects in decreasing Internet addiction symptomatology and use time. In few studies, anti-depressant medication has been used suggesting disorders may co-exist with Internet use addiction so medication used to treat those disorders would also be effective for Internet addiction related problems.</a:t>
            </a:r>
          </a:p>
          <a:p>
            <a:pPr algn="just"/>
            <a:r>
              <a:rPr lang="en-US" sz="2800" dirty="0" smtClean="0">
                <a:latin typeface="Times New Roman" panose="02020603050405020304" pitchFamily="18" charset="0"/>
                <a:cs typeface="Times New Roman" panose="02020603050405020304" pitchFamily="18" charset="0"/>
              </a:rPr>
              <a:t>Most common approach would still be Cognitive </a:t>
            </a:r>
            <a:r>
              <a:rPr lang="en-US" sz="2800" dirty="0" err="1" smtClean="0">
                <a:latin typeface="Times New Roman" panose="02020603050405020304" pitchFamily="18" charset="0"/>
                <a:cs typeface="Times New Roman" panose="02020603050405020304" pitchFamily="18" charset="0"/>
              </a:rPr>
              <a:t>Behaviour</a:t>
            </a:r>
            <a:r>
              <a:rPr lang="en-US" sz="2800" dirty="0" smtClean="0">
                <a:latin typeface="Times New Roman" panose="02020603050405020304" pitchFamily="18" charset="0"/>
                <a:cs typeface="Times New Roman" panose="02020603050405020304" pitchFamily="18" charset="0"/>
              </a:rPr>
              <a:t> Therapy (CBT).  Typical CBT is administered over few months ranging including group and individual</a:t>
            </a:r>
            <a:endParaRPr lang="en-US" sz="28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963130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610600" cy="838200"/>
          </a:xfrm>
        </p:spPr>
        <p:txBody>
          <a:bodyPr>
            <a:normAutofit/>
          </a:bodyPr>
          <a:lstStyle/>
          <a:p>
            <a:r>
              <a:rPr lang="en-US" sz="3600" b="1" dirty="0" smtClean="0">
                <a:latin typeface="Times New Roman" panose="02020603050405020304" pitchFamily="18" charset="0"/>
                <a:cs typeface="Times New Roman" panose="02020603050405020304" pitchFamily="18" charset="0"/>
              </a:rPr>
              <a:t>Management</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 y="762000"/>
            <a:ext cx="8915400" cy="6096000"/>
          </a:xfrm>
        </p:spPr>
        <p:txBody>
          <a:bodyPr>
            <a:normAutofit/>
          </a:bodyPr>
          <a:lstStyle/>
          <a:p>
            <a:pPr algn="just"/>
            <a:r>
              <a:rPr lang="en-US" sz="2800" dirty="0" err="1" smtClean="0">
                <a:latin typeface="Times New Roman" panose="02020603050405020304" pitchFamily="18" charset="0"/>
                <a:cs typeface="Times New Roman" panose="02020603050405020304" pitchFamily="18" charset="0"/>
              </a:rPr>
              <a:t>Kuss</a:t>
            </a:r>
            <a:r>
              <a:rPr lang="en-US" sz="2800" dirty="0" smtClean="0">
                <a:latin typeface="Times New Roman" panose="02020603050405020304" pitchFamily="18" charset="0"/>
                <a:cs typeface="Times New Roman" panose="02020603050405020304" pitchFamily="18" charset="0"/>
              </a:rPr>
              <a:t> et al (2016) have reviewed studies on psychopharmacology treatment for Internet addiction and/or gaming addiction and showed positive effects in decreasing Internet addiction symptomatology and use time. In few studies, anti-depressant medication has been used suggesting disorders may co-exist with Internet use addiction so medication used to treat those disorders would also be effective for Internet addiction related problems.</a:t>
            </a:r>
          </a:p>
          <a:p>
            <a:pPr algn="just"/>
            <a:r>
              <a:rPr lang="en-US" sz="2800" dirty="0" smtClean="0">
                <a:latin typeface="Times New Roman" panose="02020603050405020304" pitchFamily="18" charset="0"/>
                <a:cs typeface="Times New Roman" panose="02020603050405020304" pitchFamily="18" charset="0"/>
              </a:rPr>
              <a:t>Most common approach would still be Cognitive </a:t>
            </a:r>
            <a:r>
              <a:rPr lang="en-US" sz="2800" dirty="0" err="1" smtClean="0">
                <a:latin typeface="Times New Roman" panose="02020603050405020304" pitchFamily="18" charset="0"/>
                <a:cs typeface="Times New Roman" panose="02020603050405020304" pitchFamily="18" charset="0"/>
              </a:rPr>
              <a:t>Behaviour</a:t>
            </a:r>
            <a:r>
              <a:rPr lang="en-US" sz="2800" dirty="0" smtClean="0">
                <a:latin typeface="Times New Roman" panose="02020603050405020304" pitchFamily="18" charset="0"/>
                <a:cs typeface="Times New Roman" panose="02020603050405020304" pitchFamily="18" charset="0"/>
              </a:rPr>
              <a:t> Therapy (CBT).  Typical CBT is administered over few months ranging including group and individual</a:t>
            </a:r>
            <a:endParaRPr lang="en-US" sz="28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4004024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04800"/>
            <a:ext cx="9067800" cy="381000"/>
          </a:xfrm>
        </p:spPr>
        <p:txBody>
          <a:bodyPr>
            <a:normAutofit fontScale="90000"/>
          </a:bodyPr>
          <a:lstStyle/>
          <a:p>
            <a:r>
              <a:rPr lang="en-US" sz="3600" b="1" dirty="0" smtClean="0">
                <a:latin typeface="Times New Roman" panose="02020603050405020304" pitchFamily="18" charset="0"/>
                <a:cs typeface="Times New Roman" panose="02020603050405020304" pitchFamily="18" charset="0"/>
              </a:rPr>
              <a:t>Topics for CBT </a:t>
            </a:r>
            <a:br>
              <a:rPr lang="en-US" sz="3600" b="1" dirty="0" smtClean="0">
                <a:latin typeface="Times New Roman" panose="02020603050405020304" pitchFamily="18" charset="0"/>
                <a:cs typeface="Times New Roman" panose="02020603050405020304" pitchFamily="18" charset="0"/>
              </a:rPr>
            </a:br>
            <a:r>
              <a:rPr lang="en-US" sz="1600" b="1" dirty="0" smtClean="0">
                <a:latin typeface="Times New Roman" panose="02020603050405020304" pitchFamily="18" charset="0"/>
                <a:cs typeface="Times New Roman" panose="02020603050405020304" pitchFamily="18" charset="0"/>
              </a:rPr>
              <a:t>(</a:t>
            </a:r>
            <a:r>
              <a:rPr lang="en-US" sz="1600" b="1" dirty="0" err="1">
                <a:latin typeface="Times New Roman" panose="02020603050405020304" pitchFamily="18" charset="0"/>
                <a:cs typeface="Times New Roman" panose="02020603050405020304" pitchFamily="18" charset="0"/>
              </a:rPr>
              <a:t>Kuss</a:t>
            </a:r>
            <a:r>
              <a:rPr lang="en-US" sz="1600" b="1" dirty="0">
                <a:latin typeface="Times New Roman" panose="02020603050405020304" pitchFamily="18" charset="0"/>
                <a:cs typeface="Times New Roman" panose="02020603050405020304" pitchFamily="18" charset="0"/>
              </a:rPr>
              <a:t> DJ </a:t>
            </a:r>
            <a:r>
              <a:rPr lang="en-US" sz="1600" b="1" i="1" dirty="0">
                <a:latin typeface="Times New Roman" panose="02020603050405020304" pitchFamily="18" charset="0"/>
                <a:cs typeface="Times New Roman" panose="02020603050405020304" pitchFamily="18" charset="0"/>
              </a:rPr>
              <a:t>et al</a:t>
            </a:r>
            <a:r>
              <a:rPr lang="en-US" sz="1600" b="1" dirty="0">
                <a:latin typeface="Times New Roman" panose="02020603050405020304" pitchFamily="18" charset="0"/>
                <a:cs typeface="Times New Roman" panose="02020603050405020304" pitchFamily="18" charset="0"/>
              </a:rPr>
              <a:t>. Internet addiction clinical research review </a:t>
            </a:r>
            <a:r>
              <a:rPr lang="en-US" sz="1600" b="1" i="1" dirty="0">
                <a:latin typeface="Times New Roman" panose="02020603050405020304" pitchFamily="18" charset="0"/>
                <a:cs typeface="Times New Roman" panose="02020603050405020304" pitchFamily="18" charset="0"/>
              </a:rPr>
              <a:t>WJ Psychiatry</a:t>
            </a:r>
            <a:r>
              <a:rPr lang="en-US" sz="1600" b="1" dirty="0">
                <a:latin typeface="Times New Roman" panose="02020603050405020304" pitchFamily="18" charset="0"/>
                <a:cs typeface="Times New Roman" panose="02020603050405020304" pitchFamily="18" charset="0"/>
              </a:rPr>
              <a:t> 2016; 6(1): 143-176) </a:t>
            </a:r>
            <a:br>
              <a:rPr lang="en-US" sz="1600" b="1" dirty="0">
                <a:latin typeface="Times New Roman" panose="02020603050405020304" pitchFamily="18" charset="0"/>
                <a:cs typeface="Times New Roman" panose="02020603050405020304" pitchFamily="18" charset="0"/>
              </a:rPr>
            </a:br>
            <a:endParaRPr lang="en-US" sz="1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 y="762000"/>
            <a:ext cx="8915400" cy="6096000"/>
          </a:xfrm>
        </p:spPr>
        <p:txBody>
          <a:bodyPr>
            <a:normAutofit/>
          </a:bodyPr>
          <a:lstStyle/>
          <a:p>
            <a:pPr algn="just"/>
            <a:r>
              <a:rPr lang="en-US" sz="2800" dirty="0" smtClean="0">
                <a:latin typeface="Times New Roman" panose="02020603050405020304" pitchFamily="18" charset="0"/>
                <a:cs typeface="Times New Roman" panose="02020603050405020304" pitchFamily="18" charset="0"/>
              </a:rPr>
              <a:t>Identification of the internet application associated with symptoms of addiction</a:t>
            </a:r>
          </a:p>
          <a:p>
            <a:pPr algn="just"/>
            <a:r>
              <a:rPr lang="en-US" sz="2800" dirty="0" smtClean="0">
                <a:latin typeface="Times New Roman" panose="02020603050405020304" pitchFamily="18" charset="0"/>
                <a:cs typeface="Times New Roman" panose="02020603050405020304" pitchFamily="18" charset="0"/>
              </a:rPr>
              <a:t>Control issues such as examining self, feelings, impulsivity, and relationship between the individual and the Internet to self management and self restraint</a:t>
            </a:r>
          </a:p>
          <a:p>
            <a:pPr algn="just"/>
            <a:r>
              <a:rPr lang="en-US" sz="2800" dirty="0" smtClean="0">
                <a:latin typeface="Times New Roman" panose="02020603050405020304" pitchFamily="18" charset="0"/>
                <a:cs typeface="Times New Roman" panose="02020603050405020304" pitchFamily="18" charset="0"/>
              </a:rPr>
              <a:t>Healthy Communication/interpersonal </a:t>
            </a:r>
            <a:r>
              <a:rPr lang="en-US" sz="2800" dirty="0" err="1" smtClean="0">
                <a:latin typeface="Times New Roman" panose="02020603050405020304" pitchFamily="18" charset="0"/>
                <a:cs typeface="Times New Roman" panose="02020603050405020304" pitchFamily="18" charset="0"/>
              </a:rPr>
              <a:t>communicatoon</a:t>
            </a:r>
            <a:r>
              <a:rPr lang="en-US" sz="2800" dirty="0" smtClean="0">
                <a:latin typeface="Times New Roman" panose="02020603050405020304" pitchFamily="18" charset="0"/>
                <a:cs typeface="Times New Roman" panose="02020603050405020304" pitchFamily="18" charset="0"/>
              </a:rPr>
              <a:t>, e.g., parent-children, sharing successful stories</a:t>
            </a:r>
          </a:p>
          <a:p>
            <a:pPr algn="just"/>
            <a:r>
              <a:rPr lang="en-US" sz="2800" dirty="0" smtClean="0">
                <a:latin typeface="Times New Roman" panose="02020603050405020304" pitchFamily="18" charset="0"/>
                <a:cs typeface="Times New Roman" panose="02020603050405020304" pitchFamily="18" charset="0"/>
              </a:rPr>
              <a:t>Internet awareness, e.g., dealing with online content</a:t>
            </a:r>
          </a:p>
          <a:p>
            <a:pPr algn="just"/>
            <a:r>
              <a:rPr lang="en-US" sz="2800" dirty="0" smtClean="0">
                <a:latin typeface="Times New Roman" panose="02020603050405020304" pitchFamily="18" charset="0"/>
                <a:cs typeface="Times New Roman" panose="02020603050405020304" pitchFamily="18" charset="0"/>
              </a:rPr>
              <a:t>Cessation technique (</a:t>
            </a:r>
            <a:r>
              <a:rPr lang="en-US" sz="2800" dirty="0" err="1" smtClean="0">
                <a:latin typeface="Times New Roman" panose="02020603050405020304" pitchFamily="18" charset="0"/>
                <a:cs typeface="Times New Roman" panose="02020603050405020304" pitchFamily="18" charset="0"/>
              </a:rPr>
              <a:t>recognising</a:t>
            </a:r>
            <a:r>
              <a:rPr lang="en-US" sz="2800" dirty="0" smtClean="0">
                <a:latin typeface="Times New Roman" panose="02020603050405020304" pitchFamily="18" charset="0"/>
                <a:cs typeface="Times New Roman" panose="02020603050405020304" pitchFamily="18" charset="0"/>
              </a:rPr>
              <a:t> the addictive </a:t>
            </a:r>
            <a:r>
              <a:rPr lang="en-US" sz="2800" dirty="0" err="1" smtClean="0">
                <a:latin typeface="Times New Roman" panose="02020603050405020304" pitchFamily="18" charset="0"/>
                <a:cs typeface="Times New Roman" panose="02020603050405020304" pitchFamily="18" charset="0"/>
              </a:rPr>
              <a:t>behaviour</a:t>
            </a:r>
            <a:r>
              <a:rPr lang="en-US" sz="2800" dirty="0" smtClean="0">
                <a:latin typeface="Times New Roman" panose="02020603050405020304" pitchFamily="18" charset="0"/>
                <a:cs typeface="Times New Roman" panose="02020603050405020304" pitchFamily="18" charset="0"/>
              </a:rPr>
              <a:t> and discontinuing)</a:t>
            </a:r>
          </a:p>
          <a:p>
            <a:pPr algn="just"/>
            <a:r>
              <a:rPr lang="en-US" sz="2800" dirty="0" smtClean="0">
                <a:latin typeface="Times New Roman" panose="02020603050405020304" pitchFamily="18" charset="0"/>
                <a:cs typeface="Times New Roman" panose="02020603050405020304" pitchFamily="18" charset="0"/>
              </a:rPr>
              <a:t>Other elements such as career and life planning, coping with academic problems, burnout, problems with peers</a:t>
            </a:r>
            <a:endParaRPr lang="en-US" sz="28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313878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839200" cy="914400"/>
          </a:xfrm>
        </p:spPr>
        <p:txBody>
          <a:bodyPr>
            <a:normAutofit/>
          </a:bodyPr>
          <a:lstStyle/>
          <a:p>
            <a:r>
              <a:rPr lang="en-US" sz="3200" b="1" dirty="0" smtClean="0">
                <a:latin typeface="Times New Roman" panose="02020603050405020304" pitchFamily="18" charset="0"/>
                <a:cs typeface="Times New Roman" panose="02020603050405020304" pitchFamily="18" charset="0"/>
              </a:rPr>
              <a:t>Group therapy approach</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914400"/>
            <a:ext cx="8763000" cy="5638800"/>
          </a:xfrm>
        </p:spPr>
        <p:txBody>
          <a:bodyPr>
            <a:normAutofit fontScale="92500" lnSpcReduction="10000"/>
          </a:bodyPr>
          <a:lstStyle/>
          <a:p>
            <a:pPr algn="just"/>
            <a:r>
              <a:rPr lang="en-US" dirty="0" smtClean="0"/>
              <a:t>Multimodal School Based Group (MSBG) involving students, parents and teachers. Students will use classical CBT. </a:t>
            </a:r>
          </a:p>
          <a:p>
            <a:pPr algn="just"/>
            <a:r>
              <a:rPr lang="en-US" dirty="0" smtClean="0"/>
              <a:t>Parents will receive training to </a:t>
            </a:r>
            <a:r>
              <a:rPr lang="en-US" dirty="0" err="1" smtClean="0"/>
              <a:t>recognise</a:t>
            </a:r>
            <a:r>
              <a:rPr lang="en-US" dirty="0" smtClean="0"/>
              <a:t> children’s Internet addiction through their feelings, communication and problem solving skills in family and parents controlling their own feelings and </a:t>
            </a:r>
            <a:r>
              <a:rPr lang="en-US" dirty="0" err="1" smtClean="0"/>
              <a:t>behaviours</a:t>
            </a:r>
            <a:r>
              <a:rPr lang="en-US" dirty="0" smtClean="0"/>
              <a:t> to manage children’s excessive use.</a:t>
            </a:r>
          </a:p>
          <a:p>
            <a:pPr algn="just"/>
            <a:r>
              <a:rPr lang="en-US" dirty="0" smtClean="0"/>
              <a:t>Teachers should also be provided psychoeducation through lectures, analysis and discussion to </a:t>
            </a:r>
            <a:r>
              <a:rPr lang="en-US" dirty="0" err="1" smtClean="0"/>
              <a:t>recongise</a:t>
            </a:r>
            <a:r>
              <a:rPr lang="en-US" dirty="0" smtClean="0"/>
              <a:t> and manage Internet addiction in students and supporting parents.</a:t>
            </a:r>
            <a:endParaRPr lang="en-US" dirty="0"/>
          </a:p>
        </p:txBody>
      </p:sp>
      <p:sp>
        <p:nvSpPr>
          <p:cNvPr id="4" name="Footer Placeholder 3"/>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1632725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839200" cy="914400"/>
          </a:xfrm>
        </p:spPr>
        <p:txBody>
          <a:bodyPr>
            <a:normAutofit/>
          </a:bodyPr>
          <a:lstStyle/>
          <a:p>
            <a:r>
              <a:rPr lang="en-US" sz="3200" b="1" dirty="0" smtClean="0">
                <a:latin typeface="Times New Roman" panose="02020603050405020304" pitchFamily="18" charset="0"/>
                <a:cs typeface="Times New Roman" panose="02020603050405020304" pitchFamily="18" charset="0"/>
              </a:rPr>
              <a:t>Group therapy approach</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 y="914400"/>
            <a:ext cx="8839200" cy="5867400"/>
          </a:xfrm>
        </p:spPr>
        <p:txBody>
          <a:bodyPr>
            <a:normAutofit fontScale="92500" lnSpcReduction="10000"/>
          </a:bodyPr>
          <a:lstStyle/>
          <a:p>
            <a:r>
              <a:rPr lang="en-US" dirty="0" smtClean="0"/>
              <a:t>Multimodal Family Group Therapy (MFGT) provides therapeutic groups for both parents and students.</a:t>
            </a:r>
          </a:p>
          <a:p>
            <a:r>
              <a:rPr lang="en-US" dirty="0" smtClean="0"/>
              <a:t>It provide peer support, allowing </a:t>
            </a:r>
            <a:r>
              <a:rPr lang="en-US" dirty="0" err="1" smtClean="0"/>
              <a:t>transferential</a:t>
            </a:r>
            <a:r>
              <a:rPr lang="en-US" dirty="0" smtClean="0"/>
              <a:t> reactions, engagement with family and promoting family cohesion</a:t>
            </a:r>
          </a:p>
          <a:p>
            <a:r>
              <a:rPr lang="en-US" dirty="0" smtClean="0"/>
              <a:t>Improving parent-adolescent communication and closeness as well as communication practices related to Internet addiction problems</a:t>
            </a:r>
          </a:p>
          <a:p>
            <a:r>
              <a:rPr lang="en-US" dirty="0" smtClean="0"/>
              <a:t>Explore the associations between psychological needs and Internet use and fulfilling the family members’ psycho-social needs. </a:t>
            </a:r>
          </a:p>
          <a:p>
            <a:r>
              <a:rPr lang="en-US" dirty="0" smtClean="0"/>
              <a:t>Setting up a healthy expectation for the family system</a:t>
            </a:r>
          </a:p>
          <a:p>
            <a:pPr marL="0" indent="0">
              <a:buNone/>
            </a:pPr>
            <a:r>
              <a:rPr lang="en-US" sz="1600" dirty="0" smtClean="0">
                <a:latin typeface="Times New Roman" panose="02020603050405020304" pitchFamily="18" charset="0"/>
                <a:cs typeface="Times New Roman" panose="02020603050405020304" pitchFamily="18" charset="0"/>
              </a:rPr>
              <a:t>Liu QX et al. MFGT for adolescent Internet addiction and exploring the underlying mechanism. </a:t>
            </a:r>
            <a:r>
              <a:rPr lang="en-US" sz="1600" i="1" dirty="0" smtClean="0">
                <a:latin typeface="Times New Roman" panose="02020603050405020304" pitchFamily="18" charset="0"/>
                <a:cs typeface="Times New Roman" panose="02020603050405020304" pitchFamily="18" charset="0"/>
              </a:rPr>
              <a:t>Addict </a:t>
            </a:r>
            <a:r>
              <a:rPr lang="en-US" sz="1600" i="1" dirty="0" err="1" smtClean="0">
                <a:latin typeface="Times New Roman" panose="02020603050405020304" pitchFamily="18" charset="0"/>
                <a:cs typeface="Times New Roman" panose="02020603050405020304" pitchFamily="18" charset="0"/>
              </a:rPr>
              <a:t>Behav</a:t>
            </a:r>
            <a:r>
              <a:rPr lang="en-US" sz="1600" i="1"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2015; 42: 1-8</a:t>
            </a:r>
            <a:endParaRPr lang="en-US" sz="17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24825149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839200" cy="914400"/>
          </a:xfrm>
        </p:spPr>
        <p:txBody>
          <a:bodyPr>
            <a:normAutofit/>
          </a:bodyPr>
          <a:lstStyle/>
          <a:p>
            <a:r>
              <a:rPr lang="en-US" sz="3200" b="1" dirty="0" smtClean="0">
                <a:latin typeface="Times New Roman" panose="02020603050405020304" pitchFamily="18" charset="0"/>
                <a:cs typeface="Times New Roman" panose="02020603050405020304" pitchFamily="18" charset="0"/>
              </a:rPr>
              <a:t>Multi-level Intervention Model </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 y="914400"/>
            <a:ext cx="8839200" cy="5867400"/>
          </a:xfrm>
        </p:spPr>
        <p:txBody>
          <a:bodyPr>
            <a:normAutofit fontScale="92500"/>
          </a:bodyPr>
          <a:lstStyle/>
          <a:p>
            <a:r>
              <a:rPr lang="en-US" dirty="0" smtClean="0"/>
              <a:t>Individual based counselling with motivating interviewing (MI), family based counselling</a:t>
            </a:r>
          </a:p>
          <a:p>
            <a:r>
              <a:rPr lang="en-US" dirty="0" smtClean="0"/>
              <a:t>Emphasizing controlled and healthy Internet use</a:t>
            </a:r>
          </a:p>
          <a:p>
            <a:r>
              <a:rPr lang="en-US" dirty="0" smtClean="0"/>
              <a:t>Promoting the understanding of the change process through the different stages of </a:t>
            </a:r>
            <a:r>
              <a:rPr lang="en-US" dirty="0" err="1" smtClean="0"/>
              <a:t>behavioural</a:t>
            </a:r>
            <a:r>
              <a:rPr lang="en-US" dirty="0" smtClean="0"/>
              <a:t> change from pre-contemplation to relapse</a:t>
            </a:r>
          </a:p>
          <a:p>
            <a:r>
              <a:rPr lang="en-US" dirty="0" smtClean="0"/>
              <a:t>Using MI model</a:t>
            </a:r>
          </a:p>
          <a:p>
            <a:r>
              <a:rPr lang="en-US" dirty="0" smtClean="0"/>
              <a:t>Addressing family perspective system approach</a:t>
            </a:r>
          </a:p>
          <a:p>
            <a:r>
              <a:rPr lang="en-US" dirty="0" smtClean="0"/>
              <a:t>Multi-level counselling including students, family members and peers</a:t>
            </a:r>
          </a:p>
          <a:p>
            <a:r>
              <a:rPr lang="en-US" dirty="0" smtClean="0"/>
              <a:t>Using individual and group therapy to facilitate </a:t>
            </a:r>
          </a:p>
          <a:p>
            <a:endParaRPr lang="en-US" sz="1600" dirty="0">
              <a:latin typeface="Times New Roman" panose="02020603050405020304" pitchFamily="18" charset="0"/>
              <a:cs typeface="Times New Roman" panose="02020603050405020304" pitchFamily="18" charset="0"/>
            </a:endParaRPr>
          </a:p>
          <a:p>
            <a:endParaRPr lang="en-US" sz="1600" dirty="0" smtClean="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smtClean="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1981200" y="6356350"/>
            <a:ext cx="5410200" cy="501650"/>
          </a:xfrm>
        </p:spPr>
        <p:txBody>
          <a:bodyPr/>
          <a:lstStyle/>
          <a:p>
            <a:r>
              <a:rPr lang="en-US" dirty="0" smtClean="0"/>
              <a:t>Restricted for participants of Teacher Training workshop on 9 May 2017</a:t>
            </a:r>
            <a:endParaRPr lang="en-US" dirty="0"/>
          </a:p>
        </p:txBody>
      </p:sp>
    </p:spTree>
    <p:extLst>
      <p:ext uri="{BB962C8B-B14F-4D97-AF65-F5344CB8AC3E}">
        <p14:creationId xmlns:p14="http://schemas.microsoft.com/office/powerpoint/2010/main" val="20203925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50" name="Group 2"/>
          <p:cNvGrpSpPr>
            <a:grpSpLocks noChangeAspect="1"/>
          </p:cNvGrpSpPr>
          <p:nvPr/>
        </p:nvGrpSpPr>
        <p:grpSpPr bwMode="auto">
          <a:xfrm>
            <a:off x="119" y="476250"/>
            <a:ext cx="8893055" cy="6229503"/>
            <a:chOff x="4504" y="3076"/>
            <a:chExt cx="7472" cy="5235"/>
          </a:xfrm>
        </p:grpSpPr>
        <p:sp>
          <p:nvSpPr>
            <p:cNvPr id="53252" name="AutoShape 3"/>
            <p:cNvSpPr>
              <a:spLocks noChangeAspect="1" noChangeArrowheads="1"/>
            </p:cNvSpPr>
            <p:nvPr/>
          </p:nvSpPr>
          <p:spPr bwMode="auto">
            <a:xfrm>
              <a:off x="4776" y="3076"/>
              <a:ext cx="7200" cy="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endParaRPr lang="en-US" altLang="en-US"/>
            </a:p>
          </p:txBody>
        </p:sp>
        <p:grpSp>
          <p:nvGrpSpPr>
            <p:cNvPr id="53253" name="Group 4"/>
            <p:cNvGrpSpPr>
              <a:grpSpLocks/>
            </p:cNvGrpSpPr>
            <p:nvPr/>
          </p:nvGrpSpPr>
          <p:grpSpPr bwMode="auto">
            <a:xfrm>
              <a:off x="4504" y="3166"/>
              <a:ext cx="7472" cy="5145"/>
              <a:chOff x="4504" y="3166"/>
              <a:chExt cx="7472" cy="5145"/>
            </a:xfrm>
          </p:grpSpPr>
          <p:sp>
            <p:nvSpPr>
              <p:cNvPr id="53254" name="Rectangle 5"/>
              <p:cNvSpPr>
                <a:spLocks noChangeArrowheads="1"/>
              </p:cNvSpPr>
              <p:nvPr/>
            </p:nvSpPr>
            <p:spPr bwMode="auto">
              <a:xfrm>
                <a:off x="4866" y="3166"/>
                <a:ext cx="1890" cy="162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tabLst>
                    <a:tab pos="176213" algn="l"/>
                  </a:tabLst>
                  <a:defRPr kumimoji="1">
                    <a:solidFill>
                      <a:schemeClr val="tx1"/>
                    </a:solidFill>
                    <a:latin typeface="Arial" pitchFamily="34" charset="0"/>
                    <a:ea typeface="新細明體" pitchFamily="18" charset="-120"/>
                  </a:defRPr>
                </a:lvl1pPr>
                <a:lvl2pPr marL="742950" indent="-285750" eaLnBrk="0" hangingPunct="0">
                  <a:tabLst>
                    <a:tab pos="176213" algn="l"/>
                  </a:tabLst>
                  <a:defRPr kumimoji="1">
                    <a:solidFill>
                      <a:schemeClr val="tx1"/>
                    </a:solidFill>
                    <a:latin typeface="Arial" pitchFamily="34" charset="0"/>
                    <a:ea typeface="新細明體" pitchFamily="18" charset="-120"/>
                  </a:defRPr>
                </a:lvl2pPr>
                <a:lvl3pPr marL="1143000" indent="-228600" eaLnBrk="0" hangingPunct="0">
                  <a:tabLst>
                    <a:tab pos="176213" algn="l"/>
                  </a:tabLst>
                  <a:defRPr kumimoji="1">
                    <a:solidFill>
                      <a:schemeClr val="tx1"/>
                    </a:solidFill>
                    <a:latin typeface="Arial" pitchFamily="34" charset="0"/>
                    <a:ea typeface="新細明體" pitchFamily="18" charset="-120"/>
                  </a:defRPr>
                </a:lvl3pPr>
                <a:lvl4pPr marL="1600200" indent="-228600" eaLnBrk="0" hangingPunct="0">
                  <a:tabLst>
                    <a:tab pos="176213" algn="l"/>
                  </a:tabLst>
                  <a:defRPr kumimoji="1">
                    <a:solidFill>
                      <a:schemeClr val="tx1"/>
                    </a:solidFill>
                    <a:latin typeface="Arial" pitchFamily="34" charset="0"/>
                    <a:ea typeface="新細明體" pitchFamily="18" charset="-120"/>
                  </a:defRPr>
                </a:lvl4pPr>
                <a:lvl5pPr marL="2057400" indent="-228600" eaLnBrk="0" hangingPunct="0">
                  <a:tabLst>
                    <a:tab pos="176213" algn="l"/>
                  </a:tabLst>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9pPr>
              </a:lstStyle>
              <a:p>
                <a:pPr eaLnBrk="1" hangingPunct="1"/>
                <a:r>
                  <a:rPr lang="en-US" altLang="zh-TW" sz="1200" b="1" u="sng" dirty="0">
                    <a:solidFill>
                      <a:srgbClr val="FF0000"/>
                    </a:solidFill>
                    <a:latin typeface="Times New Roman" pitchFamily="18" charset="0"/>
                  </a:rPr>
                  <a:t>Community </a:t>
                </a:r>
                <a:r>
                  <a:rPr lang="en-US" altLang="zh-TW" sz="1200" b="1" u="sng" dirty="0" err="1" smtClean="0">
                    <a:solidFill>
                      <a:srgbClr val="FF0000"/>
                    </a:solidFill>
                    <a:latin typeface="Times New Roman" pitchFamily="18" charset="0"/>
                  </a:rPr>
                  <a:t>Link</a:t>
                </a:r>
                <a:r>
                  <a:rPr lang="en-US" altLang="zh-TW" sz="1200" b="1" u="sng" dirty="0" err="1" smtClean="0">
                    <a:solidFill>
                      <a:srgbClr val="FF0000"/>
                    </a:solidFill>
                    <a:latin typeface="Times New Roman" pitchFamily="18" charset="0"/>
                    <a:hlinkClick r:id="rId2" action="ppaction://hlinksldjump"/>
                  </a:rPr>
                  <a:t>Slide</a:t>
                </a:r>
                <a:r>
                  <a:rPr lang="en-US" altLang="zh-TW" sz="1200" b="1" u="sng" dirty="0" smtClean="0">
                    <a:solidFill>
                      <a:srgbClr val="FF0000"/>
                    </a:solidFill>
                    <a:latin typeface="Times New Roman" pitchFamily="18" charset="0"/>
                    <a:hlinkClick r:id="rId2" action="ppaction://hlinksldjump"/>
                  </a:rPr>
                  <a:t> 28</a:t>
                </a:r>
                <a:endParaRPr lang="en-US" altLang="zh-TW" sz="1200" b="1" u="sng" dirty="0">
                  <a:solidFill>
                    <a:srgbClr val="FF0000"/>
                  </a:solidFill>
                  <a:latin typeface="Times New Roman" pitchFamily="18" charset="0"/>
                </a:endParaRPr>
              </a:p>
              <a:p>
                <a:pPr eaLnBrk="1" hangingPunct="1">
                  <a:buFontTx/>
                  <a:buChar char="•"/>
                </a:pPr>
                <a:r>
                  <a:rPr lang="en-US" altLang="zh-TW" sz="1200" dirty="0">
                    <a:latin typeface="Times New Roman" pitchFamily="18" charset="0"/>
                  </a:rPr>
                  <a:t>	Home-school </a:t>
                </a:r>
                <a:r>
                  <a:rPr lang="en-US" altLang="zh-TW" sz="1200" dirty="0" smtClean="0">
                    <a:latin typeface="Times New Roman" pitchFamily="18" charset="0"/>
                  </a:rPr>
                  <a:t>co-operation to facilitate multi-level communication and understandings</a:t>
                </a:r>
                <a:endParaRPr lang="en-US" altLang="zh-TW" sz="1200" dirty="0">
                  <a:latin typeface="Times New Roman" pitchFamily="18" charset="0"/>
                </a:endParaRPr>
              </a:p>
              <a:p>
                <a:pPr eaLnBrk="1" hangingPunct="1">
                  <a:buFontTx/>
                  <a:buChar char="•"/>
                </a:pPr>
                <a:r>
                  <a:rPr lang="en-US" altLang="zh-TW" sz="1200" dirty="0">
                    <a:latin typeface="Times New Roman" pitchFamily="18" charset="0"/>
                  </a:rPr>
                  <a:t>	</a:t>
                </a:r>
                <a:r>
                  <a:rPr lang="en-US" altLang="zh-TW" sz="1200" dirty="0" smtClean="0">
                    <a:latin typeface="Times New Roman" pitchFamily="18" charset="0"/>
                  </a:rPr>
                  <a:t>Community resources to help students promoting self-esteem, closer connectedness,  inter-personal relationship </a:t>
                </a:r>
                <a:endParaRPr lang="en-US" altLang="zh-TW" dirty="0"/>
              </a:p>
            </p:txBody>
          </p:sp>
          <p:sp>
            <p:nvSpPr>
              <p:cNvPr id="53255" name="Rectangle 6"/>
              <p:cNvSpPr>
                <a:spLocks noChangeArrowheads="1"/>
              </p:cNvSpPr>
              <p:nvPr/>
            </p:nvSpPr>
            <p:spPr bwMode="auto">
              <a:xfrm>
                <a:off x="7257" y="3166"/>
                <a:ext cx="2379" cy="171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tabLst>
                    <a:tab pos="176213" algn="l"/>
                  </a:tabLst>
                  <a:defRPr kumimoji="1">
                    <a:solidFill>
                      <a:schemeClr val="tx1"/>
                    </a:solidFill>
                    <a:latin typeface="Arial" pitchFamily="34" charset="0"/>
                    <a:ea typeface="新細明體" pitchFamily="18" charset="-120"/>
                  </a:defRPr>
                </a:lvl1pPr>
                <a:lvl2pPr marL="742950" indent="-285750" eaLnBrk="0" hangingPunct="0">
                  <a:tabLst>
                    <a:tab pos="176213" algn="l"/>
                  </a:tabLst>
                  <a:defRPr kumimoji="1">
                    <a:solidFill>
                      <a:schemeClr val="tx1"/>
                    </a:solidFill>
                    <a:latin typeface="Arial" pitchFamily="34" charset="0"/>
                    <a:ea typeface="新細明體" pitchFamily="18" charset="-120"/>
                  </a:defRPr>
                </a:lvl2pPr>
                <a:lvl3pPr marL="1143000" indent="-228600" eaLnBrk="0" hangingPunct="0">
                  <a:tabLst>
                    <a:tab pos="176213" algn="l"/>
                  </a:tabLst>
                  <a:defRPr kumimoji="1">
                    <a:solidFill>
                      <a:schemeClr val="tx1"/>
                    </a:solidFill>
                    <a:latin typeface="Arial" pitchFamily="34" charset="0"/>
                    <a:ea typeface="新細明體" pitchFamily="18" charset="-120"/>
                  </a:defRPr>
                </a:lvl3pPr>
                <a:lvl4pPr marL="1600200" indent="-228600" eaLnBrk="0" hangingPunct="0">
                  <a:tabLst>
                    <a:tab pos="176213" algn="l"/>
                  </a:tabLst>
                  <a:defRPr kumimoji="1">
                    <a:solidFill>
                      <a:schemeClr val="tx1"/>
                    </a:solidFill>
                    <a:latin typeface="Arial" pitchFamily="34" charset="0"/>
                    <a:ea typeface="新細明體" pitchFamily="18" charset="-120"/>
                  </a:defRPr>
                </a:lvl4pPr>
                <a:lvl5pPr marL="2057400" indent="-228600" eaLnBrk="0" hangingPunct="0">
                  <a:tabLst>
                    <a:tab pos="176213" algn="l"/>
                  </a:tabLst>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9pPr>
              </a:lstStyle>
              <a:p>
                <a:pPr eaLnBrk="1" hangingPunct="1"/>
                <a:r>
                  <a:rPr lang="en-US" altLang="zh-TW" sz="1200" b="1" u="sng" dirty="0" smtClean="0">
                    <a:solidFill>
                      <a:srgbClr val="FF0000"/>
                    </a:solidFill>
                    <a:latin typeface="Times New Roman" pitchFamily="18" charset="0"/>
                  </a:rPr>
                  <a:t>Action Competency on Healthy </a:t>
                </a:r>
                <a:r>
                  <a:rPr lang="en-US" altLang="zh-TW" sz="1200" b="1" u="sng" dirty="0" err="1" smtClean="0">
                    <a:solidFill>
                      <a:srgbClr val="FF0000"/>
                    </a:solidFill>
                    <a:latin typeface="Times New Roman" pitchFamily="18" charset="0"/>
                  </a:rPr>
                  <a:t>Living</a:t>
                </a:r>
                <a:r>
                  <a:rPr lang="en-US" altLang="zh-TW" sz="1200" b="1" u="sng" dirty="0" err="1" smtClean="0">
                    <a:solidFill>
                      <a:srgbClr val="FF0000"/>
                    </a:solidFill>
                    <a:latin typeface="Times New Roman" pitchFamily="18" charset="0"/>
                    <a:hlinkClick r:id="rId3" action="ppaction://hlinksldjump"/>
                  </a:rPr>
                  <a:t>Slide</a:t>
                </a:r>
                <a:r>
                  <a:rPr lang="en-US" altLang="zh-TW" sz="1200" b="1" u="sng" dirty="0" smtClean="0">
                    <a:solidFill>
                      <a:srgbClr val="FF0000"/>
                    </a:solidFill>
                    <a:latin typeface="Times New Roman" pitchFamily="18" charset="0"/>
                    <a:hlinkClick r:id="rId3" action="ppaction://hlinksldjump"/>
                  </a:rPr>
                  <a:t> 16</a:t>
                </a:r>
                <a:endParaRPr lang="en-US" altLang="zh-TW" sz="1200" b="1" u="sng" dirty="0">
                  <a:solidFill>
                    <a:srgbClr val="FF0000"/>
                  </a:solidFill>
                  <a:latin typeface="Times New Roman" pitchFamily="18" charset="0"/>
                </a:endParaRPr>
              </a:p>
              <a:p>
                <a:pPr lvl="0" eaLnBrk="1" hangingPunct="1">
                  <a:buFontTx/>
                  <a:buChar char="•"/>
                </a:pPr>
                <a:r>
                  <a:rPr lang="en-US" altLang="zh-TW" sz="1200" dirty="0">
                    <a:latin typeface="Times New Roman" pitchFamily="18" charset="0"/>
                  </a:rPr>
                  <a:t>	</a:t>
                </a:r>
                <a:r>
                  <a:rPr lang="en-GB" sz="1200" dirty="0">
                    <a:latin typeface="Times New Roman" panose="02020603050405020304" pitchFamily="18" charset="0"/>
                    <a:cs typeface="Times New Roman" panose="02020603050405020304" pitchFamily="18" charset="0"/>
                  </a:rPr>
                  <a:t>Comprehensive curriculum with health related issues for students to acquire health </a:t>
                </a:r>
                <a:r>
                  <a:rPr lang="en-GB" sz="1200" dirty="0" smtClean="0">
                    <a:latin typeface="Times New Roman" panose="02020603050405020304" pitchFamily="18" charset="0"/>
                    <a:cs typeface="Times New Roman" panose="02020603050405020304" pitchFamily="18" charset="0"/>
                  </a:rPr>
                  <a:t>skills-School </a:t>
                </a:r>
                <a:r>
                  <a:rPr lang="en-GB" sz="1200" dirty="0">
                    <a:latin typeface="Times New Roman" panose="02020603050405020304" pitchFamily="18" charset="0"/>
                    <a:cs typeface="Times New Roman" panose="02020603050405020304" pitchFamily="18" charset="0"/>
                  </a:rPr>
                  <a:t>provides time for students to explore and comprehend </a:t>
                </a:r>
                <a:r>
                  <a:rPr lang="en-GB" sz="1200" dirty="0" smtClean="0">
                    <a:latin typeface="Times New Roman" panose="02020603050405020304" pitchFamily="18" charset="0"/>
                    <a:cs typeface="Times New Roman" panose="02020603050405020304" pitchFamily="18" charset="0"/>
                  </a:rPr>
                  <a:t>content area on Internet addiction</a:t>
                </a:r>
              </a:p>
              <a:p>
                <a:pPr lvl="0" eaLnBrk="1" hangingPunct="1">
                  <a:buFontTx/>
                  <a:buChar char="•"/>
                </a:pPr>
                <a:r>
                  <a:rPr lang="en-GB" sz="1200" dirty="0">
                    <a:latin typeface="Times New Roman" panose="02020603050405020304" pitchFamily="18" charset="0"/>
                    <a:cs typeface="Times New Roman" panose="02020603050405020304" pitchFamily="18" charset="0"/>
                  </a:rPr>
                  <a:t>School provides diversified health education resources for </a:t>
                </a:r>
                <a:r>
                  <a:rPr lang="en-GB" sz="1200" dirty="0" smtClean="0">
                    <a:latin typeface="Times New Roman" panose="02020603050405020304" pitchFamily="18" charset="0"/>
                    <a:cs typeface="Times New Roman" panose="02020603050405020304" pitchFamily="18" charset="0"/>
                  </a:rPr>
                  <a:t>staff and parents on Internet addiction and </a:t>
                </a:r>
                <a:r>
                  <a:rPr lang="en-GB" sz="1200" dirty="0">
                    <a:latin typeface="Times New Roman" panose="02020603050405020304" pitchFamily="18" charset="0"/>
                    <a:cs typeface="Times New Roman" panose="02020603050405020304" pitchFamily="18" charset="0"/>
                  </a:rPr>
                  <a:t>such resources should be centralised and well managed</a:t>
                </a:r>
                <a:endParaRPr lang="en-US" sz="1200" dirty="0">
                  <a:latin typeface="Times New Roman" panose="02020603050405020304" pitchFamily="18" charset="0"/>
                  <a:cs typeface="Times New Roman" panose="02020603050405020304" pitchFamily="18" charset="0"/>
                </a:endParaRPr>
              </a:p>
              <a:p>
                <a:pPr eaLnBrk="1" hangingPunct="1">
                  <a:buFontTx/>
                  <a:buChar char="•"/>
                </a:pPr>
                <a:endParaRPr lang="en-US" altLang="zh-TW" dirty="0"/>
              </a:p>
            </p:txBody>
          </p:sp>
          <p:sp>
            <p:nvSpPr>
              <p:cNvPr id="53256" name="Rectangle 7"/>
              <p:cNvSpPr>
                <a:spLocks noChangeArrowheads="1"/>
              </p:cNvSpPr>
              <p:nvPr/>
            </p:nvSpPr>
            <p:spPr bwMode="auto">
              <a:xfrm>
                <a:off x="9906" y="3166"/>
                <a:ext cx="2070" cy="207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tabLst>
                    <a:tab pos="176213" algn="l"/>
                  </a:tabLst>
                  <a:defRPr kumimoji="1">
                    <a:solidFill>
                      <a:schemeClr val="tx1"/>
                    </a:solidFill>
                    <a:latin typeface="Arial" pitchFamily="34" charset="0"/>
                    <a:ea typeface="新細明體" pitchFamily="18" charset="-120"/>
                  </a:defRPr>
                </a:lvl1pPr>
                <a:lvl2pPr marL="742950" indent="-285750" eaLnBrk="0" hangingPunct="0">
                  <a:tabLst>
                    <a:tab pos="176213" algn="l"/>
                  </a:tabLst>
                  <a:defRPr kumimoji="1">
                    <a:solidFill>
                      <a:schemeClr val="tx1"/>
                    </a:solidFill>
                    <a:latin typeface="Arial" pitchFamily="34" charset="0"/>
                    <a:ea typeface="新細明體" pitchFamily="18" charset="-120"/>
                  </a:defRPr>
                </a:lvl2pPr>
                <a:lvl3pPr marL="1143000" indent="-228600" eaLnBrk="0" hangingPunct="0">
                  <a:tabLst>
                    <a:tab pos="176213" algn="l"/>
                  </a:tabLst>
                  <a:defRPr kumimoji="1">
                    <a:solidFill>
                      <a:schemeClr val="tx1"/>
                    </a:solidFill>
                    <a:latin typeface="Arial" pitchFamily="34" charset="0"/>
                    <a:ea typeface="新細明體" pitchFamily="18" charset="-120"/>
                  </a:defRPr>
                </a:lvl3pPr>
                <a:lvl4pPr marL="1600200" indent="-228600" eaLnBrk="0" hangingPunct="0">
                  <a:tabLst>
                    <a:tab pos="176213" algn="l"/>
                  </a:tabLst>
                  <a:defRPr kumimoji="1">
                    <a:solidFill>
                      <a:schemeClr val="tx1"/>
                    </a:solidFill>
                    <a:latin typeface="Arial" pitchFamily="34" charset="0"/>
                    <a:ea typeface="新細明體" pitchFamily="18" charset="-120"/>
                  </a:defRPr>
                </a:lvl4pPr>
                <a:lvl5pPr marL="2057400" indent="-228600" eaLnBrk="0" hangingPunct="0">
                  <a:tabLst>
                    <a:tab pos="176213" algn="l"/>
                  </a:tabLst>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9pPr>
              </a:lstStyle>
              <a:p>
                <a:pPr eaLnBrk="1" hangingPunct="1"/>
                <a:r>
                  <a:rPr lang="en-US" altLang="zh-TW" sz="1200" b="1" u="sng" dirty="0">
                    <a:solidFill>
                      <a:srgbClr val="FF0000"/>
                    </a:solidFill>
                    <a:latin typeface="Times New Roman" pitchFamily="18" charset="0"/>
                  </a:rPr>
                  <a:t>Healthy School </a:t>
                </a:r>
                <a:r>
                  <a:rPr lang="en-US" altLang="zh-TW" sz="1200" b="1" u="sng" dirty="0" err="1" smtClean="0">
                    <a:solidFill>
                      <a:srgbClr val="FF0000"/>
                    </a:solidFill>
                    <a:latin typeface="Times New Roman" pitchFamily="18" charset="0"/>
                  </a:rPr>
                  <a:t>Policy</a:t>
                </a:r>
                <a:r>
                  <a:rPr lang="en-US" altLang="zh-TW" sz="1200" b="1" u="sng" dirty="0" err="1" smtClean="0">
                    <a:solidFill>
                      <a:srgbClr val="FF0000"/>
                    </a:solidFill>
                    <a:latin typeface="Times New Roman" pitchFamily="18" charset="0"/>
                    <a:hlinkClick r:id="rId4" action="ppaction://hlinksldjump"/>
                  </a:rPr>
                  <a:t>Slide</a:t>
                </a:r>
                <a:r>
                  <a:rPr lang="en-US" altLang="zh-TW" sz="1200" b="1" u="sng" dirty="0" smtClean="0">
                    <a:solidFill>
                      <a:srgbClr val="FF0000"/>
                    </a:solidFill>
                    <a:latin typeface="Times New Roman" pitchFamily="18" charset="0"/>
                    <a:hlinkClick r:id="rId4" action="ppaction://hlinksldjump"/>
                  </a:rPr>
                  <a:t> 22</a:t>
                </a:r>
                <a:endParaRPr lang="en-US" altLang="zh-TW" sz="1200" b="1" u="sng" dirty="0">
                  <a:solidFill>
                    <a:srgbClr val="FF0000"/>
                  </a:solidFill>
                  <a:latin typeface="Times New Roman" pitchFamily="18" charset="0"/>
                </a:endParaRPr>
              </a:p>
              <a:p>
                <a:pPr marL="171450" indent="-171450" eaLnBrk="1" hangingPunct="1">
                  <a:buFont typeface="Arial" panose="020B0604020202020204" pitchFamily="34" charset="0"/>
                  <a:buChar char="•"/>
                </a:pPr>
                <a:r>
                  <a:rPr lang="en-US" altLang="zh-TW" sz="1200" dirty="0">
                    <a:latin typeface="Times New Roman" pitchFamily="18" charset="0"/>
                  </a:rPr>
                  <a:t>	Comprehensive healthy youth 	development including 	</a:t>
                </a:r>
                <a:r>
                  <a:rPr lang="en-US" altLang="zh-TW" sz="1200" dirty="0" smtClean="0">
                    <a:latin typeface="Times New Roman" pitchFamily="18" charset="0"/>
                  </a:rPr>
                  <a:t>policies on prevention of </a:t>
                </a:r>
                <a:r>
                  <a:rPr lang="en-GB" sz="1200" dirty="0" smtClean="0">
                    <a:latin typeface="Times New Roman" panose="02020603050405020304" pitchFamily="18" charset="0"/>
                    <a:cs typeface="Times New Roman" panose="02020603050405020304" pitchFamily="18" charset="0"/>
                  </a:rPr>
                  <a:t>dependent </a:t>
                </a:r>
                <a:r>
                  <a:rPr lang="en-GB" sz="1200" dirty="0">
                    <a:latin typeface="Times New Roman" panose="02020603050405020304" pitchFamily="18" charset="0"/>
                    <a:cs typeface="Times New Roman" panose="02020603050405020304" pitchFamily="18" charset="0"/>
                  </a:rPr>
                  <a:t>or indulgent </a:t>
                </a:r>
                <a:r>
                  <a:rPr lang="en-GB" sz="1200" dirty="0" smtClean="0">
                    <a:latin typeface="Times New Roman" panose="02020603050405020304" pitchFamily="18" charset="0"/>
                    <a:cs typeface="Times New Roman" panose="02020603050405020304" pitchFamily="18" charset="0"/>
                  </a:rPr>
                  <a:t>behaviour</a:t>
                </a:r>
                <a:r>
                  <a:rPr lang="en-US" sz="1200" dirty="0" smtClean="0">
                    <a:latin typeface="Times New Roman" panose="02020603050405020304" pitchFamily="18" charset="0"/>
                    <a:cs typeface="Times New Roman" panose="02020603050405020304" pitchFamily="18" charset="0"/>
                  </a:rPr>
                  <a:t> </a:t>
                </a:r>
                <a:r>
                  <a:rPr lang="en-US" altLang="zh-TW" sz="1200" dirty="0" smtClean="0">
                    <a:latin typeface="Times New Roman" pitchFamily="18" charset="0"/>
                  </a:rPr>
                  <a:t>including Internet </a:t>
                </a:r>
                <a:r>
                  <a:rPr lang="en-US" altLang="zh-TW" sz="1200" dirty="0" err="1" smtClean="0">
                    <a:latin typeface="Times New Roman" pitchFamily="18" charset="0"/>
                  </a:rPr>
                  <a:t>addciction</a:t>
                </a:r>
                <a:r>
                  <a:rPr lang="en-US" altLang="zh-TW" sz="1200" dirty="0" smtClean="0">
                    <a:latin typeface="Times New Roman" pitchFamily="18" charset="0"/>
                  </a:rPr>
                  <a:t>, active school and also harmonious school</a:t>
                </a:r>
              </a:p>
              <a:p>
                <a:pPr marL="171450" indent="-171450" eaLnBrk="1" hangingPunct="1">
                  <a:buFont typeface="Arial" panose="020B0604020202020204" pitchFamily="34" charset="0"/>
                  <a:buChar char="•"/>
                </a:pPr>
                <a:r>
                  <a:rPr lang="en-US" altLang="zh-TW" sz="1200" dirty="0">
                    <a:latin typeface="Times New Roman" pitchFamily="18" charset="0"/>
                  </a:rPr>
                  <a:t>	Wide consultation with 	professionals, community 	leaders and stakeholders</a:t>
                </a:r>
              </a:p>
              <a:p>
                <a:pPr marL="171450" indent="-171450" eaLnBrk="1" hangingPunct="1">
                  <a:buFont typeface="Arial" panose="020B0604020202020204" pitchFamily="34" charset="0"/>
                  <a:buChar char="•"/>
                </a:pPr>
                <a:r>
                  <a:rPr lang="en-US" altLang="zh-TW" sz="1200" dirty="0">
                    <a:latin typeface="Times New Roman" pitchFamily="18" charset="0"/>
                  </a:rPr>
                  <a:t>	System of awarding students 	in wider perspectives</a:t>
                </a:r>
                <a:endParaRPr lang="en-US" altLang="zh-TW" dirty="0"/>
              </a:p>
            </p:txBody>
          </p:sp>
          <p:sp>
            <p:nvSpPr>
              <p:cNvPr id="53257" name="Rectangle 8"/>
              <p:cNvSpPr>
                <a:spLocks noChangeArrowheads="1"/>
              </p:cNvSpPr>
              <p:nvPr/>
            </p:nvSpPr>
            <p:spPr bwMode="auto">
              <a:xfrm>
                <a:off x="7656" y="5236"/>
                <a:ext cx="1260" cy="54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eaLnBrk="1" hangingPunct="1"/>
                <a:r>
                  <a:rPr lang="en-US" altLang="zh-TW" sz="1600" b="1" dirty="0" smtClean="0">
                    <a:solidFill>
                      <a:srgbClr val="FF0000"/>
                    </a:solidFill>
                    <a:latin typeface="Times New Roman" pitchFamily="18" charset="0"/>
                  </a:rPr>
                  <a:t>Internet Excess Use</a:t>
                </a:r>
                <a:endParaRPr lang="en-US" altLang="zh-TW" b="1" dirty="0">
                  <a:solidFill>
                    <a:srgbClr val="FF0000"/>
                  </a:solidFill>
                </a:endParaRPr>
              </a:p>
            </p:txBody>
          </p:sp>
          <p:sp>
            <p:nvSpPr>
              <p:cNvPr id="53258" name="Rectangle 9"/>
              <p:cNvSpPr>
                <a:spLocks noChangeArrowheads="1"/>
              </p:cNvSpPr>
              <p:nvPr/>
            </p:nvSpPr>
            <p:spPr bwMode="auto">
              <a:xfrm>
                <a:off x="4504" y="5498"/>
                <a:ext cx="2252" cy="28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tabLst>
                    <a:tab pos="176213" algn="l"/>
                  </a:tabLst>
                  <a:defRPr kumimoji="1">
                    <a:solidFill>
                      <a:schemeClr val="tx1"/>
                    </a:solidFill>
                    <a:latin typeface="Arial" pitchFamily="34" charset="0"/>
                    <a:ea typeface="新細明體" pitchFamily="18" charset="-120"/>
                  </a:defRPr>
                </a:lvl1pPr>
                <a:lvl2pPr marL="742950" indent="-285750" eaLnBrk="0" hangingPunct="0">
                  <a:tabLst>
                    <a:tab pos="176213" algn="l"/>
                  </a:tabLst>
                  <a:defRPr kumimoji="1">
                    <a:solidFill>
                      <a:schemeClr val="tx1"/>
                    </a:solidFill>
                    <a:latin typeface="Arial" pitchFamily="34" charset="0"/>
                    <a:ea typeface="新細明體" pitchFamily="18" charset="-120"/>
                  </a:defRPr>
                </a:lvl2pPr>
                <a:lvl3pPr marL="1143000" indent="-228600" eaLnBrk="0" hangingPunct="0">
                  <a:tabLst>
                    <a:tab pos="176213" algn="l"/>
                  </a:tabLst>
                  <a:defRPr kumimoji="1">
                    <a:solidFill>
                      <a:schemeClr val="tx1"/>
                    </a:solidFill>
                    <a:latin typeface="Arial" pitchFamily="34" charset="0"/>
                    <a:ea typeface="新細明體" pitchFamily="18" charset="-120"/>
                  </a:defRPr>
                </a:lvl3pPr>
                <a:lvl4pPr marL="1600200" indent="-228600" eaLnBrk="0" hangingPunct="0">
                  <a:tabLst>
                    <a:tab pos="176213" algn="l"/>
                  </a:tabLst>
                  <a:defRPr kumimoji="1">
                    <a:solidFill>
                      <a:schemeClr val="tx1"/>
                    </a:solidFill>
                    <a:latin typeface="Arial" pitchFamily="34" charset="0"/>
                    <a:ea typeface="新細明體" pitchFamily="18" charset="-120"/>
                  </a:defRPr>
                </a:lvl4pPr>
                <a:lvl5pPr marL="2057400" indent="-228600" eaLnBrk="0" hangingPunct="0">
                  <a:tabLst>
                    <a:tab pos="176213" algn="l"/>
                  </a:tabLst>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9pPr>
              </a:lstStyle>
              <a:p>
                <a:pPr eaLnBrk="1" hangingPunct="1"/>
                <a:r>
                  <a:rPr lang="en-US" altLang="zh-TW" sz="1200" b="1" u="sng" dirty="0">
                    <a:solidFill>
                      <a:srgbClr val="FF0000"/>
                    </a:solidFill>
                    <a:latin typeface="Times New Roman" pitchFamily="18" charset="0"/>
                  </a:rPr>
                  <a:t>Social </a:t>
                </a:r>
                <a:r>
                  <a:rPr lang="en-US" altLang="zh-TW" sz="1200" b="1" u="sng" dirty="0" err="1" smtClean="0">
                    <a:solidFill>
                      <a:srgbClr val="FF0000"/>
                    </a:solidFill>
                    <a:latin typeface="Times New Roman" pitchFamily="18" charset="0"/>
                  </a:rPr>
                  <a:t>Environment</a:t>
                </a:r>
                <a:r>
                  <a:rPr lang="en-US" altLang="zh-TW" sz="1200" b="1" u="sng" dirty="0" err="1" smtClean="0">
                    <a:solidFill>
                      <a:srgbClr val="FF0000"/>
                    </a:solidFill>
                    <a:latin typeface="Times New Roman" pitchFamily="18" charset="0"/>
                    <a:hlinkClick r:id="rId5" action="ppaction://hlinksldjump"/>
                  </a:rPr>
                  <a:t>Slide</a:t>
                </a:r>
                <a:r>
                  <a:rPr lang="en-US" altLang="zh-TW" sz="1200" b="1" u="sng" dirty="0" smtClean="0">
                    <a:solidFill>
                      <a:srgbClr val="FF0000"/>
                    </a:solidFill>
                    <a:latin typeface="Times New Roman" pitchFamily="18" charset="0"/>
                    <a:hlinkClick r:id="rId5" action="ppaction://hlinksldjump"/>
                  </a:rPr>
                  <a:t> 27</a:t>
                </a:r>
                <a:endParaRPr lang="en-US" altLang="zh-TW" sz="1200" b="1" u="sng" dirty="0">
                  <a:solidFill>
                    <a:srgbClr val="FF0000"/>
                  </a:solidFill>
                  <a:latin typeface="Times New Roman" pitchFamily="18" charset="0"/>
                </a:endParaRPr>
              </a:p>
              <a:p>
                <a:pPr marL="171450" indent="-171450" eaLnBrk="1" hangingPunct="1">
                  <a:buFont typeface="Arial" panose="020B0604020202020204" pitchFamily="34" charset="0"/>
                  <a:buChar char="•"/>
                </a:pPr>
                <a:r>
                  <a:rPr lang="en-US" altLang="zh-TW" sz="1200" dirty="0">
                    <a:latin typeface="Times New Roman" pitchFamily="18" charset="0"/>
                  </a:rPr>
                  <a:t>	</a:t>
                </a:r>
                <a:r>
                  <a:rPr lang="en-US" altLang="zh-TW" sz="1200" dirty="0" smtClean="0">
                    <a:latin typeface="Times New Roman" pitchFamily="18" charset="0"/>
                  </a:rPr>
                  <a:t>Addressing needs of students- </a:t>
                </a:r>
                <a:r>
                  <a:rPr lang="en-GB" sz="1200" dirty="0" smtClean="0">
                    <a:latin typeface="Times New Roman" panose="02020603050405020304" pitchFamily="18" charset="0"/>
                    <a:cs typeface="Times New Roman" panose="02020603050405020304" pitchFamily="18" charset="0"/>
                  </a:rPr>
                  <a:t>promotes </a:t>
                </a:r>
                <a:r>
                  <a:rPr lang="en-GB" sz="1200" dirty="0">
                    <a:latin typeface="Times New Roman" panose="02020603050405020304" pitchFamily="18" charset="0"/>
                    <a:cs typeface="Times New Roman" panose="02020603050405020304" pitchFamily="18" charset="0"/>
                  </a:rPr>
                  <a:t>the students’ self-confidence </a:t>
                </a:r>
                <a:r>
                  <a:rPr lang="en-GB" sz="1200" dirty="0" smtClean="0">
                    <a:latin typeface="Times New Roman" panose="02020603050405020304" pitchFamily="18" charset="0"/>
                    <a:cs typeface="Times New Roman" panose="02020603050405020304" pitchFamily="18" charset="0"/>
                  </a:rPr>
                  <a:t>through </a:t>
                </a:r>
                <a:r>
                  <a:rPr lang="en-GB" sz="1200" dirty="0">
                    <a:latin typeface="Times New Roman" panose="02020603050405020304" pitchFamily="18" charset="0"/>
                    <a:cs typeface="Times New Roman" panose="02020603050405020304" pitchFamily="18" charset="0"/>
                  </a:rPr>
                  <a:t>positive </a:t>
                </a:r>
                <a:r>
                  <a:rPr lang="en-GB" sz="1200" dirty="0" smtClean="0">
                    <a:latin typeface="Times New Roman" panose="02020603050405020304" pitchFamily="18" charset="0"/>
                    <a:cs typeface="Times New Roman" panose="02020603050405020304" pitchFamily="18" charset="0"/>
                  </a:rPr>
                  <a:t>reinforcement</a:t>
                </a:r>
                <a:r>
                  <a:rPr lang="en-US" sz="1200" dirty="0" smtClean="0">
                    <a:latin typeface="Times New Roman" panose="02020603050405020304" pitchFamily="18" charset="0"/>
                    <a:cs typeface="Times New Roman" panose="02020603050405020304" pitchFamily="18" charset="0"/>
                  </a:rPr>
                  <a:t>, </a:t>
                </a:r>
                <a:r>
                  <a:rPr lang="en-GB" sz="1200" dirty="0" smtClean="0">
                    <a:latin typeface="Times New Roman" panose="02020603050405020304" pitchFamily="18" charset="0"/>
                    <a:cs typeface="Times New Roman" panose="02020603050405020304" pitchFamily="18" charset="0"/>
                  </a:rPr>
                  <a:t>a </a:t>
                </a:r>
                <a:r>
                  <a:rPr lang="en-GB" sz="1200" dirty="0">
                    <a:latin typeface="Times New Roman" panose="02020603050405020304" pitchFamily="18" charset="0"/>
                    <a:cs typeface="Times New Roman" panose="02020603050405020304" pitchFamily="18" charset="0"/>
                  </a:rPr>
                  <a:t>system in place to look after students </a:t>
                </a:r>
                <a:r>
                  <a:rPr lang="en-GB" sz="1200" dirty="0" smtClean="0">
                    <a:latin typeface="Times New Roman" panose="02020603050405020304" pitchFamily="18" charset="0"/>
                    <a:cs typeface="Times New Roman" panose="02020603050405020304" pitchFamily="18" charset="0"/>
                  </a:rPr>
                  <a:t>with </a:t>
                </a:r>
                <a:r>
                  <a:rPr lang="en-GB" sz="1200" dirty="0">
                    <a:latin typeface="Times New Roman" panose="02020603050405020304" pitchFamily="18" charset="0"/>
                    <a:cs typeface="Times New Roman" panose="02020603050405020304" pitchFamily="18" charset="0"/>
                  </a:rPr>
                  <a:t>emotional needs and/or unexpected traumatic life events.</a:t>
                </a:r>
                <a:endParaRPr lang="en-US" sz="1200" dirty="0">
                  <a:latin typeface="Times New Roman" panose="02020603050405020304" pitchFamily="18" charset="0"/>
                  <a:cs typeface="Times New Roman" panose="02020603050405020304" pitchFamily="18" charset="0"/>
                </a:endParaRPr>
              </a:p>
              <a:p>
                <a:pPr marL="171450" indent="-171450" eaLnBrk="1" hangingPunct="1">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System </a:t>
                </a:r>
                <a:r>
                  <a:rPr lang="en-GB" sz="1200" dirty="0">
                    <a:latin typeface="Times New Roman" panose="02020603050405020304" pitchFamily="18" charset="0"/>
                    <a:cs typeface="Times New Roman" panose="02020603050405020304" pitchFamily="18" charset="0"/>
                  </a:rPr>
                  <a:t>for the prevention, and management of unacceptable behaviour in school </a:t>
                </a:r>
                <a:r>
                  <a:rPr lang="en-GB" sz="1200" dirty="0" smtClean="0">
                    <a:latin typeface="Times New Roman" panose="02020603050405020304" pitchFamily="18" charset="0"/>
                    <a:cs typeface="Times New Roman" panose="02020603050405020304" pitchFamily="18" charset="0"/>
                  </a:rPr>
                  <a:t>and </a:t>
                </a:r>
                <a:r>
                  <a:rPr lang="en-GB" sz="1200" dirty="0">
                    <a:latin typeface="Times New Roman" panose="02020603050405020304" pitchFamily="18" charset="0"/>
                    <a:cs typeface="Times New Roman" panose="02020603050405020304" pitchFamily="18" charset="0"/>
                  </a:rPr>
                  <a:t>encourages staff to set personal examples for cultivating students’ positive actions.</a:t>
                </a:r>
                <a:endParaRPr lang="en-US" sz="1200" dirty="0">
                  <a:latin typeface="Times New Roman" panose="02020603050405020304" pitchFamily="18" charset="0"/>
                  <a:cs typeface="Times New Roman" panose="02020603050405020304" pitchFamily="18" charset="0"/>
                </a:endParaRPr>
              </a:p>
              <a:p>
                <a:pPr marL="171450" indent="-171450" eaLnBrk="1" hangingPunct="1">
                  <a:buFont typeface="Arial" panose="020B0604020202020204" pitchFamily="34" charset="0"/>
                  <a:buChar char="•"/>
                </a:pPr>
                <a:r>
                  <a:rPr lang="en-US" altLang="zh-TW" sz="1200" dirty="0">
                    <a:latin typeface="Times New Roman" pitchFamily="18" charset="0"/>
                  </a:rPr>
                  <a:t>Respect students’ diversity</a:t>
                </a:r>
              </a:p>
              <a:p>
                <a:pPr marL="171450" indent="-171450" eaLnBrk="1" hangingPunct="1">
                  <a:buFont typeface="Arial" panose="020B0604020202020204" pitchFamily="34" charset="0"/>
                  <a:buChar char="•"/>
                </a:pPr>
                <a:r>
                  <a:rPr lang="en-US" altLang="zh-TW" sz="1200" dirty="0" smtClean="0">
                    <a:latin typeface="Times New Roman" pitchFamily="18" charset="0"/>
                  </a:rPr>
                  <a:t>Caring </a:t>
                </a:r>
                <a:r>
                  <a:rPr lang="en-US" altLang="zh-TW" sz="1200" dirty="0">
                    <a:latin typeface="Times New Roman" pitchFamily="18" charset="0"/>
                  </a:rPr>
                  <a:t>and harmonious 	atmosphere</a:t>
                </a:r>
              </a:p>
              <a:p>
                <a:pPr marL="171450" indent="-171450" eaLnBrk="1" hangingPunct="1">
                  <a:buFont typeface="Arial" panose="020B0604020202020204" pitchFamily="34" charset="0"/>
                  <a:buChar char="•"/>
                </a:pPr>
                <a:r>
                  <a:rPr lang="en-US" altLang="zh-TW" sz="1200" dirty="0">
                    <a:latin typeface="Times New Roman" pitchFamily="18" charset="0"/>
                  </a:rPr>
                  <a:t>	</a:t>
                </a:r>
                <a:r>
                  <a:rPr lang="en-US" altLang="zh-TW" sz="1200" dirty="0" smtClean="0">
                    <a:latin typeface="Times New Roman" pitchFamily="18" charset="0"/>
                  </a:rPr>
                  <a:t>Develop </a:t>
                </a:r>
                <a:r>
                  <a:rPr lang="en-US" altLang="zh-TW" sz="1200" dirty="0">
                    <a:latin typeface="Times New Roman" pitchFamily="18" charset="0"/>
                  </a:rPr>
                  <a:t>atmosphere of </a:t>
                </a:r>
                <a:r>
                  <a:rPr lang="en-US" altLang="zh-TW" sz="1200" dirty="0" smtClean="0">
                    <a:latin typeface="Times New Roman" pitchFamily="18" charset="0"/>
                  </a:rPr>
                  <a:t>mutual </a:t>
                </a:r>
                <a:r>
                  <a:rPr lang="en-US" altLang="zh-TW" sz="1200" dirty="0">
                    <a:latin typeface="Times New Roman" pitchFamily="18" charset="0"/>
                  </a:rPr>
                  <a:t>trust and </a:t>
                </a:r>
                <a:r>
                  <a:rPr lang="en-US" altLang="zh-TW" sz="1200" dirty="0" smtClean="0">
                    <a:latin typeface="Times New Roman" pitchFamily="18" charset="0"/>
                  </a:rPr>
                  <a:t>sharing</a:t>
                </a:r>
                <a:endParaRPr lang="en-US" altLang="zh-TW" dirty="0"/>
              </a:p>
            </p:txBody>
          </p:sp>
          <p:sp>
            <p:nvSpPr>
              <p:cNvPr id="53259" name="Rectangle 10"/>
              <p:cNvSpPr>
                <a:spLocks noChangeArrowheads="1"/>
              </p:cNvSpPr>
              <p:nvPr/>
            </p:nvSpPr>
            <p:spPr bwMode="auto">
              <a:xfrm>
                <a:off x="7386" y="6226"/>
                <a:ext cx="1890" cy="162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tabLst>
                    <a:tab pos="176213" algn="l"/>
                  </a:tabLst>
                  <a:defRPr kumimoji="1">
                    <a:solidFill>
                      <a:schemeClr val="tx1"/>
                    </a:solidFill>
                    <a:latin typeface="Arial" pitchFamily="34" charset="0"/>
                    <a:ea typeface="新細明體" pitchFamily="18" charset="-120"/>
                  </a:defRPr>
                </a:lvl1pPr>
                <a:lvl2pPr marL="742950" indent="-285750" eaLnBrk="0" hangingPunct="0">
                  <a:tabLst>
                    <a:tab pos="176213" algn="l"/>
                  </a:tabLst>
                  <a:defRPr kumimoji="1">
                    <a:solidFill>
                      <a:schemeClr val="tx1"/>
                    </a:solidFill>
                    <a:latin typeface="Arial" pitchFamily="34" charset="0"/>
                    <a:ea typeface="新細明體" pitchFamily="18" charset="-120"/>
                  </a:defRPr>
                </a:lvl2pPr>
                <a:lvl3pPr marL="1143000" indent="-228600" eaLnBrk="0" hangingPunct="0">
                  <a:tabLst>
                    <a:tab pos="176213" algn="l"/>
                  </a:tabLst>
                  <a:defRPr kumimoji="1">
                    <a:solidFill>
                      <a:schemeClr val="tx1"/>
                    </a:solidFill>
                    <a:latin typeface="Arial" pitchFamily="34" charset="0"/>
                    <a:ea typeface="新細明體" pitchFamily="18" charset="-120"/>
                  </a:defRPr>
                </a:lvl3pPr>
                <a:lvl4pPr marL="1600200" indent="-228600" eaLnBrk="0" hangingPunct="0">
                  <a:tabLst>
                    <a:tab pos="176213" algn="l"/>
                  </a:tabLst>
                  <a:defRPr kumimoji="1">
                    <a:solidFill>
                      <a:schemeClr val="tx1"/>
                    </a:solidFill>
                    <a:latin typeface="Arial" pitchFamily="34" charset="0"/>
                    <a:ea typeface="新細明體" pitchFamily="18" charset="-120"/>
                  </a:defRPr>
                </a:lvl4pPr>
                <a:lvl5pPr marL="2057400" indent="-228600" eaLnBrk="0" hangingPunct="0">
                  <a:tabLst>
                    <a:tab pos="176213" algn="l"/>
                  </a:tabLst>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9pPr>
              </a:lstStyle>
              <a:p>
                <a:pPr eaLnBrk="1" hangingPunct="1"/>
                <a:r>
                  <a:rPr lang="en-US" altLang="zh-TW" sz="1200" b="1" u="sng" dirty="0">
                    <a:solidFill>
                      <a:srgbClr val="FF0000"/>
                    </a:solidFill>
                    <a:latin typeface="Times New Roman" pitchFamily="18" charset="0"/>
                  </a:rPr>
                  <a:t>Physical </a:t>
                </a:r>
                <a:r>
                  <a:rPr lang="en-US" altLang="zh-TW" sz="1200" b="1" u="sng" dirty="0" err="1" smtClean="0">
                    <a:solidFill>
                      <a:srgbClr val="FF0000"/>
                    </a:solidFill>
                    <a:latin typeface="Times New Roman" pitchFamily="18" charset="0"/>
                  </a:rPr>
                  <a:t>Environment</a:t>
                </a:r>
                <a:r>
                  <a:rPr lang="en-US" altLang="zh-TW" sz="1200" b="1" u="sng" dirty="0" err="1" smtClean="0">
                    <a:solidFill>
                      <a:srgbClr val="FF0000"/>
                    </a:solidFill>
                    <a:latin typeface="Times New Roman" pitchFamily="18" charset="0"/>
                    <a:hlinkClick r:id="rId6" action="ppaction://hlinksldjump"/>
                  </a:rPr>
                  <a:t>Slide</a:t>
                </a:r>
                <a:r>
                  <a:rPr lang="en-US" altLang="zh-TW" sz="1200" b="1" u="sng" dirty="0" smtClean="0">
                    <a:solidFill>
                      <a:srgbClr val="FF0000"/>
                    </a:solidFill>
                    <a:latin typeface="Times New Roman" pitchFamily="18" charset="0"/>
                    <a:hlinkClick r:id="rId6" action="ppaction://hlinksldjump"/>
                  </a:rPr>
                  <a:t> 26</a:t>
                </a:r>
                <a:r>
                  <a:rPr lang="en-US" altLang="zh-TW" sz="1200" dirty="0">
                    <a:latin typeface="Times New Roman" pitchFamily="18" charset="0"/>
                  </a:rPr>
                  <a:t>	Safety</a:t>
                </a:r>
              </a:p>
              <a:p>
                <a:pPr eaLnBrk="1" hangingPunct="1">
                  <a:buFontTx/>
                  <a:buChar char="•"/>
                </a:pPr>
                <a:r>
                  <a:rPr lang="en-US" altLang="zh-TW" sz="1200" dirty="0">
                    <a:latin typeface="Times New Roman" pitchFamily="18" charset="0"/>
                  </a:rPr>
                  <a:t>	Healthy school environment 	for physical and leisure 	activities</a:t>
                </a:r>
              </a:p>
              <a:p>
                <a:pPr eaLnBrk="1" hangingPunct="1">
                  <a:buFontTx/>
                  <a:buChar char="•"/>
                </a:pPr>
                <a:r>
                  <a:rPr lang="en-US" altLang="zh-TW" sz="1200" dirty="0">
                    <a:latin typeface="Times New Roman" pitchFamily="18" charset="0"/>
                  </a:rPr>
                  <a:t>	Green environment</a:t>
                </a:r>
                <a:endParaRPr lang="en-US" altLang="zh-TW" dirty="0"/>
              </a:p>
            </p:txBody>
          </p:sp>
          <p:sp>
            <p:nvSpPr>
              <p:cNvPr id="53260" name="Rectangle 11"/>
              <p:cNvSpPr>
                <a:spLocks noChangeArrowheads="1"/>
              </p:cNvSpPr>
              <p:nvPr/>
            </p:nvSpPr>
            <p:spPr bwMode="auto">
              <a:xfrm>
                <a:off x="9906" y="5596"/>
                <a:ext cx="2070" cy="2250"/>
              </a:xfrm>
              <a:prstGeom prst="rect">
                <a:avLst/>
              </a:prstGeom>
              <a:noFill/>
              <a:ln w="9525">
                <a:solidFill>
                  <a:srgbClr val="000000"/>
                </a:solidFill>
                <a:miter lim="800000"/>
                <a:headEnd/>
                <a:tailEnd/>
              </a:ln>
              <a:extLst>
                <a:ext uri="{909E8E84-426E-40DD-AFC4-6F175D3DCCD1}">
                  <a14:hiddenFill xmlns:a14="http://schemas.microsoft.com/office/drawing/2010/main">
                    <a:solidFill>
                      <a:schemeClr val="accent1"/>
                    </a:solidFill>
                  </a14:hiddenFill>
                </a:ext>
              </a:extLst>
            </p:spPr>
            <p:txBody>
              <a:bodyPr/>
              <a:lstStyle>
                <a:lvl1pPr eaLnBrk="0" hangingPunct="0">
                  <a:tabLst>
                    <a:tab pos="176213" algn="l"/>
                  </a:tabLst>
                  <a:defRPr kumimoji="1">
                    <a:solidFill>
                      <a:schemeClr val="tx1"/>
                    </a:solidFill>
                    <a:latin typeface="Arial" pitchFamily="34" charset="0"/>
                    <a:ea typeface="新細明體" pitchFamily="18" charset="-120"/>
                  </a:defRPr>
                </a:lvl1pPr>
                <a:lvl2pPr marL="742950" indent="-285750" eaLnBrk="0" hangingPunct="0">
                  <a:tabLst>
                    <a:tab pos="176213" algn="l"/>
                  </a:tabLst>
                  <a:defRPr kumimoji="1">
                    <a:solidFill>
                      <a:schemeClr val="tx1"/>
                    </a:solidFill>
                    <a:latin typeface="Arial" pitchFamily="34" charset="0"/>
                    <a:ea typeface="新細明體" pitchFamily="18" charset="-120"/>
                  </a:defRPr>
                </a:lvl2pPr>
                <a:lvl3pPr marL="1143000" indent="-228600" eaLnBrk="0" hangingPunct="0">
                  <a:tabLst>
                    <a:tab pos="176213" algn="l"/>
                  </a:tabLst>
                  <a:defRPr kumimoji="1">
                    <a:solidFill>
                      <a:schemeClr val="tx1"/>
                    </a:solidFill>
                    <a:latin typeface="Arial" pitchFamily="34" charset="0"/>
                    <a:ea typeface="新細明體" pitchFamily="18" charset="-120"/>
                  </a:defRPr>
                </a:lvl3pPr>
                <a:lvl4pPr marL="1600200" indent="-228600" eaLnBrk="0" hangingPunct="0">
                  <a:tabLst>
                    <a:tab pos="176213" algn="l"/>
                  </a:tabLst>
                  <a:defRPr kumimoji="1">
                    <a:solidFill>
                      <a:schemeClr val="tx1"/>
                    </a:solidFill>
                    <a:latin typeface="Arial" pitchFamily="34" charset="0"/>
                    <a:ea typeface="新細明體" pitchFamily="18" charset="-120"/>
                  </a:defRPr>
                </a:lvl4pPr>
                <a:lvl5pPr marL="2057400" indent="-228600" eaLnBrk="0" hangingPunct="0">
                  <a:tabLst>
                    <a:tab pos="176213" algn="l"/>
                  </a:tabLst>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tabLst>
                    <a:tab pos="176213" algn="l"/>
                  </a:tabLst>
                  <a:defRPr kumimoji="1">
                    <a:solidFill>
                      <a:schemeClr val="tx1"/>
                    </a:solidFill>
                    <a:latin typeface="Arial" pitchFamily="34" charset="0"/>
                    <a:ea typeface="新細明體" pitchFamily="18" charset="-120"/>
                  </a:defRPr>
                </a:lvl9pPr>
              </a:lstStyle>
              <a:p>
                <a:pPr eaLnBrk="1" hangingPunct="1"/>
                <a:r>
                  <a:rPr lang="en-US" altLang="zh-TW" sz="1200" b="1" u="sng" dirty="0">
                    <a:solidFill>
                      <a:srgbClr val="FF0000"/>
                    </a:solidFill>
                    <a:latin typeface="Times New Roman" pitchFamily="18" charset="0"/>
                  </a:rPr>
                  <a:t>School </a:t>
                </a:r>
                <a:r>
                  <a:rPr lang="en-US" altLang="zh-TW" sz="1200" b="1" u="sng" dirty="0" smtClean="0">
                    <a:solidFill>
                      <a:srgbClr val="FF0000"/>
                    </a:solidFill>
                    <a:latin typeface="Times New Roman" pitchFamily="18" charset="0"/>
                  </a:rPr>
                  <a:t>Health Care and Promotion </a:t>
                </a:r>
                <a:r>
                  <a:rPr lang="en-US" altLang="zh-TW" sz="1200" b="1" u="sng" dirty="0" err="1" smtClean="0">
                    <a:solidFill>
                      <a:srgbClr val="FF0000"/>
                    </a:solidFill>
                    <a:latin typeface="Times New Roman" pitchFamily="18" charset="0"/>
                  </a:rPr>
                  <a:t>Services</a:t>
                </a:r>
                <a:r>
                  <a:rPr lang="en-US" altLang="zh-TW" sz="1200" b="1" u="sng" dirty="0" err="1" smtClean="0">
                    <a:solidFill>
                      <a:srgbClr val="FF0000"/>
                    </a:solidFill>
                    <a:latin typeface="Times New Roman" pitchFamily="18" charset="0"/>
                    <a:hlinkClick r:id="rId7" action="ppaction://hlinksldjump"/>
                  </a:rPr>
                  <a:t>Slide</a:t>
                </a:r>
                <a:r>
                  <a:rPr lang="en-US" altLang="zh-TW" sz="1200" b="1" u="sng" dirty="0" smtClean="0">
                    <a:solidFill>
                      <a:srgbClr val="FF0000"/>
                    </a:solidFill>
                    <a:latin typeface="Times New Roman" pitchFamily="18" charset="0"/>
                    <a:hlinkClick r:id="rId7" action="ppaction://hlinksldjump"/>
                  </a:rPr>
                  <a:t> 23</a:t>
                </a:r>
                <a:endParaRPr lang="en-US" altLang="zh-TW" sz="1200" dirty="0">
                  <a:latin typeface="Times New Roman" pitchFamily="18" charset="0"/>
                </a:endParaRPr>
              </a:p>
              <a:p>
                <a:pPr marL="171450" indent="-171450" eaLnBrk="1" hangingPunct="1">
                  <a:buFont typeface="Arial" panose="020B0604020202020204" pitchFamily="34" charset="0"/>
                  <a:buChar char="•"/>
                </a:pPr>
                <a:r>
                  <a:rPr lang="en-US" altLang="zh-TW" sz="1200" dirty="0">
                    <a:latin typeface="Times New Roman" pitchFamily="18" charset="0"/>
                  </a:rPr>
                  <a:t>	Primary prevention: avoid 	exposure to risk factors and 	build up protective factors</a:t>
                </a:r>
              </a:p>
              <a:p>
                <a:pPr marL="171450" indent="-171450" eaLnBrk="1" hangingPunct="1">
                  <a:buFont typeface="Arial" panose="020B0604020202020204" pitchFamily="34" charset="0"/>
                  <a:buChar char="•"/>
                </a:pPr>
                <a:r>
                  <a:rPr lang="en-US" altLang="zh-TW" sz="1200" dirty="0">
                    <a:latin typeface="Times New Roman" pitchFamily="18" charset="0"/>
                  </a:rPr>
                  <a:t>	Secondary prevention: 	identification of at risk cases 	and </a:t>
                </a:r>
                <a:r>
                  <a:rPr lang="en-US" altLang="zh-TW" sz="1200" dirty="0" smtClean="0">
                    <a:latin typeface="Times New Roman" pitchFamily="18" charset="0"/>
                  </a:rPr>
                  <a:t>appropriate management in school setting ± referral for </a:t>
                </a:r>
                <a:r>
                  <a:rPr lang="en-US" altLang="zh-TW" sz="1200" dirty="0" err="1" smtClean="0">
                    <a:latin typeface="Times New Roman" pitchFamily="18" charset="0"/>
                  </a:rPr>
                  <a:t>treatmnt</a:t>
                </a:r>
                <a:r>
                  <a:rPr lang="en-US" altLang="zh-TW" sz="1200" dirty="0" smtClean="0">
                    <a:latin typeface="Times New Roman" pitchFamily="18" charset="0"/>
                  </a:rPr>
                  <a:t> </a:t>
                </a:r>
                <a:endParaRPr lang="en-US" altLang="zh-TW" sz="1200" dirty="0">
                  <a:latin typeface="Times New Roman" pitchFamily="18" charset="0"/>
                </a:endParaRPr>
              </a:p>
              <a:p>
                <a:pPr marL="171450" indent="-171450" eaLnBrk="1" hangingPunct="1">
                  <a:buFont typeface="Arial" panose="020B0604020202020204" pitchFamily="34" charset="0"/>
                  <a:buChar char="•"/>
                </a:pPr>
                <a:r>
                  <a:rPr lang="en-US" altLang="zh-TW" sz="1200" dirty="0">
                    <a:latin typeface="Times New Roman" pitchFamily="18" charset="0"/>
                  </a:rPr>
                  <a:t>	Tertiary prevention</a:t>
                </a:r>
                <a:r>
                  <a:rPr lang="en-US" altLang="zh-TW" sz="1200" dirty="0" smtClean="0">
                    <a:latin typeface="Times New Roman" pitchFamily="18" charset="0"/>
                  </a:rPr>
                  <a:t>: </a:t>
                </a:r>
                <a:r>
                  <a:rPr lang="en-US" altLang="zh-TW" sz="1200" dirty="0">
                    <a:latin typeface="Times New Roman" pitchFamily="18" charset="0"/>
                  </a:rPr>
                  <a:t>and appropriate counseling </a:t>
                </a:r>
                <a:r>
                  <a:rPr lang="en-US" altLang="zh-TW" sz="1200" dirty="0" smtClean="0">
                    <a:latin typeface="Times New Roman" pitchFamily="18" charset="0"/>
                  </a:rPr>
                  <a:t>and/or </a:t>
                </a:r>
                <a:r>
                  <a:rPr lang="en-US" altLang="zh-TW" sz="1200" dirty="0">
                    <a:latin typeface="Times New Roman" pitchFamily="18" charset="0"/>
                  </a:rPr>
                  <a:t>specific individual </a:t>
                </a:r>
                <a:endParaRPr lang="en-US" altLang="zh-TW" sz="1200" dirty="0"/>
              </a:p>
            </p:txBody>
          </p:sp>
          <p:sp>
            <p:nvSpPr>
              <p:cNvPr id="53261" name="Line 12"/>
              <p:cNvSpPr>
                <a:spLocks noChangeShapeType="1"/>
              </p:cNvSpPr>
              <p:nvPr/>
            </p:nvSpPr>
            <p:spPr bwMode="auto">
              <a:xfrm>
                <a:off x="6756" y="3886"/>
                <a:ext cx="27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62" name="Line 13"/>
              <p:cNvSpPr>
                <a:spLocks noChangeShapeType="1"/>
              </p:cNvSpPr>
              <p:nvPr/>
            </p:nvSpPr>
            <p:spPr bwMode="auto">
              <a:xfrm>
                <a:off x="7026" y="3886"/>
                <a:ext cx="0" cy="153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63" name="Line 14"/>
              <p:cNvSpPr>
                <a:spLocks noChangeShapeType="1"/>
              </p:cNvSpPr>
              <p:nvPr/>
            </p:nvSpPr>
            <p:spPr bwMode="auto">
              <a:xfrm>
                <a:off x="7026" y="5416"/>
                <a:ext cx="63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3264" name="Line 15"/>
              <p:cNvSpPr>
                <a:spLocks noChangeShapeType="1"/>
              </p:cNvSpPr>
              <p:nvPr/>
            </p:nvSpPr>
            <p:spPr bwMode="auto">
              <a:xfrm>
                <a:off x="6756" y="6676"/>
                <a:ext cx="27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65" name="Line 16"/>
              <p:cNvSpPr>
                <a:spLocks noChangeShapeType="1"/>
              </p:cNvSpPr>
              <p:nvPr/>
            </p:nvSpPr>
            <p:spPr bwMode="auto">
              <a:xfrm flipV="1">
                <a:off x="7026" y="5596"/>
                <a:ext cx="0" cy="10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66" name="Line 17"/>
              <p:cNvSpPr>
                <a:spLocks noChangeShapeType="1"/>
              </p:cNvSpPr>
              <p:nvPr/>
            </p:nvSpPr>
            <p:spPr bwMode="auto">
              <a:xfrm>
                <a:off x="7026" y="5596"/>
                <a:ext cx="63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3267" name="Line 18"/>
              <p:cNvSpPr>
                <a:spLocks noChangeShapeType="1"/>
              </p:cNvSpPr>
              <p:nvPr/>
            </p:nvSpPr>
            <p:spPr bwMode="auto">
              <a:xfrm flipV="1">
                <a:off x="8286" y="5776"/>
                <a:ext cx="0" cy="4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3268" name="Line 19"/>
              <p:cNvSpPr>
                <a:spLocks noChangeShapeType="1"/>
              </p:cNvSpPr>
              <p:nvPr/>
            </p:nvSpPr>
            <p:spPr bwMode="auto">
              <a:xfrm>
                <a:off x="8286" y="4876"/>
                <a:ext cx="0"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3269" name="Line 20"/>
              <p:cNvSpPr>
                <a:spLocks noChangeShapeType="1"/>
              </p:cNvSpPr>
              <p:nvPr/>
            </p:nvSpPr>
            <p:spPr bwMode="auto">
              <a:xfrm flipH="1">
                <a:off x="9636" y="3976"/>
                <a:ext cx="27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70" name="Line 21"/>
              <p:cNvSpPr>
                <a:spLocks noChangeShapeType="1"/>
              </p:cNvSpPr>
              <p:nvPr/>
            </p:nvSpPr>
            <p:spPr bwMode="auto">
              <a:xfrm>
                <a:off x="9636" y="3976"/>
                <a:ext cx="0" cy="14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71" name="Line 22"/>
              <p:cNvSpPr>
                <a:spLocks noChangeShapeType="1"/>
              </p:cNvSpPr>
              <p:nvPr/>
            </p:nvSpPr>
            <p:spPr bwMode="auto">
              <a:xfrm flipH="1">
                <a:off x="8916" y="5416"/>
                <a:ext cx="72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3272" name="Line 23"/>
              <p:cNvSpPr>
                <a:spLocks noChangeShapeType="1"/>
              </p:cNvSpPr>
              <p:nvPr/>
            </p:nvSpPr>
            <p:spPr bwMode="auto">
              <a:xfrm flipH="1">
                <a:off x="9636" y="6676"/>
                <a:ext cx="27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73" name="Line 24"/>
              <p:cNvSpPr>
                <a:spLocks noChangeShapeType="1"/>
              </p:cNvSpPr>
              <p:nvPr/>
            </p:nvSpPr>
            <p:spPr bwMode="auto">
              <a:xfrm flipV="1">
                <a:off x="9636" y="5596"/>
                <a:ext cx="0" cy="10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74" name="Line 25"/>
              <p:cNvSpPr>
                <a:spLocks noChangeShapeType="1"/>
              </p:cNvSpPr>
              <p:nvPr/>
            </p:nvSpPr>
            <p:spPr bwMode="auto">
              <a:xfrm flipH="1">
                <a:off x="8916" y="5596"/>
                <a:ext cx="72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sp>
        <p:nvSpPr>
          <p:cNvPr id="53251" name="矩形 1"/>
          <p:cNvSpPr>
            <a:spLocks noChangeArrowheads="1"/>
          </p:cNvSpPr>
          <p:nvPr/>
        </p:nvSpPr>
        <p:spPr bwMode="auto">
          <a:xfrm>
            <a:off x="2475080" y="139700"/>
            <a:ext cx="4193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eaLnBrk="1" hangingPunct="1"/>
            <a:r>
              <a:rPr lang="en-US" altLang="zh-TW" dirty="0">
                <a:latin typeface="Times New Roman" pitchFamily="18" charset="0"/>
              </a:rPr>
              <a:t>© Professor Albert LEE </a:t>
            </a:r>
            <a:r>
              <a:rPr lang="zh-TW" altLang="en-US" b="1" dirty="0">
                <a:latin typeface="Times New Roman" pitchFamily="18" charset="0"/>
              </a:rPr>
              <a:t>李大拔教授 </a:t>
            </a:r>
            <a:r>
              <a:rPr lang="en-US" altLang="zh-TW" dirty="0" smtClean="0">
                <a:latin typeface="Times New Roman" pitchFamily="18" charset="0"/>
              </a:rPr>
              <a:t>2017 </a:t>
            </a:r>
            <a:endParaRPr lang="en-US" altLang="zh-TW" b="1" u="sng" dirty="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37206298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8018" name="Picture 2" descr="umbrella2"/>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a:xfrm>
            <a:off x="0" y="0"/>
            <a:ext cx="9144000" cy="7569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98019" name="Rectangle 3"/>
          <p:cNvSpPr>
            <a:spLocks noChangeArrowheads="1"/>
          </p:cNvSpPr>
          <p:nvPr/>
        </p:nvSpPr>
        <p:spPr bwMode="auto">
          <a:xfrm>
            <a:off x="228600" y="76200"/>
            <a:ext cx="2903538"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kumimoji="1" sz="4400">
                <a:solidFill>
                  <a:schemeClr val="tx2"/>
                </a:solidFill>
                <a:latin typeface="Times New Roman" pitchFamily="18" charset="0"/>
                <a:ea typeface="新細明體" pitchFamily="18" charset="-120"/>
              </a:defRPr>
            </a:lvl1pPr>
            <a:lvl2pPr>
              <a:defRPr kumimoji="1" sz="4400">
                <a:solidFill>
                  <a:schemeClr val="tx2"/>
                </a:solidFill>
                <a:latin typeface="Times New Roman" pitchFamily="18" charset="0"/>
                <a:ea typeface="新細明體" pitchFamily="18" charset="-120"/>
              </a:defRPr>
            </a:lvl2pPr>
            <a:lvl3pPr>
              <a:defRPr kumimoji="1" sz="4400">
                <a:solidFill>
                  <a:schemeClr val="tx2"/>
                </a:solidFill>
                <a:latin typeface="Times New Roman" pitchFamily="18" charset="0"/>
                <a:ea typeface="新細明體" pitchFamily="18" charset="-120"/>
              </a:defRPr>
            </a:lvl3pPr>
            <a:lvl4pPr>
              <a:defRPr kumimoji="1" sz="4400">
                <a:solidFill>
                  <a:schemeClr val="tx2"/>
                </a:solidFill>
                <a:latin typeface="Times New Roman" pitchFamily="18" charset="0"/>
                <a:ea typeface="新細明體" pitchFamily="18" charset="-120"/>
              </a:defRPr>
            </a:lvl4pPr>
            <a:lvl5pPr>
              <a:defRPr kumimoji="1" sz="4400">
                <a:solidFill>
                  <a:schemeClr val="tx2"/>
                </a:solidFill>
                <a:latin typeface="Times New Roman" pitchFamily="18" charset="0"/>
                <a:ea typeface="新細明體" pitchFamily="18" charset="-120"/>
              </a:defRPr>
            </a:lvl5pPr>
            <a:lvl6pPr marL="457200" fontAlgn="base">
              <a:spcBef>
                <a:spcPct val="0"/>
              </a:spcBef>
              <a:spcAft>
                <a:spcPct val="0"/>
              </a:spcAft>
              <a:defRPr kumimoji="1" sz="4400">
                <a:solidFill>
                  <a:schemeClr val="tx2"/>
                </a:solidFill>
                <a:latin typeface="Times New Roman" pitchFamily="18" charset="0"/>
                <a:ea typeface="新細明體" pitchFamily="18" charset="-120"/>
              </a:defRPr>
            </a:lvl6pPr>
            <a:lvl7pPr marL="91440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fontAlgn="base">
              <a:spcBef>
                <a:spcPct val="0"/>
              </a:spcBef>
              <a:spcAft>
                <a:spcPct val="0"/>
              </a:spcAft>
              <a:defRPr kumimoji="1" sz="4400">
                <a:solidFill>
                  <a:schemeClr val="tx2"/>
                </a:solidFill>
                <a:latin typeface="Times New Roman" pitchFamily="18" charset="0"/>
                <a:ea typeface="新細明體" pitchFamily="18" charset="-120"/>
              </a:defRPr>
            </a:lvl9pPr>
          </a:lstStyle>
          <a:p>
            <a:r>
              <a:rPr lang="zh-TW" altLang="en-US" sz="3200" b="1">
                <a:solidFill>
                  <a:srgbClr val="FF0000"/>
                </a:solidFill>
              </a:rPr>
              <a:t>十大健康主題</a:t>
            </a:r>
          </a:p>
        </p:txBody>
      </p:sp>
      <p:sp>
        <p:nvSpPr>
          <p:cNvPr id="2" name="Footer Placeholder 1"/>
          <p:cNvSpPr>
            <a:spLocks noGrp="1"/>
          </p:cNvSpPr>
          <p:nvPr>
            <p:ph type="ftr" sz="quarter" idx="11"/>
          </p:nvPr>
        </p:nvSpPr>
        <p:spPr>
          <a:xfrm>
            <a:off x="3124200" y="6553200"/>
            <a:ext cx="4724400" cy="304800"/>
          </a:xfrm>
        </p:spPr>
        <p:txBody>
          <a:bodyPr/>
          <a:lstStyle/>
          <a:p>
            <a:r>
              <a:rPr lang="en-US" dirty="0" smtClean="0"/>
              <a:t>Restricted for participants of Teacher Training workshop on 9 May 2017</a:t>
            </a:r>
            <a:endParaRPr lang="en-US" dirty="0"/>
          </a:p>
        </p:txBody>
      </p:sp>
    </p:spTree>
    <p:extLst>
      <p:ext uri="{BB962C8B-B14F-4D97-AF65-F5344CB8AC3E}">
        <p14:creationId xmlns:p14="http://schemas.microsoft.com/office/powerpoint/2010/main" val="2281597751"/>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umbrella_Eng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8600" y="-304800"/>
            <a:ext cx="8610600" cy="7162800"/>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a:xfrm>
            <a:off x="0" y="152400"/>
            <a:ext cx="3505200" cy="168275"/>
          </a:xfrm>
        </p:spPr>
        <p:txBody>
          <a:bodyPr/>
          <a:lstStyle/>
          <a:p>
            <a:r>
              <a:rPr lang="en-US" dirty="0" smtClean="0"/>
              <a:t>Restricted for participants of Teacher Training workshop on 9 May 2017</a:t>
            </a:r>
            <a:endParaRPr lang="en-US" dirty="0"/>
          </a:p>
        </p:txBody>
      </p:sp>
    </p:spTree>
    <p:extLst>
      <p:ext uri="{BB962C8B-B14F-4D97-AF65-F5344CB8AC3E}">
        <p14:creationId xmlns:p14="http://schemas.microsoft.com/office/powerpoint/2010/main" val="23409910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0" y="1"/>
            <a:ext cx="8991600" cy="6705600"/>
          </a:xfrm>
        </p:spPr>
        <p:txBody>
          <a:bodyPr>
            <a:normAutofit/>
          </a:bodyPr>
          <a:lstStyle/>
          <a:p>
            <a:pPr marL="0" indent="0" algn="ctr" eaLnBrk="1" hangingPunct="1">
              <a:buFont typeface="Wingdings" pitchFamily="2" charset="2"/>
              <a:buNone/>
              <a:defRPr/>
            </a:pPr>
            <a:r>
              <a:rPr lang="en-US" altLang="zh-TW" sz="2800" b="1" dirty="0" smtClean="0">
                <a:latin typeface="Times New Roman" pitchFamily="18" charset="0"/>
              </a:rPr>
              <a:t>Action competencies for Healthy Living</a:t>
            </a:r>
          </a:p>
          <a:p>
            <a:pPr marL="0" indent="0" eaLnBrk="1" hangingPunct="1">
              <a:buFont typeface="Wingdings" pitchFamily="2" charset="2"/>
              <a:buNone/>
              <a:defRPr/>
            </a:pPr>
            <a:endParaRPr lang="en-US" altLang="zh-TW" sz="2800" b="1" dirty="0">
              <a:latin typeface="Times New Roman" pitchFamily="18" charset="0"/>
            </a:endParaRPr>
          </a:p>
          <a:p>
            <a:pPr eaLnBrk="1" hangingPunct="1">
              <a:defRPr/>
            </a:pPr>
            <a:r>
              <a:rPr lang="en-US" altLang="zh-TW" sz="2800" dirty="0" smtClean="0">
                <a:latin typeface="Times New Roman" pitchFamily="18" charset="0"/>
              </a:rPr>
              <a:t>Training in time management.</a:t>
            </a:r>
          </a:p>
          <a:p>
            <a:pPr eaLnBrk="1" hangingPunct="1">
              <a:defRPr/>
            </a:pPr>
            <a:r>
              <a:rPr lang="en-US" altLang="zh-TW" sz="2800" dirty="0" smtClean="0">
                <a:latin typeface="Times New Roman" pitchFamily="18" charset="0"/>
              </a:rPr>
              <a:t>Introducing alternative activities to the problematic </a:t>
            </a:r>
            <a:r>
              <a:rPr lang="en-US" altLang="zh-TW" sz="2800" dirty="0" err="1" smtClean="0">
                <a:latin typeface="Times New Roman" pitchFamily="18" charset="0"/>
              </a:rPr>
              <a:t>behaviours</a:t>
            </a:r>
            <a:r>
              <a:rPr lang="en-US" altLang="zh-TW" sz="2800" dirty="0" smtClean="0">
                <a:latin typeface="Times New Roman" pitchFamily="18" charset="0"/>
              </a:rPr>
              <a:t>.</a:t>
            </a:r>
          </a:p>
          <a:p>
            <a:pPr eaLnBrk="1" hangingPunct="1">
              <a:defRPr/>
            </a:pPr>
            <a:r>
              <a:rPr lang="en-US" altLang="zh-TW" sz="2800" dirty="0" smtClean="0">
                <a:latin typeface="Times New Roman" pitchFamily="18" charset="0"/>
              </a:rPr>
              <a:t>Multimodal treatments including parent training, teacher education and group cognitive </a:t>
            </a:r>
            <a:r>
              <a:rPr lang="en-US" altLang="zh-TW" sz="2800" dirty="0" err="1" smtClean="0">
                <a:latin typeface="Times New Roman" pitchFamily="18" charset="0"/>
              </a:rPr>
              <a:t>behaviour</a:t>
            </a:r>
            <a:r>
              <a:rPr lang="en-US" altLang="zh-TW" sz="2800" dirty="0" smtClean="0">
                <a:latin typeface="Times New Roman" pitchFamily="18" charset="0"/>
              </a:rPr>
              <a:t> therapy to improve emotional state and regulation ability, </a:t>
            </a:r>
            <a:r>
              <a:rPr lang="en-US" altLang="zh-TW" sz="2800" dirty="0" err="1" smtClean="0">
                <a:latin typeface="Times New Roman" pitchFamily="18" charset="0"/>
              </a:rPr>
              <a:t>behavioural</a:t>
            </a:r>
            <a:r>
              <a:rPr lang="en-US" altLang="zh-TW" sz="2800" dirty="0" smtClean="0">
                <a:latin typeface="Times New Roman" pitchFamily="18" charset="0"/>
              </a:rPr>
              <a:t> and self management style.</a:t>
            </a:r>
          </a:p>
          <a:p>
            <a:pPr>
              <a:defRPr/>
            </a:pPr>
            <a:r>
              <a:rPr lang="en-US" altLang="zh-TW" sz="2800" dirty="0" smtClean="0">
                <a:latin typeface="Times New Roman" pitchFamily="18" charset="0"/>
              </a:rPr>
              <a:t>Promoting understanding of the change process through different stages of change from pre-contemplation to relapse </a:t>
            </a:r>
            <a:r>
              <a:rPr lang="en-US" altLang="zh-TW" sz="2800" dirty="0">
                <a:solidFill>
                  <a:schemeClr val="tx2"/>
                </a:solidFill>
                <a:latin typeface="Times New Roman" pitchFamily="18" charset="0"/>
              </a:rPr>
              <a:t>(</a:t>
            </a:r>
            <a:r>
              <a:rPr lang="en-US" altLang="zh-TW" sz="2800" dirty="0" err="1">
                <a:solidFill>
                  <a:schemeClr val="tx2"/>
                </a:solidFill>
                <a:latin typeface="Times New Roman" pitchFamily="18" charset="0"/>
              </a:rPr>
              <a:t>Prochaskat</a:t>
            </a:r>
            <a:r>
              <a:rPr lang="en-US" altLang="zh-TW" sz="2800" dirty="0">
                <a:solidFill>
                  <a:schemeClr val="tx2"/>
                </a:solidFill>
                <a:latin typeface="Times New Roman" pitchFamily="18" charset="0"/>
              </a:rPr>
              <a:t> </a:t>
            </a:r>
            <a:r>
              <a:rPr lang="en-US" altLang="zh-TW" sz="2800" dirty="0" smtClean="0">
                <a:solidFill>
                  <a:schemeClr val="tx2"/>
                </a:solidFill>
                <a:latin typeface="Times New Roman" pitchFamily="18" charset="0"/>
              </a:rPr>
              <a:t>and </a:t>
            </a:r>
            <a:r>
              <a:rPr lang="en-US" altLang="zh-TW" sz="2800" dirty="0" err="1" smtClean="0">
                <a:solidFill>
                  <a:schemeClr val="tx2"/>
                </a:solidFill>
                <a:latin typeface="Times New Roman" pitchFamily="18" charset="0"/>
              </a:rPr>
              <a:t>Diclemente</a:t>
            </a:r>
            <a:r>
              <a:rPr lang="en-US" altLang="zh-TW" sz="2800" dirty="0" smtClean="0">
                <a:solidFill>
                  <a:schemeClr val="tx2"/>
                </a:solidFill>
                <a:latin typeface="Times New Roman" pitchFamily="18" charset="0"/>
              </a:rPr>
              <a:t> 1984)</a:t>
            </a:r>
            <a:r>
              <a:rPr lang="en-US" altLang="zh-TW" sz="2800" dirty="0" smtClean="0">
                <a:latin typeface="Times New Roman" pitchFamily="18" charset="0"/>
              </a:rPr>
              <a:t>.</a:t>
            </a:r>
            <a:endParaRPr lang="en-US" altLang="zh-TW" sz="2800" dirty="0">
              <a:latin typeface="Times New Roman" pitchFamily="18" charset="0"/>
            </a:endParaRPr>
          </a:p>
        </p:txBody>
      </p:sp>
      <p:sp>
        <p:nvSpPr>
          <p:cNvPr id="2" name="Footer Placeholder 1"/>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7441649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457200" y="765175"/>
            <a:ext cx="8229600" cy="5472113"/>
          </a:xfrm>
        </p:spPr>
        <p:txBody>
          <a:bodyPr/>
          <a:lstStyle/>
          <a:p>
            <a:pPr eaLnBrk="1" hangingPunct="1"/>
            <a:r>
              <a:rPr lang="en-US" altLang="zh-TW" sz="2800" dirty="0" smtClean="0">
                <a:latin typeface="Times New Roman" pitchFamily="18" charset="0"/>
              </a:rPr>
              <a:t>Psycho education for teachers.</a:t>
            </a:r>
          </a:p>
          <a:p>
            <a:pPr eaLnBrk="1" hangingPunct="1"/>
            <a:endParaRPr lang="en-US" altLang="zh-TW" sz="2800" dirty="0" smtClean="0">
              <a:latin typeface="Times New Roman" pitchFamily="18" charset="0"/>
            </a:endParaRPr>
          </a:p>
          <a:p>
            <a:pPr eaLnBrk="1" hangingPunct="1"/>
            <a:r>
              <a:rPr lang="en-US" altLang="zh-TW" sz="2800" dirty="0" smtClean="0">
                <a:latin typeface="Times New Roman" pitchFamily="18" charset="0"/>
              </a:rPr>
              <a:t>Parent-adolescent communication skills and problem solving skills.</a:t>
            </a:r>
          </a:p>
          <a:p>
            <a:pPr eaLnBrk="1" hangingPunct="1"/>
            <a:endParaRPr lang="en-US" altLang="zh-TW" sz="2800" dirty="0" smtClean="0">
              <a:latin typeface="Times New Roman" pitchFamily="18" charset="0"/>
            </a:endParaRPr>
          </a:p>
          <a:p>
            <a:pPr eaLnBrk="1" hangingPunct="1"/>
            <a:r>
              <a:rPr lang="en-US" altLang="zh-TW" sz="2800" dirty="0" smtClean="0">
                <a:latin typeface="Times New Roman" pitchFamily="18" charset="0"/>
              </a:rPr>
              <a:t>Setting up healthy expectations for the family system.</a:t>
            </a:r>
          </a:p>
          <a:p>
            <a:pPr eaLnBrk="1" hangingPunct="1"/>
            <a:endParaRPr lang="en-US" altLang="zh-TW" sz="2800" dirty="0" smtClean="0">
              <a:latin typeface="Times New Roman" pitchFamily="18" charset="0"/>
            </a:endParaRPr>
          </a:p>
          <a:p>
            <a:pPr eaLnBrk="1" hangingPunct="1"/>
            <a:r>
              <a:rPr lang="en-US" altLang="zh-TW" sz="2800" dirty="0" smtClean="0">
                <a:latin typeface="Times New Roman" pitchFamily="18" charset="0"/>
              </a:rPr>
              <a:t>How to satisfy the unfulfilled need in family relationship.</a:t>
            </a:r>
          </a:p>
        </p:txBody>
      </p:sp>
      <p:sp>
        <p:nvSpPr>
          <p:cNvPr id="2" name="Footer Placeholder 1"/>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14822111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457200" y="228600"/>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zh-TW" smtClean="0"/>
              <a:t>Behaviour change</a:t>
            </a:r>
            <a:endParaRPr lang="zh-TW" altLang="en-US" smtClean="0">
              <a:ea typeface="標楷體" pitchFamily="65" charset="-120"/>
            </a:endParaRPr>
          </a:p>
        </p:txBody>
      </p:sp>
      <p:sp>
        <p:nvSpPr>
          <p:cNvPr id="37891" name="Oval 3"/>
          <p:cNvSpPr>
            <a:spLocks noChangeArrowheads="1"/>
          </p:cNvSpPr>
          <p:nvPr/>
        </p:nvSpPr>
        <p:spPr bwMode="auto">
          <a:xfrm>
            <a:off x="1828800" y="1981200"/>
            <a:ext cx="4343400" cy="3810000"/>
          </a:xfrm>
          <a:prstGeom prst="ellipse">
            <a:avLst/>
          </a:prstGeom>
          <a:noFill/>
          <a:ln w="28575" cap="sq">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endParaRPr lang="zh-TW" altLang="en-US"/>
          </a:p>
        </p:txBody>
      </p:sp>
      <p:sp>
        <p:nvSpPr>
          <p:cNvPr id="37892" name="Text Box 4"/>
          <p:cNvSpPr txBox="1">
            <a:spLocks noChangeArrowheads="1"/>
          </p:cNvSpPr>
          <p:nvPr/>
        </p:nvSpPr>
        <p:spPr bwMode="auto">
          <a:xfrm>
            <a:off x="1600200" y="1371600"/>
            <a:ext cx="62484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tabLst>
                <a:tab pos="3619500" algn="l"/>
              </a:tabLst>
              <a:defRPr kumimoji="1">
                <a:solidFill>
                  <a:schemeClr val="tx1"/>
                </a:solidFill>
                <a:latin typeface="Arial" pitchFamily="34" charset="0"/>
                <a:ea typeface="新細明體" pitchFamily="18" charset="-120"/>
              </a:defRPr>
            </a:lvl1pPr>
            <a:lvl2pPr marL="742950" indent="-285750" eaLnBrk="0" hangingPunct="0">
              <a:tabLst>
                <a:tab pos="3619500" algn="l"/>
              </a:tabLst>
              <a:defRPr kumimoji="1">
                <a:solidFill>
                  <a:schemeClr val="tx1"/>
                </a:solidFill>
                <a:latin typeface="Arial" pitchFamily="34" charset="0"/>
                <a:ea typeface="新細明體" pitchFamily="18" charset="-120"/>
              </a:defRPr>
            </a:lvl2pPr>
            <a:lvl3pPr marL="1143000" indent="-228600" eaLnBrk="0" hangingPunct="0">
              <a:tabLst>
                <a:tab pos="3619500" algn="l"/>
              </a:tabLst>
              <a:defRPr kumimoji="1">
                <a:solidFill>
                  <a:schemeClr val="tx1"/>
                </a:solidFill>
                <a:latin typeface="Arial" pitchFamily="34" charset="0"/>
                <a:ea typeface="新細明體" pitchFamily="18" charset="-120"/>
              </a:defRPr>
            </a:lvl3pPr>
            <a:lvl4pPr marL="1600200" indent="-228600" eaLnBrk="0" hangingPunct="0">
              <a:tabLst>
                <a:tab pos="3619500" algn="l"/>
              </a:tabLst>
              <a:defRPr kumimoji="1">
                <a:solidFill>
                  <a:schemeClr val="tx1"/>
                </a:solidFill>
                <a:latin typeface="Arial" pitchFamily="34" charset="0"/>
                <a:ea typeface="新細明體" pitchFamily="18" charset="-120"/>
              </a:defRPr>
            </a:lvl4pPr>
            <a:lvl5pPr marL="2057400" indent="-228600" eaLnBrk="0" hangingPunct="0">
              <a:tabLst>
                <a:tab pos="3619500" algn="l"/>
              </a:tabLst>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tabLst>
                <a:tab pos="3619500" algn="l"/>
              </a:tabLs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tabLst>
                <a:tab pos="3619500" algn="l"/>
              </a:tabLs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tabLst>
                <a:tab pos="3619500" algn="l"/>
              </a:tabLs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tabLst>
                <a:tab pos="3619500" algn="l"/>
              </a:tabLst>
              <a:defRPr kumimoji="1">
                <a:solidFill>
                  <a:schemeClr val="tx1"/>
                </a:solidFill>
                <a:latin typeface="Arial" pitchFamily="34" charset="0"/>
                <a:ea typeface="新細明體" pitchFamily="18" charset="-120"/>
              </a:defRPr>
            </a:lvl9pPr>
          </a:lstStyle>
          <a:p>
            <a:pPr eaLnBrk="1" hangingPunct="1">
              <a:spcBef>
                <a:spcPct val="50000"/>
              </a:spcBef>
            </a:pPr>
            <a:r>
              <a:rPr lang="en-US" altLang="zh-TW" sz="2800" dirty="0">
                <a:solidFill>
                  <a:schemeClr val="tx2"/>
                </a:solidFill>
                <a:latin typeface="Times New Roman" pitchFamily="18" charset="0"/>
              </a:rPr>
              <a:t>Stages of change Model (</a:t>
            </a:r>
            <a:r>
              <a:rPr lang="en-US" altLang="zh-TW" sz="2800" dirty="0" err="1">
                <a:solidFill>
                  <a:schemeClr val="tx2"/>
                </a:solidFill>
                <a:latin typeface="Times New Roman" pitchFamily="18" charset="0"/>
              </a:rPr>
              <a:t>Prochaskat</a:t>
            </a:r>
            <a:r>
              <a:rPr lang="en-US" altLang="zh-TW" sz="2800" dirty="0">
                <a:solidFill>
                  <a:schemeClr val="tx2"/>
                </a:solidFill>
                <a:latin typeface="Times New Roman" pitchFamily="18" charset="0"/>
              </a:rPr>
              <a:t> 	</a:t>
            </a:r>
            <a:r>
              <a:rPr lang="en-US" altLang="zh-TW" sz="2800" dirty="0" err="1">
                <a:solidFill>
                  <a:schemeClr val="tx2"/>
                </a:solidFill>
                <a:latin typeface="Times New Roman" pitchFamily="18" charset="0"/>
              </a:rPr>
              <a:t>Diclemente</a:t>
            </a:r>
            <a:r>
              <a:rPr lang="en-US" altLang="zh-TW" sz="2800" dirty="0">
                <a:solidFill>
                  <a:schemeClr val="tx2"/>
                </a:solidFill>
                <a:latin typeface="Times New Roman" pitchFamily="18" charset="0"/>
              </a:rPr>
              <a:t> 1984)</a:t>
            </a:r>
          </a:p>
        </p:txBody>
      </p:sp>
      <p:sp>
        <p:nvSpPr>
          <p:cNvPr id="37893" name="Text Box 5"/>
          <p:cNvSpPr txBox="1">
            <a:spLocks noChangeArrowheads="1"/>
          </p:cNvSpPr>
          <p:nvPr/>
        </p:nvSpPr>
        <p:spPr bwMode="auto">
          <a:xfrm>
            <a:off x="2362200" y="5943600"/>
            <a:ext cx="3048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spcBef>
                <a:spcPct val="50000"/>
              </a:spcBef>
            </a:pPr>
            <a:r>
              <a:rPr lang="en-US" altLang="zh-TW" sz="2000">
                <a:solidFill>
                  <a:schemeClr val="tx2"/>
                </a:solidFill>
                <a:latin typeface="Times New Roman" pitchFamily="18" charset="0"/>
              </a:rPr>
              <a:t>Making a change Who have quitted over 6 months)</a:t>
            </a:r>
          </a:p>
        </p:txBody>
      </p:sp>
      <p:sp>
        <p:nvSpPr>
          <p:cNvPr id="37894" name="Text Box 6"/>
          <p:cNvSpPr txBox="1">
            <a:spLocks noChangeArrowheads="1"/>
          </p:cNvSpPr>
          <p:nvPr/>
        </p:nvSpPr>
        <p:spPr bwMode="auto">
          <a:xfrm>
            <a:off x="6248400" y="2362200"/>
            <a:ext cx="24384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spcBef>
                <a:spcPct val="50000"/>
              </a:spcBef>
            </a:pPr>
            <a:r>
              <a:rPr lang="en-US" altLang="zh-TW" sz="2000">
                <a:solidFill>
                  <a:schemeClr val="tx2"/>
                </a:solidFill>
                <a:latin typeface="Times New Roman" pitchFamily="18" charset="0"/>
              </a:rPr>
              <a:t>Precontemplation Individual not interest in change in the next 6 months</a:t>
            </a:r>
          </a:p>
        </p:txBody>
      </p:sp>
      <p:sp>
        <p:nvSpPr>
          <p:cNvPr id="37895" name="Text Box 7"/>
          <p:cNvSpPr txBox="1">
            <a:spLocks noChangeArrowheads="1"/>
          </p:cNvSpPr>
          <p:nvPr/>
        </p:nvSpPr>
        <p:spPr bwMode="auto">
          <a:xfrm>
            <a:off x="6400800" y="3733800"/>
            <a:ext cx="24384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spcBef>
                <a:spcPct val="50000"/>
              </a:spcBef>
            </a:pPr>
            <a:r>
              <a:rPr lang="en-US" altLang="zh-TW" sz="2000">
                <a:solidFill>
                  <a:schemeClr val="tx2"/>
                </a:solidFill>
                <a:latin typeface="Times New Roman" pitchFamily="18" charset="0"/>
              </a:rPr>
              <a:t>Contemplation Individuals is thinking about change (considering to quite over next 6 months)</a:t>
            </a:r>
          </a:p>
        </p:txBody>
      </p:sp>
      <p:sp>
        <p:nvSpPr>
          <p:cNvPr id="37896" name="Text Box 8"/>
          <p:cNvSpPr txBox="1">
            <a:spLocks noChangeArrowheads="1"/>
          </p:cNvSpPr>
          <p:nvPr/>
        </p:nvSpPr>
        <p:spPr bwMode="auto">
          <a:xfrm>
            <a:off x="5562600" y="5410200"/>
            <a:ext cx="2514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spcBef>
                <a:spcPct val="50000"/>
              </a:spcBef>
            </a:pPr>
            <a:r>
              <a:rPr lang="en-US" altLang="zh-TW" sz="2400">
                <a:solidFill>
                  <a:schemeClr val="tx2"/>
                </a:solidFill>
                <a:latin typeface="Times New Roman" pitchFamily="18" charset="0"/>
              </a:rPr>
              <a:t>Ready to change (planning to quit over next 30 days)</a:t>
            </a:r>
          </a:p>
        </p:txBody>
      </p:sp>
      <p:sp>
        <p:nvSpPr>
          <p:cNvPr id="37897" name="Text Box 9"/>
          <p:cNvSpPr txBox="1">
            <a:spLocks noChangeArrowheads="1"/>
          </p:cNvSpPr>
          <p:nvPr/>
        </p:nvSpPr>
        <p:spPr bwMode="auto">
          <a:xfrm>
            <a:off x="228600" y="4130675"/>
            <a:ext cx="1676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spcBef>
                <a:spcPct val="50000"/>
              </a:spcBef>
            </a:pPr>
            <a:r>
              <a:rPr lang="en-US" altLang="zh-TW" sz="2400">
                <a:solidFill>
                  <a:schemeClr val="tx2"/>
                </a:solidFill>
                <a:latin typeface="Times New Roman" pitchFamily="18" charset="0"/>
              </a:rPr>
              <a:t>Maintaining the change</a:t>
            </a:r>
          </a:p>
        </p:txBody>
      </p:sp>
      <p:sp>
        <p:nvSpPr>
          <p:cNvPr id="37898" name="Line 10"/>
          <p:cNvSpPr>
            <a:spLocks noChangeShapeType="1"/>
          </p:cNvSpPr>
          <p:nvPr/>
        </p:nvSpPr>
        <p:spPr bwMode="auto">
          <a:xfrm>
            <a:off x="914400" y="5029200"/>
            <a:ext cx="0" cy="381000"/>
          </a:xfrm>
          <a:prstGeom prst="line">
            <a:avLst/>
          </a:prstGeom>
          <a:noFill/>
          <a:ln w="28575" cap="sq">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7899" name="Text Box 11"/>
          <p:cNvSpPr txBox="1">
            <a:spLocks noChangeArrowheads="1"/>
          </p:cNvSpPr>
          <p:nvPr/>
        </p:nvSpPr>
        <p:spPr bwMode="auto">
          <a:xfrm>
            <a:off x="304800" y="5365750"/>
            <a:ext cx="2209800"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spcBef>
                <a:spcPct val="50000"/>
              </a:spcBef>
            </a:pPr>
            <a:r>
              <a:rPr lang="en-US" altLang="zh-TW">
                <a:solidFill>
                  <a:schemeClr val="tx2"/>
                </a:solidFill>
                <a:latin typeface="Times New Roman" pitchFamily="18" charset="0"/>
              </a:rPr>
              <a:t>Maintaining the Healthier Lifestyle </a:t>
            </a:r>
          </a:p>
          <a:p>
            <a:pPr eaLnBrk="1" hangingPunct="1">
              <a:spcBef>
                <a:spcPct val="50000"/>
              </a:spcBef>
            </a:pPr>
            <a:r>
              <a:rPr lang="en-US" altLang="zh-TW">
                <a:solidFill>
                  <a:schemeClr val="tx2"/>
                </a:solidFill>
                <a:latin typeface="Times New Roman" pitchFamily="18" charset="0"/>
              </a:rPr>
              <a:t>(abstinent over 6 months)</a:t>
            </a:r>
          </a:p>
        </p:txBody>
      </p:sp>
      <p:sp>
        <p:nvSpPr>
          <p:cNvPr id="37900" name="Line 12"/>
          <p:cNvSpPr>
            <a:spLocks noChangeShapeType="1"/>
          </p:cNvSpPr>
          <p:nvPr/>
        </p:nvSpPr>
        <p:spPr bwMode="auto">
          <a:xfrm flipH="1" flipV="1">
            <a:off x="1600200" y="2667000"/>
            <a:ext cx="457200" cy="304800"/>
          </a:xfrm>
          <a:prstGeom prst="line">
            <a:avLst/>
          </a:prstGeom>
          <a:noFill/>
          <a:ln w="28575" cap="sq">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7901" name="Text Box 13"/>
          <p:cNvSpPr txBox="1">
            <a:spLocks noChangeArrowheads="1"/>
          </p:cNvSpPr>
          <p:nvPr/>
        </p:nvSpPr>
        <p:spPr bwMode="auto">
          <a:xfrm>
            <a:off x="533400" y="2362200"/>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spcBef>
                <a:spcPct val="50000"/>
              </a:spcBef>
            </a:pPr>
            <a:r>
              <a:rPr lang="en-US" altLang="zh-TW" sz="2400">
                <a:solidFill>
                  <a:schemeClr val="tx2"/>
                </a:solidFill>
                <a:latin typeface="Times New Roman" pitchFamily="18" charset="0"/>
              </a:rPr>
              <a:t>Relapse</a:t>
            </a:r>
          </a:p>
        </p:txBody>
      </p:sp>
      <p:sp>
        <p:nvSpPr>
          <p:cNvPr id="37902" name="Line 14"/>
          <p:cNvSpPr>
            <a:spLocks noChangeShapeType="1"/>
          </p:cNvSpPr>
          <p:nvPr/>
        </p:nvSpPr>
        <p:spPr bwMode="auto">
          <a:xfrm>
            <a:off x="5715000" y="2743200"/>
            <a:ext cx="76200" cy="76200"/>
          </a:xfrm>
          <a:prstGeom prst="line">
            <a:avLst/>
          </a:prstGeom>
          <a:noFill/>
          <a:ln w="28575" cap="sq">
            <a:solidFill>
              <a:schemeClr val="tx1"/>
            </a:solidFill>
            <a:miter lim="800000"/>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7903" name="Line 15"/>
          <p:cNvSpPr>
            <a:spLocks noChangeShapeType="1"/>
          </p:cNvSpPr>
          <p:nvPr/>
        </p:nvSpPr>
        <p:spPr bwMode="auto">
          <a:xfrm flipH="1" flipV="1">
            <a:off x="3810000" y="5791200"/>
            <a:ext cx="228600" cy="0"/>
          </a:xfrm>
          <a:prstGeom prst="line">
            <a:avLst/>
          </a:prstGeom>
          <a:noFill/>
          <a:ln w="28575" cap="sq">
            <a:solidFill>
              <a:schemeClr val="tx1"/>
            </a:solidFill>
            <a:miter lim="800000"/>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7904" name="Line 16"/>
          <p:cNvSpPr>
            <a:spLocks noChangeShapeType="1"/>
          </p:cNvSpPr>
          <p:nvPr/>
        </p:nvSpPr>
        <p:spPr bwMode="auto">
          <a:xfrm flipH="1">
            <a:off x="5410200" y="5257800"/>
            <a:ext cx="76200" cy="76200"/>
          </a:xfrm>
          <a:prstGeom prst="line">
            <a:avLst/>
          </a:prstGeom>
          <a:noFill/>
          <a:ln w="28575" cap="sq">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7905" name="Line 17"/>
          <p:cNvSpPr>
            <a:spLocks noChangeShapeType="1"/>
          </p:cNvSpPr>
          <p:nvPr/>
        </p:nvSpPr>
        <p:spPr bwMode="auto">
          <a:xfrm>
            <a:off x="6172200" y="3962400"/>
            <a:ext cx="0" cy="228600"/>
          </a:xfrm>
          <a:prstGeom prst="line">
            <a:avLst/>
          </a:prstGeom>
          <a:noFill/>
          <a:ln w="28575" cap="sq">
            <a:solidFill>
              <a:schemeClr val="tx1"/>
            </a:solidFill>
            <a:miter lim="800000"/>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7906" name="Line 18"/>
          <p:cNvSpPr>
            <a:spLocks noChangeShapeType="1"/>
          </p:cNvSpPr>
          <p:nvPr/>
        </p:nvSpPr>
        <p:spPr bwMode="auto">
          <a:xfrm flipH="1" flipV="1">
            <a:off x="1905000" y="4419600"/>
            <a:ext cx="76200" cy="152400"/>
          </a:xfrm>
          <a:prstGeom prst="line">
            <a:avLst/>
          </a:prstGeom>
          <a:noFill/>
          <a:ln w="28575" cap="sq">
            <a:solidFill>
              <a:schemeClr val="tx1"/>
            </a:solidFill>
            <a:miter lim="800000"/>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7907" name="Line 19"/>
          <p:cNvSpPr>
            <a:spLocks noChangeShapeType="1"/>
          </p:cNvSpPr>
          <p:nvPr/>
        </p:nvSpPr>
        <p:spPr bwMode="auto">
          <a:xfrm flipV="1">
            <a:off x="2514600" y="2362200"/>
            <a:ext cx="152400" cy="152400"/>
          </a:xfrm>
          <a:prstGeom prst="line">
            <a:avLst/>
          </a:prstGeom>
          <a:noFill/>
          <a:ln w="28575" cap="sq">
            <a:solidFill>
              <a:schemeClr val="tx1"/>
            </a:solidFill>
            <a:miter lim="800000"/>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 name="Footer Placeholder 1"/>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1073715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bwMode="auto">
          <a:xfrm>
            <a:off x="250825" y="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r>
              <a:rPr lang="en-US" altLang="zh-TW" sz="4000" smtClean="0"/>
              <a:t>Choosing effective approach</a:t>
            </a:r>
            <a:r>
              <a:rPr lang="en-US" altLang="zh-TW" smtClean="0"/>
              <a:t/>
            </a:r>
            <a:br>
              <a:rPr lang="en-US" altLang="zh-TW" smtClean="0"/>
            </a:br>
            <a:endParaRPr lang="en-US" altLang="zh-TW" smtClean="0"/>
          </a:p>
        </p:txBody>
      </p:sp>
      <p:sp>
        <p:nvSpPr>
          <p:cNvPr id="43011" name="Rectangle 5"/>
          <p:cNvSpPr>
            <a:spLocks noGrp="1" noChangeArrowheads="1"/>
          </p:cNvSpPr>
          <p:nvPr>
            <p:ph type="body" idx="1"/>
          </p:nvPr>
        </p:nvSpPr>
        <p:spPr bwMode="auto">
          <a:xfrm>
            <a:off x="380999" y="908050"/>
            <a:ext cx="8512175" cy="5645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en-US" altLang="zh-TW" sz="2500" dirty="0" smtClean="0"/>
              <a:t>Not ready group- show interest and encourage them to think about it</a:t>
            </a:r>
          </a:p>
          <a:p>
            <a:r>
              <a:rPr lang="en-US" altLang="zh-TW" sz="2500" dirty="0" smtClean="0"/>
              <a:t>Unsure- Motivate change and offer help and overcome barriers</a:t>
            </a:r>
          </a:p>
          <a:p>
            <a:r>
              <a:rPr lang="en-US" altLang="zh-TW" sz="2500" dirty="0" smtClean="0"/>
              <a:t>Ready- provide assistance to develop a plan to regulate excess use</a:t>
            </a:r>
          </a:p>
          <a:p>
            <a:r>
              <a:rPr lang="en-US" altLang="zh-TW" sz="2500" dirty="0" smtClean="0"/>
              <a:t>Suggest coping strategies</a:t>
            </a:r>
            <a:br>
              <a:rPr lang="en-US" altLang="zh-TW" sz="2500" dirty="0" smtClean="0"/>
            </a:br>
            <a:r>
              <a:rPr lang="en-US" altLang="zh-TW" sz="2500" dirty="0" smtClean="0"/>
              <a:t>-  Delay, deep breath, do something else</a:t>
            </a:r>
            <a:br>
              <a:rPr lang="en-US" altLang="zh-TW" sz="2500" dirty="0" smtClean="0"/>
            </a:br>
            <a:r>
              <a:rPr lang="en-US" altLang="zh-TW" sz="2500" dirty="0" smtClean="0"/>
              <a:t>-  Assist with pharmacotherapy if indicated</a:t>
            </a:r>
            <a:br>
              <a:rPr lang="en-US" altLang="zh-TW" sz="2500" dirty="0" smtClean="0"/>
            </a:br>
            <a:r>
              <a:rPr lang="en-US" altLang="zh-TW" sz="2500" dirty="0" smtClean="0"/>
              <a:t>-  Encourage social support</a:t>
            </a:r>
          </a:p>
          <a:p>
            <a:r>
              <a:rPr lang="en-US" altLang="zh-TW" sz="2500" dirty="0" smtClean="0"/>
              <a:t>Action – Congratulate on progress and check for problems</a:t>
            </a:r>
          </a:p>
          <a:p>
            <a:r>
              <a:rPr lang="en-US" altLang="zh-TW" sz="2500" dirty="0" smtClean="0"/>
              <a:t>Maintenance – Congratulate and reinforce benefits of being rational </a:t>
            </a:r>
            <a:r>
              <a:rPr lang="en-US" altLang="zh-TW" sz="2500" dirty="0" err="1" smtClean="0"/>
              <a:t>user.</a:t>
            </a:r>
            <a:r>
              <a:rPr lang="en-US" altLang="zh-TW" sz="2500" dirty="0" err="1" smtClean="0">
                <a:hlinkClick r:id="rId2" action="ppaction://hlinksldjump"/>
              </a:rPr>
              <a:t>Slide</a:t>
            </a:r>
            <a:r>
              <a:rPr lang="en-US" altLang="zh-TW" sz="2500" dirty="0" smtClean="0">
                <a:hlinkClick r:id="rId2" action="ppaction://hlinksldjump"/>
              </a:rPr>
              <a:t> 15</a:t>
            </a:r>
            <a:endParaRPr lang="en-US" altLang="zh-TW" sz="2500" dirty="0" smtClean="0"/>
          </a:p>
        </p:txBody>
      </p:sp>
      <p:sp>
        <p:nvSpPr>
          <p:cNvPr id="2" name="Footer Placeholder 1"/>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1216845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152400" y="457201"/>
            <a:ext cx="8839200" cy="6019800"/>
          </a:xfrm>
        </p:spPr>
        <p:txBody>
          <a:bodyPr>
            <a:normAutofit/>
          </a:bodyPr>
          <a:lstStyle/>
          <a:p>
            <a:pPr marL="0" indent="0" algn="ctr" eaLnBrk="1" hangingPunct="1">
              <a:buFont typeface="Wingdings" pitchFamily="2" charset="2"/>
              <a:buNone/>
            </a:pPr>
            <a:r>
              <a:rPr lang="en-US" altLang="zh-TW" sz="2800" b="1" dirty="0" smtClean="0">
                <a:latin typeface="Times New Roman" pitchFamily="18" charset="0"/>
              </a:rPr>
              <a:t>Healthy School Policies</a:t>
            </a:r>
          </a:p>
          <a:p>
            <a:pPr marL="0" indent="0" eaLnBrk="1" hangingPunct="1">
              <a:buFont typeface="Wingdings" pitchFamily="2" charset="2"/>
              <a:buNone/>
            </a:pPr>
            <a:endParaRPr lang="en-US" altLang="zh-TW" sz="1800" dirty="0" smtClean="0">
              <a:latin typeface="Times New Roman" pitchFamily="18" charset="0"/>
            </a:endParaRPr>
          </a:p>
          <a:p>
            <a:pPr marL="0" indent="0" eaLnBrk="1" hangingPunct="1">
              <a:buFont typeface="Wingdings" pitchFamily="2" charset="2"/>
              <a:buNone/>
            </a:pPr>
            <a:r>
              <a:rPr lang="en-US" altLang="zh-TW" sz="2800" dirty="0" smtClean="0">
                <a:latin typeface="Times New Roman" pitchFamily="18" charset="0"/>
              </a:rPr>
              <a:t>Harmonious school – promoting healthy communication e.g. interpersonal communication.</a:t>
            </a:r>
          </a:p>
          <a:p>
            <a:pPr marL="0" indent="0" eaLnBrk="1" hangingPunct="1">
              <a:buFont typeface="Wingdings" pitchFamily="2" charset="2"/>
              <a:buNone/>
            </a:pPr>
            <a:endParaRPr lang="en-US" altLang="zh-TW" sz="1800" dirty="0" smtClean="0">
              <a:latin typeface="Times New Roman" pitchFamily="18" charset="0"/>
            </a:endParaRPr>
          </a:p>
          <a:p>
            <a:pPr marL="0" indent="0" eaLnBrk="1" hangingPunct="1">
              <a:buFont typeface="Wingdings" pitchFamily="2" charset="2"/>
              <a:buNone/>
            </a:pPr>
            <a:r>
              <a:rPr lang="en-US" altLang="zh-TW" sz="2800" dirty="0" smtClean="0">
                <a:latin typeface="Times New Roman" pitchFamily="18" charset="0"/>
              </a:rPr>
              <a:t>Active schools – healthy activities activate the ‘reward </a:t>
            </a:r>
            <a:r>
              <a:rPr lang="en-US" altLang="zh-TW" sz="2800" dirty="0" err="1" smtClean="0">
                <a:latin typeface="Times New Roman" pitchFamily="18" charset="0"/>
              </a:rPr>
              <a:t>centre</a:t>
            </a:r>
            <a:r>
              <a:rPr lang="en-US" altLang="zh-TW" sz="2800" dirty="0" smtClean="0">
                <a:latin typeface="Times New Roman" pitchFamily="18" charset="0"/>
              </a:rPr>
              <a:t>’ in lieu of addictive </a:t>
            </a:r>
            <a:r>
              <a:rPr lang="en-US" altLang="zh-TW" sz="2800" dirty="0" err="1" smtClean="0">
                <a:latin typeface="Times New Roman" pitchFamily="18" charset="0"/>
              </a:rPr>
              <a:t>behaviours</a:t>
            </a:r>
            <a:r>
              <a:rPr lang="en-US" altLang="zh-TW" sz="2800" dirty="0" smtClean="0">
                <a:latin typeface="Times New Roman" pitchFamily="18" charset="0"/>
              </a:rPr>
              <a:t> such as excess internet use.</a:t>
            </a:r>
          </a:p>
          <a:p>
            <a:pPr marL="0" indent="0" eaLnBrk="1" hangingPunct="1">
              <a:buFont typeface="Wingdings" pitchFamily="2" charset="2"/>
              <a:buNone/>
            </a:pPr>
            <a:endParaRPr lang="en-US" altLang="zh-TW" sz="1800" dirty="0" smtClean="0">
              <a:latin typeface="Times New Roman" pitchFamily="18" charset="0"/>
            </a:endParaRPr>
          </a:p>
          <a:p>
            <a:pPr marL="0" indent="0" eaLnBrk="1" hangingPunct="1">
              <a:buFont typeface="Wingdings" pitchFamily="2" charset="2"/>
              <a:buNone/>
            </a:pPr>
            <a:r>
              <a:rPr lang="en-US" altLang="zh-TW" sz="2800" dirty="0" smtClean="0">
                <a:latin typeface="Times New Roman" pitchFamily="18" charset="0"/>
              </a:rPr>
              <a:t>Prevention of dependent or indulgent </a:t>
            </a:r>
            <a:r>
              <a:rPr lang="en-US" altLang="zh-TW" sz="2800" dirty="0" err="1" smtClean="0">
                <a:latin typeface="Times New Roman" pitchFamily="18" charset="0"/>
              </a:rPr>
              <a:t>behaviour</a:t>
            </a:r>
            <a:r>
              <a:rPr lang="en-US" altLang="zh-TW" sz="2800" dirty="0" smtClean="0">
                <a:latin typeface="Times New Roman" pitchFamily="18" charset="0"/>
              </a:rPr>
              <a:t> –minimization of internet addiction by reinforcement / reward of healthy </a:t>
            </a:r>
            <a:r>
              <a:rPr lang="en-US" altLang="zh-TW" sz="2800" dirty="0" err="1" smtClean="0">
                <a:latin typeface="Times New Roman" pitchFamily="18" charset="0"/>
              </a:rPr>
              <a:t>behaviours</a:t>
            </a:r>
            <a:r>
              <a:rPr lang="en-US" altLang="zh-TW" sz="2800" dirty="0" smtClean="0">
                <a:latin typeface="Times New Roman" pitchFamily="18" charset="0"/>
              </a:rPr>
              <a:t> and avoiding any potential ‘reward’ / reinforcement of excess internet use</a:t>
            </a:r>
            <a:r>
              <a:rPr lang="en-US" altLang="zh-TW" sz="2800" dirty="0" smtClean="0">
                <a:latin typeface="Times New Roman" pitchFamily="18" charset="0"/>
                <a:hlinkClick r:id="rId2" action="ppaction://hlinksldjump"/>
              </a:rPr>
              <a:t>.</a:t>
            </a:r>
            <a:endParaRPr lang="en-US" altLang="zh-TW" sz="2800" dirty="0" smtClean="0">
              <a:latin typeface="Times New Roman" pitchFamily="18" charset="0"/>
            </a:endParaRPr>
          </a:p>
        </p:txBody>
      </p:sp>
      <p:sp>
        <p:nvSpPr>
          <p:cNvPr id="2" name="Footer Placeholder 1"/>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1419182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457200" y="765175"/>
            <a:ext cx="8229600" cy="5472113"/>
          </a:xfrm>
        </p:spPr>
        <p:txBody>
          <a:bodyPr/>
          <a:lstStyle/>
          <a:p>
            <a:pPr marL="0" indent="0" eaLnBrk="1" hangingPunct="1">
              <a:buFont typeface="Wingdings" pitchFamily="2" charset="2"/>
              <a:buNone/>
              <a:defRPr/>
            </a:pPr>
            <a:r>
              <a:rPr lang="en-US" altLang="zh-TW" sz="2800" b="1" dirty="0" smtClean="0">
                <a:latin typeface="Times New Roman" pitchFamily="18" charset="0"/>
              </a:rPr>
              <a:t>School Health Care and Promotion Services</a:t>
            </a:r>
          </a:p>
          <a:p>
            <a:pPr marL="0" indent="0" eaLnBrk="1" hangingPunct="1">
              <a:buFont typeface="Wingdings" pitchFamily="2" charset="2"/>
              <a:buNone/>
              <a:defRPr/>
            </a:pPr>
            <a:endParaRPr lang="en-US" altLang="zh-TW" sz="2800" b="1" dirty="0">
              <a:latin typeface="Times New Roman" pitchFamily="18" charset="0"/>
            </a:endParaRPr>
          </a:p>
          <a:p>
            <a:pPr eaLnBrk="1" hangingPunct="1">
              <a:defRPr/>
            </a:pPr>
            <a:r>
              <a:rPr lang="en-US" altLang="zh-TW" sz="2800" dirty="0" smtClean="0">
                <a:latin typeface="Times New Roman" pitchFamily="18" charset="0"/>
              </a:rPr>
              <a:t>Early identification of potential internet excess use students.</a:t>
            </a:r>
          </a:p>
          <a:p>
            <a:pPr eaLnBrk="1" hangingPunct="1">
              <a:defRPr/>
            </a:pPr>
            <a:endParaRPr lang="en-US" altLang="zh-TW" sz="2800" dirty="0">
              <a:latin typeface="Times New Roman" pitchFamily="18" charset="0"/>
            </a:endParaRPr>
          </a:p>
          <a:p>
            <a:pPr eaLnBrk="1" hangingPunct="1">
              <a:defRPr/>
            </a:pPr>
            <a:r>
              <a:rPr lang="en-US" altLang="zh-TW" sz="2800" dirty="0" smtClean="0">
                <a:latin typeface="Times New Roman" pitchFamily="18" charset="0"/>
              </a:rPr>
              <a:t>Multi level counselling for students, peers and family.</a:t>
            </a:r>
          </a:p>
          <a:p>
            <a:pPr eaLnBrk="1" hangingPunct="1">
              <a:defRPr/>
            </a:pPr>
            <a:endParaRPr lang="en-US" altLang="zh-TW" sz="2800" dirty="0">
              <a:latin typeface="Times New Roman" pitchFamily="18" charset="0"/>
            </a:endParaRPr>
          </a:p>
          <a:p>
            <a:pPr eaLnBrk="1" hangingPunct="1">
              <a:defRPr/>
            </a:pPr>
            <a:r>
              <a:rPr lang="en-US" altLang="zh-TW" sz="2800" dirty="0" smtClean="0">
                <a:latin typeface="Times New Roman" pitchFamily="18" charset="0"/>
              </a:rPr>
              <a:t>Multi-modal school-based group (MSBG), multi-family group therapy (MFGT), multi-level intervention.</a:t>
            </a:r>
            <a:endParaRPr lang="en-US" altLang="zh-TW" sz="2800" dirty="0">
              <a:latin typeface="Times New Roman" pitchFamily="18" charset="0"/>
            </a:endParaRPr>
          </a:p>
        </p:txBody>
      </p:sp>
      <p:sp>
        <p:nvSpPr>
          <p:cNvPr id="2" name="Footer Placeholder 1"/>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9773550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body" idx="1"/>
          </p:nvPr>
        </p:nvSpPr>
        <p:spPr>
          <a:xfrm>
            <a:off x="685800" y="1752600"/>
            <a:ext cx="7924800" cy="4724400"/>
          </a:xfrm>
        </p:spPr>
        <p:txBody>
          <a:bodyPr/>
          <a:lstStyle/>
          <a:p>
            <a:pPr marL="0" indent="0" eaLnBrk="1" hangingPunct="1">
              <a:lnSpc>
                <a:spcPct val="210000"/>
              </a:lnSpc>
              <a:buFont typeface="Arial" pitchFamily="34" charset="0"/>
              <a:buNone/>
            </a:pPr>
            <a:r>
              <a:rPr lang="en-US" altLang="zh-TW" sz="2400" smtClean="0">
                <a:solidFill>
                  <a:srgbClr val="9900CC"/>
                </a:solidFill>
              </a:rPr>
              <a:t>Motivational interviewing is a key skill for assessing the unsure group of smokers.  It involves asking open-ended questions, reflective listening and summarising.  Ambivalence about health risk behaviour, e.g., smoking  (likes and dislikes) should be acknowledged and discrepancies in beliefs and personal goals can be discussed.</a:t>
            </a:r>
          </a:p>
        </p:txBody>
      </p:sp>
      <p:sp>
        <p:nvSpPr>
          <p:cNvPr id="46083" name="Rectangle 3"/>
          <p:cNvSpPr>
            <a:spLocks noChangeArrowheads="1"/>
          </p:cNvSpPr>
          <p:nvPr/>
        </p:nvSpPr>
        <p:spPr bwMode="auto">
          <a:xfrm>
            <a:off x="685800" y="4572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defRPr/>
            </a:pPr>
            <a:r>
              <a:rPr lang="en-US" altLang="zh-TW" sz="4400" b="1">
                <a:solidFill>
                  <a:srgbClr val="6600CC"/>
                </a:solidFill>
                <a:effectLst>
                  <a:outerShdw blurRad="38100" dist="38100" dir="2700000" algn="tl">
                    <a:srgbClr val="C0C0C0"/>
                  </a:outerShdw>
                </a:effectLst>
                <a:latin typeface="Times New Roman" pitchFamily="18" charset="0"/>
              </a:rPr>
              <a:t>Brief motivation interviewing</a:t>
            </a:r>
          </a:p>
        </p:txBody>
      </p:sp>
      <p:sp>
        <p:nvSpPr>
          <p:cNvPr id="2" name="Footer Placeholder 1"/>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2324952445"/>
      </p:ext>
    </p:extLst>
  </p:cSld>
  <p:clrMapOvr>
    <a:masterClrMapping/>
  </p:clrMapOvr>
  <p:transition>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idx="4294967295"/>
          </p:nvPr>
        </p:nvSpPr>
        <p:spPr/>
        <p:txBody>
          <a:bodyPr/>
          <a:lstStyle/>
          <a:p>
            <a:pPr eaLnBrk="1" hangingPunct="1"/>
            <a:r>
              <a:rPr lang="en-US" altLang="zh-TW" sz="3000" b="1" smtClean="0"/>
              <a:t>Top 10 useful questions</a:t>
            </a:r>
            <a:endParaRPr lang="zh-TW" altLang="en-US" sz="3000" smtClean="0"/>
          </a:p>
        </p:txBody>
      </p:sp>
      <p:sp>
        <p:nvSpPr>
          <p:cNvPr id="3" name="Content Placeholder 2"/>
          <p:cNvSpPr>
            <a:spLocks noGrp="1"/>
          </p:cNvSpPr>
          <p:nvPr>
            <p:ph idx="4294967295"/>
          </p:nvPr>
        </p:nvSpPr>
        <p:spPr/>
        <p:txBody>
          <a:bodyPr rtlCol="0">
            <a:normAutofit fontScale="85000" lnSpcReduction="20000"/>
          </a:bodyPr>
          <a:lstStyle/>
          <a:p>
            <a:pPr eaLnBrk="1" fontAlgn="auto" hangingPunct="1">
              <a:spcAft>
                <a:spcPts val="0"/>
              </a:spcAft>
              <a:buFont typeface="Arial" pitchFamily="34" charset="0"/>
              <a:buNone/>
              <a:defRPr/>
            </a:pPr>
            <a:r>
              <a:rPr lang="en-US" altLang="zh-TW" dirty="0" smtClean="0"/>
              <a:t>What </a:t>
            </a:r>
            <a:r>
              <a:rPr lang="en-US" altLang="zh-TW" dirty="0"/>
              <a:t>changes would you most like to</a:t>
            </a:r>
            <a:r>
              <a:rPr lang="en-US" altLang="zh-TW" baseline="30000" dirty="0"/>
              <a:t> </a:t>
            </a:r>
            <a:r>
              <a:rPr lang="en-US" altLang="zh-TW" dirty="0"/>
              <a:t>talk about?</a:t>
            </a:r>
            <a:endParaRPr lang="zh-TW" altLang="zh-TW" dirty="0"/>
          </a:p>
          <a:p>
            <a:pPr eaLnBrk="1" fontAlgn="auto" hangingPunct="1">
              <a:spcAft>
                <a:spcPts val="0"/>
              </a:spcAft>
              <a:buFont typeface="Arial" pitchFamily="34" charset="0"/>
              <a:buNone/>
              <a:defRPr/>
            </a:pPr>
            <a:r>
              <a:rPr lang="en-US" altLang="zh-TW" dirty="0"/>
              <a:t>What have you noticed about . . .?</a:t>
            </a:r>
            <a:endParaRPr lang="zh-TW" altLang="zh-TW" dirty="0"/>
          </a:p>
          <a:p>
            <a:pPr eaLnBrk="1" fontAlgn="auto" hangingPunct="1">
              <a:spcAft>
                <a:spcPts val="0"/>
              </a:spcAft>
              <a:buFont typeface="Arial" pitchFamily="34" charset="0"/>
              <a:buNone/>
              <a:defRPr/>
            </a:pPr>
            <a:r>
              <a:rPr lang="en-US" altLang="zh-TW" dirty="0"/>
              <a:t>How important</a:t>
            </a:r>
            <a:r>
              <a:rPr lang="en-US" altLang="zh-TW" baseline="30000" dirty="0"/>
              <a:t> </a:t>
            </a:r>
            <a:r>
              <a:rPr lang="en-US" altLang="zh-TW" dirty="0"/>
              <a:t>is it for you to change . . .?</a:t>
            </a:r>
            <a:endParaRPr lang="zh-TW" altLang="zh-TW" dirty="0"/>
          </a:p>
          <a:p>
            <a:pPr eaLnBrk="1" fontAlgn="auto" hangingPunct="1">
              <a:spcAft>
                <a:spcPts val="0"/>
              </a:spcAft>
              <a:buFont typeface="Arial" pitchFamily="34" charset="0"/>
              <a:buNone/>
              <a:defRPr/>
            </a:pPr>
            <a:r>
              <a:rPr lang="en-US" altLang="zh-TW" dirty="0"/>
              <a:t>How confident do you feel about</a:t>
            </a:r>
            <a:r>
              <a:rPr lang="en-US" altLang="zh-TW" baseline="30000" dirty="0"/>
              <a:t> </a:t>
            </a:r>
            <a:r>
              <a:rPr lang="en-US" altLang="zh-TW" dirty="0"/>
              <a:t>changing . . .?</a:t>
            </a:r>
            <a:endParaRPr lang="zh-TW" altLang="zh-TW" dirty="0"/>
          </a:p>
          <a:p>
            <a:pPr eaLnBrk="1" fontAlgn="auto" hangingPunct="1">
              <a:spcAft>
                <a:spcPts val="0"/>
              </a:spcAft>
              <a:buFont typeface="Arial" pitchFamily="34" charset="0"/>
              <a:buNone/>
              <a:defRPr/>
            </a:pPr>
            <a:r>
              <a:rPr lang="en-US" altLang="zh-TW" dirty="0"/>
              <a:t>How do you see the benefits of . . .?</a:t>
            </a:r>
            <a:endParaRPr lang="zh-TW" altLang="zh-TW" dirty="0"/>
          </a:p>
          <a:p>
            <a:pPr eaLnBrk="1" fontAlgn="auto" hangingPunct="1">
              <a:spcAft>
                <a:spcPts val="0"/>
              </a:spcAft>
              <a:buFont typeface="Arial" pitchFamily="34" charset="0"/>
              <a:buNone/>
              <a:defRPr/>
            </a:pPr>
            <a:r>
              <a:rPr lang="en-US" altLang="zh-TW" dirty="0"/>
              <a:t>How</a:t>
            </a:r>
            <a:r>
              <a:rPr lang="en-US" altLang="zh-TW" baseline="30000" dirty="0"/>
              <a:t> </a:t>
            </a:r>
            <a:r>
              <a:rPr lang="en-US" altLang="zh-TW" dirty="0"/>
              <a:t>do you see the drawback of . . .?</a:t>
            </a:r>
            <a:endParaRPr lang="zh-TW" altLang="zh-TW" dirty="0"/>
          </a:p>
          <a:p>
            <a:pPr eaLnBrk="1" fontAlgn="auto" hangingPunct="1">
              <a:spcAft>
                <a:spcPts val="0"/>
              </a:spcAft>
              <a:buFont typeface="Arial" pitchFamily="34" charset="0"/>
              <a:buNone/>
              <a:defRPr/>
            </a:pPr>
            <a:r>
              <a:rPr lang="en-US" altLang="zh-TW" dirty="0"/>
              <a:t>What will make the most sense</a:t>
            </a:r>
            <a:r>
              <a:rPr lang="en-US" altLang="zh-TW" baseline="30000" dirty="0"/>
              <a:t> </a:t>
            </a:r>
            <a:r>
              <a:rPr lang="en-US" altLang="zh-TW" dirty="0"/>
              <a:t>to you?</a:t>
            </a:r>
            <a:endParaRPr lang="zh-TW" altLang="zh-TW" dirty="0"/>
          </a:p>
          <a:p>
            <a:pPr eaLnBrk="1" fontAlgn="auto" hangingPunct="1">
              <a:spcAft>
                <a:spcPts val="0"/>
              </a:spcAft>
              <a:buFont typeface="Arial" pitchFamily="34" charset="0"/>
              <a:buNone/>
              <a:defRPr/>
            </a:pPr>
            <a:r>
              <a:rPr lang="en-US" altLang="zh-TW" dirty="0"/>
              <a:t>How might things be different if you . . .?</a:t>
            </a:r>
            <a:endParaRPr lang="zh-TW" altLang="zh-TW" dirty="0"/>
          </a:p>
          <a:p>
            <a:pPr eaLnBrk="1" fontAlgn="auto" hangingPunct="1">
              <a:spcAft>
                <a:spcPts val="0"/>
              </a:spcAft>
              <a:buFont typeface="Arial" pitchFamily="34" charset="0"/>
              <a:buNone/>
              <a:defRPr/>
            </a:pPr>
            <a:r>
              <a:rPr lang="en-US" altLang="zh-TW" dirty="0"/>
              <a:t>In what</a:t>
            </a:r>
            <a:r>
              <a:rPr lang="en-US" altLang="zh-TW" baseline="30000" dirty="0"/>
              <a:t> </a:t>
            </a:r>
            <a:r>
              <a:rPr lang="en-US" altLang="zh-TW" dirty="0"/>
              <a:t>way . . .?</a:t>
            </a:r>
            <a:endParaRPr lang="zh-TW" altLang="zh-TW" dirty="0"/>
          </a:p>
          <a:p>
            <a:pPr eaLnBrk="1" fontAlgn="auto" hangingPunct="1">
              <a:spcAft>
                <a:spcPts val="0"/>
              </a:spcAft>
              <a:buFont typeface="Arial" pitchFamily="34" charset="0"/>
              <a:buNone/>
              <a:defRPr/>
            </a:pPr>
            <a:r>
              <a:rPr lang="en-US" altLang="zh-TW" dirty="0"/>
              <a:t>Where does this leave you </a:t>
            </a:r>
            <a:r>
              <a:rPr lang="en-US" altLang="zh-TW" dirty="0" err="1" smtClean="0"/>
              <a:t>now?</a:t>
            </a:r>
            <a:r>
              <a:rPr lang="en-US" altLang="zh-TW" dirty="0" err="1" smtClean="0">
                <a:hlinkClick r:id="rId2" action="ppaction://hlinksldjump"/>
              </a:rPr>
              <a:t>Slide</a:t>
            </a:r>
            <a:r>
              <a:rPr lang="en-US" altLang="zh-TW" dirty="0" smtClean="0">
                <a:hlinkClick r:id="rId2" action="ppaction://hlinksldjump"/>
              </a:rPr>
              <a:t> 15</a:t>
            </a:r>
            <a:endParaRPr lang="zh-TW" altLang="zh-TW" dirty="0"/>
          </a:p>
          <a:p>
            <a:pPr eaLnBrk="1" fontAlgn="auto" hangingPunct="1">
              <a:spcAft>
                <a:spcPts val="0"/>
              </a:spcAft>
              <a:defRPr/>
            </a:pPr>
            <a:endParaRPr lang="zh-TW" altLang="en-US" dirty="0"/>
          </a:p>
        </p:txBody>
      </p:sp>
      <p:sp>
        <p:nvSpPr>
          <p:cNvPr id="2" name="Footer Placeholder 1"/>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28044039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457200" y="765175"/>
            <a:ext cx="8229600" cy="5472113"/>
          </a:xfrm>
        </p:spPr>
        <p:txBody>
          <a:bodyPr/>
          <a:lstStyle/>
          <a:p>
            <a:pPr marL="0" indent="0" eaLnBrk="1" hangingPunct="1">
              <a:buFont typeface="Wingdings" pitchFamily="2" charset="2"/>
              <a:buNone/>
            </a:pPr>
            <a:r>
              <a:rPr lang="en-US" altLang="zh-TW" sz="2800" b="1" dirty="0" smtClean="0">
                <a:latin typeface="Times New Roman" pitchFamily="18" charset="0"/>
              </a:rPr>
              <a:t>School Physical Environment</a:t>
            </a:r>
          </a:p>
          <a:p>
            <a:pPr marL="0" indent="0" eaLnBrk="1" hangingPunct="1">
              <a:buFont typeface="Wingdings" pitchFamily="2" charset="2"/>
              <a:buNone/>
            </a:pPr>
            <a:endParaRPr lang="en-US" altLang="zh-TW" sz="2800" dirty="0" smtClean="0">
              <a:latin typeface="Times New Roman" pitchFamily="18" charset="0"/>
            </a:endParaRPr>
          </a:p>
          <a:p>
            <a:pPr marL="0" indent="0" eaLnBrk="1" hangingPunct="1">
              <a:buFont typeface="Wingdings" pitchFamily="2" charset="2"/>
              <a:buNone/>
            </a:pPr>
            <a:r>
              <a:rPr lang="en-US" altLang="zh-TW" sz="2800" dirty="0" smtClean="0">
                <a:latin typeface="Times New Roman" pitchFamily="18" charset="0"/>
              </a:rPr>
              <a:t>Provision of suitable physical environment to enhance learning – school provides sufficient amenities for students or staff to rest and relax to prevent psycho-social disorders.</a:t>
            </a:r>
          </a:p>
          <a:p>
            <a:pPr marL="0" indent="0" eaLnBrk="1" hangingPunct="1">
              <a:buFont typeface="Wingdings" pitchFamily="2" charset="2"/>
              <a:buNone/>
            </a:pPr>
            <a:endParaRPr lang="en-US" altLang="zh-TW" sz="2800" dirty="0" smtClean="0">
              <a:latin typeface="Times New Roman" pitchFamily="18" charset="0"/>
            </a:endParaRPr>
          </a:p>
          <a:p>
            <a:pPr marL="0" indent="0" eaLnBrk="1" hangingPunct="1">
              <a:buFont typeface="Wingdings" pitchFamily="2" charset="2"/>
              <a:buNone/>
            </a:pPr>
            <a:r>
              <a:rPr lang="en-US" altLang="zh-TW" sz="2800" dirty="0" smtClean="0">
                <a:latin typeface="Times New Roman" pitchFamily="18" charset="0"/>
              </a:rPr>
              <a:t>Provision of safe environment – students would feel safe in school setting to encourage active </a:t>
            </a:r>
            <a:r>
              <a:rPr lang="en-US" altLang="zh-TW" sz="2800" dirty="0" err="1" smtClean="0">
                <a:latin typeface="Times New Roman" pitchFamily="18" charset="0"/>
              </a:rPr>
              <a:t>school</a:t>
            </a:r>
            <a:r>
              <a:rPr lang="en-US" altLang="zh-TW" sz="2800" dirty="0" err="1" smtClean="0">
                <a:latin typeface="Times New Roman" pitchFamily="18" charset="0"/>
                <a:hlinkClick r:id="rId2" action="ppaction://hlinksldjump"/>
              </a:rPr>
              <a:t>Slide</a:t>
            </a:r>
            <a:r>
              <a:rPr lang="en-US" altLang="zh-TW" sz="2800" dirty="0" smtClean="0">
                <a:latin typeface="Times New Roman" pitchFamily="18" charset="0"/>
                <a:hlinkClick r:id="rId2" action="ppaction://hlinksldjump"/>
              </a:rPr>
              <a:t> 15</a:t>
            </a:r>
            <a:endParaRPr lang="en-US" altLang="zh-TW" sz="2800" dirty="0" smtClean="0">
              <a:latin typeface="Times New Roman" pitchFamily="18" charset="0"/>
            </a:endParaRPr>
          </a:p>
        </p:txBody>
      </p:sp>
      <p:sp>
        <p:nvSpPr>
          <p:cNvPr id="2" name="Footer Placeholder 1"/>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28868652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457200" y="765175"/>
            <a:ext cx="8229600" cy="5472113"/>
          </a:xfrm>
        </p:spPr>
        <p:txBody>
          <a:bodyPr/>
          <a:lstStyle/>
          <a:p>
            <a:pPr marL="0" indent="0" eaLnBrk="1" hangingPunct="1">
              <a:buFont typeface="Wingdings" pitchFamily="2" charset="2"/>
              <a:buNone/>
            </a:pPr>
            <a:r>
              <a:rPr lang="en-US" altLang="zh-TW" sz="2800" b="1" dirty="0" smtClean="0">
                <a:latin typeface="Times New Roman" pitchFamily="18" charset="0"/>
              </a:rPr>
              <a:t>School’s Social Environment</a:t>
            </a:r>
          </a:p>
          <a:p>
            <a:pPr marL="0" indent="0" eaLnBrk="1" hangingPunct="1">
              <a:buFont typeface="Wingdings" pitchFamily="2" charset="2"/>
              <a:buNone/>
            </a:pPr>
            <a:endParaRPr lang="en-US" altLang="zh-TW" b="1" dirty="0" smtClean="0">
              <a:latin typeface="Times New Roman" pitchFamily="18" charset="0"/>
            </a:endParaRPr>
          </a:p>
          <a:p>
            <a:pPr marL="0" indent="0" eaLnBrk="1" hangingPunct="1">
              <a:buFont typeface="Wingdings" pitchFamily="2" charset="2"/>
              <a:buNone/>
            </a:pPr>
            <a:r>
              <a:rPr lang="en-US" altLang="zh-TW" sz="2800" dirty="0" smtClean="0">
                <a:latin typeface="Times New Roman" pitchFamily="18" charset="0"/>
              </a:rPr>
              <a:t>Addressing the needs of students and staff - fulfilling psychological needs of students and family.</a:t>
            </a:r>
          </a:p>
          <a:p>
            <a:pPr marL="0" indent="0" eaLnBrk="1" hangingPunct="1">
              <a:buFont typeface="Wingdings" pitchFamily="2" charset="2"/>
              <a:buNone/>
            </a:pPr>
            <a:endParaRPr lang="en-US" altLang="zh-TW" sz="2800" dirty="0" smtClean="0">
              <a:latin typeface="Times New Roman" pitchFamily="18" charset="0"/>
            </a:endParaRPr>
          </a:p>
          <a:p>
            <a:pPr marL="0" indent="0" eaLnBrk="1" hangingPunct="1">
              <a:buFont typeface="Wingdings" pitchFamily="2" charset="2"/>
              <a:buNone/>
            </a:pPr>
            <a:r>
              <a:rPr lang="en-US" altLang="zh-TW" sz="2800" dirty="0" smtClean="0">
                <a:latin typeface="Times New Roman" pitchFamily="18" charset="0"/>
              </a:rPr>
              <a:t>Developing students’ leadership and communication skills.</a:t>
            </a:r>
          </a:p>
          <a:p>
            <a:pPr marL="0" indent="0" eaLnBrk="1" hangingPunct="1">
              <a:buFont typeface="Wingdings" pitchFamily="2" charset="2"/>
              <a:buNone/>
            </a:pPr>
            <a:endParaRPr lang="en-US" altLang="zh-TW" sz="2800" dirty="0" smtClean="0">
              <a:latin typeface="Times New Roman" pitchFamily="18" charset="0"/>
            </a:endParaRPr>
          </a:p>
          <a:p>
            <a:pPr marL="0" indent="0" eaLnBrk="1" hangingPunct="1">
              <a:buFont typeface="Wingdings" pitchFamily="2" charset="2"/>
              <a:buNone/>
            </a:pPr>
            <a:r>
              <a:rPr lang="en-US" altLang="zh-TW" sz="2800" dirty="0" smtClean="0">
                <a:latin typeface="Times New Roman" pitchFamily="18" charset="0"/>
              </a:rPr>
              <a:t>Creating an environment of friendliness and care in school – reflective listening, affirmation to help individuals expressing their </a:t>
            </a:r>
            <a:r>
              <a:rPr lang="en-US" altLang="zh-TW" sz="2800" dirty="0" err="1" smtClean="0">
                <a:latin typeface="Times New Roman" pitchFamily="18" charset="0"/>
              </a:rPr>
              <a:t>concerns.</a:t>
            </a:r>
            <a:r>
              <a:rPr lang="en-US" altLang="zh-TW" sz="2800" dirty="0" err="1" smtClean="0">
                <a:latin typeface="Times New Roman" pitchFamily="18" charset="0"/>
                <a:hlinkClick r:id="rId2" action="ppaction://hlinksldjump"/>
              </a:rPr>
              <a:t>Slide</a:t>
            </a:r>
            <a:r>
              <a:rPr lang="en-US" altLang="zh-TW" sz="2800" dirty="0" smtClean="0">
                <a:latin typeface="Times New Roman" pitchFamily="18" charset="0"/>
                <a:hlinkClick r:id="rId2" action="ppaction://hlinksldjump"/>
              </a:rPr>
              <a:t> 15</a:t>
            </a:r>
            <a:endParaRPr lang="en-US" altLang="zh-TW" sz="2800" dirty="0" smtClean="0">
              <a:latin typeface="Times New Roman" pitchFamily="18" charset="0"/>
            </a:endParaRPr>
          </a:p>
        </p:txBody>
      </p:sp>
      <p:sp>
        <p:nvSpPr>
          <p:cNvPr id="2" name="Footer Placeholder 1"/>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242932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457200" y="765175"/>
            <a:ext cx="8229600" cy="5472113"/>
          </a:xfrm>
        </p:spPr>
        <p:txBody>
          <a:bodyPr/>
          <a:lstStyle/>
          <a:p>
            <a:pPr marL="0" indent="0" eaLnBrk="1" hangingPunct="1">
              <a:buFont typeface="Wingdings" pitchFamily="2" charset="2"/>
              <a:buNone/>
              <a:defRPr/>
            </a:pPr>
            <a:r>
              <a:rPr lang="en-US" altLang="zh-TW" sz="2800" b="1" dirty="0" smtClean="0">
                <a:latin typeface="Times New Roman" pitchFamily="18" charset="0"/>
              </a:rPr>
              <a:t>Community Links</a:t>
            </a:r>
          </a:p>
          <a:p>
            <a:pPr marL="0" indent="0" eaLnBrk="1" hangingPunct="1">
              <a:buFont typeface="Wingdings" pitchFamily="2" charset="2"/>
              <a:buNone/>
              <a:defRPr/>
            </a:pPr>
            <a:endParaRPr lang="en-US" altLang="zh-TW" sz="2800" dirty="0">
              <a:latin typeface="Times New Roman" pitchFamily="18" charset="0"/>
            </a:endParaRPr>
          </a:p>
          <a:p>
            <a:pPr eaLnBrk="1" hangingPunct="1">
              <a:defRPr/>
            </a:pPr>
            <a:r>
              <a:rPr lang="en-US" altLang="zh-TW" sz="2800" dirty="0" smtClean="0">
                <a:latin typeface="Times New Roman" pitchFamily="18" charset="0"/>
              </a:rPr>
              <a:t>Improving parent – adolescent communication and closeness.</a:t>
            </a:r>
          </a:p>
          <a:p>
            <a:pPr eaLnBrk="1" hangingPunct="1">
              <a:defRPr/>
            </a:pPr>
            <a:endParaRPr lang="en-US" altLang="zh-TW" sz="2800" dirty="0">
              <a:latin typeface="Times New Roman" pitchFamily="18" charset="0"/>
            </a:endParaRPr>
          </a:p>
          <a:p>
            <a:pPr eaLnBrk="1" hangingPunct="1">
              <a:defRPr/>
            </a:pPr>
            <a:r>
              <a:rPr lang="en-US" altLang="zh-TW" sz="2800" dirty="0" smtClean="0">
                <a:latin typeface="Times New Roman" pitchFamily="18" charset="0"/>
              </a:rPr>
              <a:t>Linking with community to provide activities for students with feeling of pleasure and reward.</a:t>
            </a:r>
          </a:p>
          <a:p>
            <a:pPr marL="0" indent="0" eaLnBrk="1" hangingPunct="1">
              <a:buFont typeface="Wingdings" pitchFamily="2" charset="2"/>
              <a:buNone/>
              <a:defRPr/>
            </a:pPr>
            <a:endParaRPr lang="en-US" altLang="zh-TW" sz="2800" dirty="0">
              <a:latin typeface="Times New Roman" pitchFamily="18" charset="0"/>
            </a:endParaRPr>
          </a:p>
        </p:txBody>
      </p:sp>
      <p:sp>
        <p:nvSpPr>
          <p:cNvPr id="2" name="Footer Placeholder 1"/>
          <p:cNvSpPr>
            <a:spLocks noGrp="1"/>
          </p:cNvSpPr>
          <p:nvPr>
            <p:ph type="ftr" sz="quarter" idx="11"/>
          </p:nvPr>
        </p:nvSpPr>
        <p:spPr/>
        <p:txBody>
          <a:bodyPr/>
          <a:lstStyle/>
          <a:p>
            <a:r>
              <a:rPr lang="en-US" smtClean="0"/>
              <a:t>Restricted for participants of Teacher Training workshop on 9 May 2017</a:t>
            </a:r>
            <a:endParaRPr lang="en-US"/>
          </a:p>
        </p:txBody>
      </p:sp>
    </p:spTree>
    <p:extLst>
      <p:ext uri="{BB962C8B-B14F-4D97-AF65-F5344CB8AC3E}">
        <p14:creationId xmlns:p14="http://schemas.microsoft.com/office/powerpoint/2010/main" val="13954357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312" name="Rectangle 24"/>
          <p:cNvSpPr>
            <a:spLocks noChangeArrowheads="1"/>
          </p:cNvSpPr>
          <p:nvPr/>
        </p:nvSpPr>
        <p:spPr bwMode="auto">
          <a:xfrm>
            <a:off x="4067175" y="4149725"/>
            <a:ext cx="446405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tabLst>
                <a:tab pos="228600" algn="l"/>
              </a:tabLst>
              <a:defRPr kumimoji="1" sz="2400">
                <a:solidFill>
                  <a:schemeClr val="tx1"/>
                </a:solidFill>
                <a:latin typeface="Times New Roman" pitchFamily="18" charset="0"/>
                <a:ea typeface="新細明體" pitchFamily="18" charset="-120"/>
              </a:defRPr>
            </a:lvl1pPr>
            <a:lvl2pPr>
              <a:tabLst>
                <a:tab pos="228600" algn="l"/>
              </a:tabLst>
              <a:defRPr kumimoji="1" sz="2400">
                <a:solidFill>
                  <a:schemeClr val="tx1"/>
                </a:solidFill>
                <a:latin typeface="Times New Roman" pitchFamily="18" charset="0"/>
                <a:ea typeface="新細明體" pitchFamily="18" charset="-120"/>
              </a:defRPr>
            </a:lvl2pPr>
            <a:lvl3pPr>
              <a:tabLst>
                <a:tab pos="228600" algn="l"/>
              </a:tabLst>
              <a:defRPr kumimoji="1" sz="2400">
                <a:solidFill>
                  <a:schemeClr val="tx1"/>
                </a:solidFill>
                <a:latin typeface="Times New Roman" pitchFamily="18" charset="0"/>
                <a:ea typeface="新細明體" pitchFamily="18" charset="-120"/>
              </a:defRPr>
            </a:lvl3pPr>
            <a:lvl4pPr>
              <a:tabLst>
                <a:tab pos="228600" algn="l"/>
              </a:tabLst>
              <a:defRPr kumimoji="1" sz="2400">
                <a:solidFill>
                  <a:schemeClr val="tx1"/>
                </a:solidFill>
                <a:latin typeface="Times New Roman" pitchFamily="18" charset="0"/>
                <a:ea typeface="新細明體" pitchFamily="18" charset="-120"/>
              </a:defRPr>
            </a:lvl4pPr>
            <a:lvl5pPr>
              <a:tabLst>
                <a:tab pos="228600" algn="l"/>
              </a:tabLst>
              <a:defRPr kumimoji="1" sz="2400">
                <a:solidFill>
                  <a:schemeClr val="tx1"/>
                </a:solidFill>
                <a:latin typeface="Times New Roman" pitchFamily="18" charset="0"/>
                <a:ea typeface="新細明體" pitchFamily="18" charset="-120"/>
              </a:defRPr>
            </a:lvl5pPr>
            <a:lvl6pPr fontAlgn="base">
              <a:spcBef>
                <a:spcPct val="0"/>
              </a:spcBef>
              <a:spcAft>
                <a:spcPct val="0"/>
              </a:spcAft>
              <a:tabLst>
                <a:tab pos="228600" algn="l"/>
              </a:tabLst>
              <a:defRPr kumimoji="1" sz="2400">
                <a:solidFill>
                  <a:schemeClr val="tx1"/>
                </a:solidFill>
                <a:latin typeface="Times New Roman" pitchFamily="18" charset="0"/>
                <a:ea typeface="新細明體" pitchFamily="18" charset="-120"/>
              </a:defRPr>
            </a:lvl6pPr>
            <a:lvl7pPr fontAlgn="base">
              <a:spcBef>
                <a:spcPct val="0"/>
              </a:spcBef>
              <a:spcAft>
                <a:spcPct val="0"/>
              </a:spcAft>
              <a:tabLst>
                <a:tab pos="228600" algn="l"/>
              </a:tabLst>
              <a:defRPr kumimoji="1" sz="2400">
                <a:solidFill>
                  <a:schemeClr val="tx1"/>
                </a:solidFill>
                <a:latin typeface="Times New Roman" pitchFamily="18" charset="0"/>
                <a:ea typeface="新細明體" pitchFamily="18" charset="-120"/>
              </a:defRPr>
            </a:lvl7pPr>
            <a:lvl8pPr fontAlgn="base">
              <a:spcBef>
                <a:spcPct val="0"/>
              </a:spcBef>
              <a:spcAft>
                <a:spcPct val="0"/>
              </a:spcAft>
              <a:tabLst>
                <a:tab pos="228600" algn="l"/>
              </a:tabLst>
              <a:defRPr kumimoji="1" sz="2400">
                <a:solidFill>
                  <a:schemeClr val="tx1"/>
                </a:solidFill>
                <a:latin typeface="Times New Roman" pitchFamily="18" charset="0"/>
                <a:ea typeface="新細明體" pitchFamily="18" charset="-120"/>
              </a:defRPr>
            </a:lvl8pPr>
            <a:lvl9pPr fontAlgn="base">
              <a:spcBef>
                <a:spcPct val="0"/>
              </a:spcBef>
              <a:spcAft>
                <a:spcPct val="0"/>
              </a:spcAft>
              <a:tabLst>
                <a:tab pos="228600" algn="l"/>
              </a:tabLst>
              <a:defRPr kumimoji="1" sz="2400">
                <a:solidFill>
                  <a:schemeClr val="tx1"/>
                </a:solidFill>
                <a:latin typeface="Times New Roman" pitchFamily="18" charset="0"/>
                <a:ea typeface="新細明體" pitchFamily="18" charset="-120"/>
              </a:defRPr>
            </a:lvl9pPr>
          </a:lstStyle>
          <a:p>
            <a:pPr algn="ctr"/>
            <a:r>
              <a:rPr lang="zh-TW" altLang="en-US">
                <a:solidFill>
                  <a:srgbClr val="990099"/>
                </a:solidFill>
                <a:effectLst>
                  <a:outerShdw blurRad="38100" dist="38100" dir="2700000" algn="tl">
                    <a:srgbClr val="C0C0C0"/>
                  </a:outerShdw>
                </a:effectLst>
              </a:rPr>
              <a:t>香港中文大學醫學院</a:t>
            </a:r>
          </a:p>
          <a:p>
            <a:pPr algn="ctr"/>
            <a:r>
              <a:rPr lang="zh-TW" altLang="en-US">
                <a:solidFill>
                  <a:srgbClr val="990099"/>
                </a:solidFill>
                <a:effectLst>
                  <a:outerShdw blurRad="38100" dist="38100" dir="2700000" algn="tl">
                    <a:srgbClr val="C0C0C0"/>
                  </a:outerShdw>
                </a:effectLst>
              </a:rPr>
              <a:t>健康教育及促進健康中心</a:t>
            </a:r>
          </a:p>
          <a:p>
            <a:pPr algn="ctr"/>
            <a:r>
              <a:rPr lang="en-US" altLang="zh-TW">
                <a:solidFill>
                  <a:srgbClr val="990099"/>
                </a:solidFill>
                <a:effectLst>
                  <a:outerShdw blurRad="38100" dist="38100" dir="2700000" algn="tl">
                    <a:srgbClr val="C0C0C0"/>
                  </a:outerShdw>
                </a:effectLst>
              </a:rPr>
              <a:t>http://www.cuhk.edu.hk/med/hep</a:t>
            </a:r>
          </a:p>
        </p:txBody>
      </p:sp>
      <p:pic>
        <p:nvPicPr>
          <p:cNvPr id="524314" name="Picture 26" descr="background"/>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3741738"/>
            <a:ext cx="9144000" cy="3116262"/>
          </a:xfrm>
          <a:prstGeom prst="rect">
            <a:avLst/>
          </a:prstGeom>
          <a:noFill/>
          <a:extLst>
            <a:ext uri="{909E8E84-426E-40DD-AFC4-6F175D3DCCD1}">
              <a14:hiddenFill xmlns:a14="http://schemas.microsoft.com/office/drawing/2010/main">
                <a:solidFill>
                  <a:srgbClr val="FFFFFF"/>
                </a:solidFill>
              </a14:hiddenFill>
            </a:ext>
          </a:extLst>
        </p:spPr>
      </p:pic>
      <p:sp>
        <p:nvSpPr>
          <p:cNvPr id="524315" name="Rectangle 27"/>
          <p:cNvSpPr>
            <a:spLocks noGrp="1" noChangeArrowheads="1"/>
          </p:cNvSpPr>
          <p:nvPr>
            <p:ph type="ctrTitle"/>
          </p:nvPr>
        </p:nvSpPr>
        <p:spPr>
          <a:xfrm>
            <a:off x="1908175" y="1446213"/>
            <a:ext cx="6310313" cy="2127250"/>
          </a:xfrm>
          <a:noFill/>
          <a:ln/>
        </p:spPr>
        <p:txBody>
          <a:bodyPr anchor="ctr"/>
          <a:lstStyle/>
          <a:p>
            <a:r>
              <a:rPr lang="zh-TW" altLang="en-US" sz="8800">
                <a:effectLst>
                  <a:outerShdw blurRad="38100" dist="38100" dir="2700000" algn="tl">
                    <a:srgbClr val="C0C0C0"/>
                  </a:outerShdw>
                </a:effectLst>
                <a:latin typeface="文鼎中粗隸" pitchFamily="49" charset="-120"/>
                <a:ea typeface="文鼎中粗隸" pitchFamily="49" charset="-120"/>
              </a:rPr>
              <a:t>謝謝各位</a:t>
            </a:r>
            <a:r>
              <a:rPr lang="en-US" altLang="zh-TW" sz="8800">
                <a:effectLst>
                  <a:outerShdw blurRad="38100" dist="38100" dir="2700000" algn="tl">
                    <a:srgbClr val="C0C0C0"/>
                  </a:outerShdw>
                </a:effectLst>
                <a:latin typeface="文鼎中粗隸" pitchFamily="49" charset="-120"/>
                <a:ea typeface="文鼎中粗隸" pitchFamily="49" charset="-120"/>
              </a:rPr>
              <a:t>!</a:t>
            </a:r>
          </a:p>
        </p:txBody>
      </p:sp>
      <p:sp>
        <p:nvSpPr>
          <p:cNvPr id="524316" name="Rectangle 28"/>
          <p:cNvSpPr>
            <a:spLocks noChangeArrowheads="1"/>
          </p:cNvSpPr>
          <p:nvPr/>
        </p:nvSpPr>
        <p:spPr bwMode="auto">
          <a:xfrm>
            <a:off x="4259263" y="260350"/>
            <a:ext cx="441719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solidFill>
                  <a:srgbClr val="FF3300"/>
                </a:solidFill>
                <a:ea typeface="標楷體" pitchFamily="65" charset="-120"/>
              </a:rPr>
              <a:t>聯絡我們</a:t>
            </a:r>
            <a:r>
              <a:rPr lang="zh-TW" altLang="en-US" sz="2800" b="1" dirty="0">
                <a:solidFill>
                  <a:srgbClr val="FF3300"/>
                </a:solidFill>
              </a:rPr>
              <a:t>：</a:t>
            </a:r>
            <a:r>
              <a:rPr lang="en-US" altLang="zh-TW" sz="2800" b="1" dirty="0">
                <a:solidFill>
                  <a:srgbClr val="FF3300"/>
                </a:solidFill>
              </a:rPr>
              <a:t>chep@cuhk.edu.hk</a:t>
            </a:r>
          </a:p>
        </p:txBody>
      </p:sp>
      <p:sp>
        <p:nvSpPr>
          <p:cNvPr id="2" name="Footer Placeholder 1"/>
          <p:cNvSpPr>
            <a:spLocks noGrp="1"/>
          </p:cNvSpPr>
          <p:nvPr>
            <p:ph type="ftr" sz="quarter" idx="11"/>
          </p:nvPr>
        </p:nvSpPr>
        <p:spPr>
          <a:xfrm>
            <a:off x="1981200" y="6356350"/>
            <a:ext cx="4953000" cy="365125"/>
          </a:xfrm>
        </p:spPr>
        <p:txBody>
          <a:bodyPr/>
          <a:lstStyle/>
          <a:p>
            <a:r>
              <a:rPr lang="en-US" dirty="0" smtClean="0">
                <a:solidFill>
                  <a:srgbClr val="FF0000"/>
                </a:solidFill>
              </a:rPr>
              <a:t>Restricted for participants of Teacher Training workshop on 9 May 2017</a:t>
            </a:r>
            <a:endParaRPr lang="en-US" dirty="0">
              <a:solidFill>
                <a:srgbClr val="FF0000"/>
              </a:solidFill>
            </a:endParaRPr>
          </a:p>
        </p:txBody>
      </p:sp>
    </p:spTree>
    <p:extLst>
      <p:ext uri="{BB962C8B-B14F-4D97-AF65-F5344CB8AC3E}">
        <p14:creationId xmlns:p14="http://schemas.microsoft.com/office/powerpoint/2010/main" val="11048445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TotalTime>
  <Words>2618</Words>
  <Application>Microsoft Office PowerPoint</Application>
  <PresentationFormat>如螢幕大小 (4:3)</PresentationFormat>
  <Paragraphs>203</Paragraphs>
  <Slides>29</Slides>
  <Notes>0</Notes>
  <HiddenSlides>0</HiddenSlides>
  <MMClips>0</MMClips>
  <ScaleCrop>false</ScaleCrop>
  <HeadingPairs>
    <vt:vector size="6" baseType="variant">
      <vt:variant>
        <vt:lpstr>佈景主題</vt:lpstr>
      </vt:variant>
      <vt:variant>
        <vt:i4>1</vt:i4>
      </vt:variant>
      <vt:variant>
        <vt:lpstr>內嵌 OLE 伺服程式</vt:lpstr>
      </vt:variant>
      <vt:variant>
        <vt:i4>1</vt:i4>
      </vt:variant>
      <vt:variant>
        <vt:lpstr>投影片標題</vt:lpstr>
      </vt:variant>
      <vt:variant>
        <vt:i4>29</vt:i4>
      </vt:variant>
    </vt:vector>
  </HeadingPairs>
  <TitlesOfParts>
    <vt:vector size="31" baseType="lpstr">
      <vt:lpstr>Office Theme</vt:lpstr>
      <vt:lpstr>圖片</vt:lpstr>
      <vt:lpstr>PowerPoint 簡報</vt:lpstr>
      <vt:lpstr>Outline of seminar</vt:lpstr>
      <vt:lpstr>Review of size of problems and risk factors</vt:lpstr>
      <vt:lpstr>Identification of problems and intervention</vt:lpstr>
      <vt:lpstr>Identification of problems and intervention</vt:lpstr>
      <vt:lpstr>Identification of problems and intervention</vt:lpstr>
      <vt:lpstr>Identification of problems and intervention</vt:lpstr>
      <vt:lpstr>Neuro-biology </vt:lpstr>
      <vt:lpstr>Management</vt:lpstr>
      <vt:lpstr>Management</vt:lpstr>
      <vt:lpstr>Topics for CBT  (Kuss DJ et al. Internet addiction clinical research review WJ Psychiatry 2016; 6(1): 143-176)  </vt:lpstr>
      <vt:lpstr>Group therapy approach</vt:lpstr>
      <vt:lpstr>Group therapy approach</vt:lpstr>
      <vt:lpstr>Multi-level Intervention Model </vt:lpstr>
      <vt:lpstr>PowerPoint 簡報</vt:lpstr>
      <vt:lpstr>PowerPoint 簡報</vt:lpstr>
      <vt:lpstr>PowerPoint 簡報</vt:lpstr>
      <vt:lpstr>PowerPoint 簡報</vt:lpstr>
      <vt:lpstr>PowerPoint 簡報</vt:lpstr>
      <vt:lpstr>Behaviour change</vt:lpstr>
      <vt:lpstr>Choosing effective approach </vt:lpstr>
      <vt:lpstr>PowerPoint 簡報</vt:lpstr>
      <vt:lpstr>PowerPoint 簡報</vt:lpstr>
      <vt:lpstr>PowerPoint 簡報</vt:lpstr>
      <vt:lpstr>Top 10 useful questions</vt:lpstr>
      <vt:lpstr>PowerPoint 簡報</vt:lpstr>
      <vt:lpstr>PowerPoint 簡報</vt:lpstr>
      <vt:lpstr>PowerPoint 簡報</vt:lpstr>
      <vt:lpstr>謝謝各位!</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Albert</dc:creator>
  <cp:lastModifiedBy>CHAN, Wah-lun</cp:lastModifiedBy>
  <cp:revision>35</cp:revision>
  <dcterms:created xsi:type="dcterms:W3CDTF">2017-05-04T06:39:37Z</dcterms:created>
  <dcterms:modified xsi:type="dcterms:W3CDTF">2017-05-10T04:45:36Z</dcterms:modified>
</cp:coreProperties>
</file>