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3004800" cy="9753600"/>
  <p:notesSz cx="6858000" cy="9144000"/>
  <p:embeddedFontLst>
    <p:embeddedFont>
      <p:font typeface="jf-openhuninn-1.1" panose="020F0500000000000000" pitchFamily="34" charset="-120"/>
      <p:regular r:id="rId11"/>
    </p:embeddedFont>
  </p:embeddedFont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7"/>
  </p:normalViewPr>
  <p:slideViewPr>
    <p:cSldViewPr snapToGrid="0" snapToObjects="1">
      <p:cViewPr varScale="1">
        <p:scale>
          <a:sx n="77" d="100"/>
          <a:sy n="77" d="100"/>
        </p:scale>
        <p:origin x="1712" y="208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" name="Shape 3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2455244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pt_bg-21.png" descr="ppt_bg-21.png"/>
          <p:cNvPicPr>
            <a:picLocks noChangeAspect="1"/>
          </p:cNvPicPr>
          <p:nvPr/>
        </p:nvPicPr>
        <p:blipFill>
          <a:blip r:embed="rId2"/>
          <a:srcRect t="6" b="6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通識教育科 •"/>
          <p:cNvSpPr txBox="1"/>
          <p:nvPr/>
        </p:nvSpPr>
        <p:spPr>
          <a:xfrm>
            <a:off x="4173004" y="9017000"/>
            <a:ext cx="2271192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49A49D"/>
                </a:solidFill>
              </a:defRPr>
            </a:lvl1pPr>
          </a:lstStyle>
          <a:p>
            <a:r>
              <a:t>通識教育科 •</a:t>
            </a:r>
          </a:p>
        </p:txBody>
      </p:sp>
      <p:sp>
        <p:nvSpPr>
          <p:cNvPr id="23" name="「今日香港」單元"/>
          <p:cNvSpPr txBox="1"/>
          <p:nvPr/>
        </p:nvSpPr>
        <p:spPr>
          <a:xfrm>
            <a:off x="6079628" y="9017000"/>
            <a:ext cx="3360144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000">
                <a:solidFill>
                  <a:srgbClr val="49A49D"/>
                </a:solidFill>
              </a:defRPr>
            </a:pPr>
            <a:r>
              <a:t>  「今日香港</a:t>
            </a:r>
            <a:r>
              <a:rPr sz="2800"/>
              <a:t>」</a:t>
            </a:r>
            <a:r>
              <a:t>單元</a:t>
            </a:r>
          </a:p>
        </p:txBody>
      </p:sp>
      <p:sp>
        <p:nvSpPr>
          <p:cNvPr id="2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rtboard 1.png" descr="Artboard 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通識教育科 •"/>
          <p:cNvSpPr txBox="1"/>
          <p:nvPr/>
        </p:nvSpPr>
        <p:spPr>
          <a:xfrm>
            <a:off x="4173004" y="9017000"/>
            <a:ext cx="2271192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49A49D"/>
                </a:solidFill>
              </a:defRPr>
            </a:lvl1pPr>
          </a:lstStyle>
          <a:p>
            <a:r>
              <a:t>通識教育科 •</a:t>
            </a:r>
          </a:p>
        </p:txBody>
      </p:sp>
      <p:sp>
        <p:nvSpPr>
          <p:cNvPr id="4" name="「今日香港」單元"/>
          <p:cNvSpPr txBox="1"/>
          <p:nvPr/>
        </p:nvSpPr>
        <p:spPr>
          <a:xfrm>
            <a:off x="6079628" y="9017000"/>
            <a:ext cx="3360144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000">
                <a:solidFill>
                  <a:srgbClr val="49A49D"/>
                </a:solidFill>
              </a:defRPr>
            </a:pPr>
            <a:r>
              <a:t>  「今日香港</a:t>
            </a:r>
            <a:r>
              <a:rPr sz="2800"/>
              <a:t>」</a:t>
            </a:r>
            <a:r>
              <a:t>單元</a:t>
            </a:r>
          </a:p>
        </p:txBody>
      </p:sp>
      <p:sp>
        <p:nvSpPr>
          <p:cNvPr id="5" name="Title Text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6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7244" y="9296400"/>
            <a:ext cx="363539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building_court.png" descr="building_court.png"/>
          <p:cNvPicPr>
            <a:picLocks noChangeAspect="1"/>
          </p:cNvPicPr>
          <p:nvPr/>
        </p:nvPicPr>
        <p:blipFill>
          <a:blip r:embed="rId2">
            <a:alphaModFix amt="84954"/>
          </a:blip>
          <a:stretch>
            <a:fillRect/>
          </a:stretch>
        </p:blipFill>
        <p:spPr>
          <a:xfrm>
            <a:off x="4411297" y="2626413"/>
            <a:ext cx="4182206" cy="4755459"/>
          </a:xfrm>
          <a:prstGeom prst="rect">
            <a:avLst/>
          </a:prstGeom>
          <a:ln w="12700">
            <a:miter lim="400000"/>
          </a:ln>
        </p:spPr>
      </p:pic>
      <p:pic>
        <p:nvPicPr>
          <p:cNvPr id="34" name="law.png" descr="la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8181" y="5606413"/>
            <a:ext cx="1466238" cy="1785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35" name="law.png" descr="la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1815" y="6188205"/>
            <a:ext cx="1616640" cy="1211962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通識教育科"/>
          <p:cNvSpPr txBox="1"/>
          <p:nvPr/>
        </p:nvSpPr>
        <p:spPr>
          <a:xfrm>
            <a:off x="4889500" y="1828799"/>
            <a:ext cx="3225801" cy="850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900">
                <a:solidFill>
                  <a:srgbClr val="49A49D"/>
                </a:solidFill>
              </a:defRPr>
            </a:lvl1pPr>
          </a:lstStyle>
          <a:p>
            <a:r>
              <a:t>通識教育科</a:t>
            </a:r>
          </a:p>
        </p:txBody>
      </p:sp>
      <p:sp>
        <p:nvSpPr>
          <p:cNvPr id="37" name="Rule of Law"/>
          <p:cNvSpPr txBox="1"/>
          <p:nvPr/>
        </p:nvSpPr>
        <p:spPr>
          <a:xfrm>
            <a:off x="5014608" y="4629911"/>
            <a:ext cx="3127984" cy="762001"/>
          </a:xfrm>
          <a:prstGeom prst="rect">
            <a:avLst/>
          </a:prstGeom>
          <a:ln w="12700">
            <a:miter lim="400000"/>
          </a:ln>
          <a:effectLst>
            <a:outerShdw blurRad="190500" dist="12700" dir="5400000" rotWithShape="0">
              <a:srgbClr val="FFFFFF"/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300">
                <a:solidFill>
                  <a:srgbClr val="136A6E"/>
                </a:solidFill>
              </a:defRPr>
            </a:lvl1pPr>
          </a:lstStyle>
          <a:p>
            <a:r>
              <a:rPr b="1" dirty="0"/>
              <a:t>Rule of Law</a:t>
            </a:r>
          </a:p>
        </p:txBody>
      </p:sp>
      <p:sp>
        <p:nvSpPr>
          <p:cNvPr id="38" name="法治精神"/>
          <p:cNvSpPr txBox="1"/>
          <p:nvPr/>
        </p:nvSpPr>
        <p:spPr>
          <a:xfrm>
            <a:off x="4108449" y="3221821"/>
            <a:ext cx="4940301" cy="1549401"/>
          </a:xfrm>
          <a:prstGeom prst="rect">
            <a:avLst/>
          </a:prstGeom>
          <a:ln w="12700">
            <a:miter lim="400000"/>
          </a:ln>
          <a:effectLst>
            <a:outerShdw blurRad="190500" dist="50800" dir="5400000" rotWithShape="0">
              <a:srgbClr val="FFFFFF"/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500">
                <a:solidFill>
                  <a:srgbClr val="136A6E"/>
                </a:solidFill>
              </a:defRPr>
            </a:lvl1pPr>
          </a:lstStyle>
          <a:p>
            <a:r>
              <a:rPr b="1" dirty="0"/>
              <a:t>法治精神</a:t>
            </a:r>
          </a:p>
        </p:txBody>
      </p:sp>
      <p:sp>
        <p:nvSpPr>
          <p:cNvPr id="39" name="「今日香港」單元"/>
          <p:cNvSpPr txBox="1"/>
          <p:nvPr/>
        </p:nvSpPr>
        <p:spPr>
          <a:xfrm>
            <a:off x="3956049" y="2482849"/>
            <a:ext cx="5092701" cy="850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900">
                <a:solidFill>
                  <a:srgbClr val="49A49D"/>
                </a:solidFill>
              </a:defRPr>
            </a:lvl1pPr>
          </a:lstStyle>
          <a:p>
            <a:r>
              <a:t>「今日香港」單元</a:t>
            </a:r>
          </a:p>
        </p:txBody>
      </p:sp>
      <p:pic>
        <p:nvPicPr>
          <p:cNvPr id="40" name="法庭標誌.png" descr="法庭標誌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0471" y="5102131"/>
            <a:ext cx="2277410" cy="22798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法治精神是什麼？"/>
          <p:cNvSpPr txBox="1"/>
          <p:nvPr/>
        </p:nvSpPr>
        <p:spPr>
          <a:xfrm>
            <a:off x="1471612" y="711199"/>
            <a:ext cx="5194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法治精神是什麼？</a:t>
            </a:r>
          </a:p>
        </p:txBody>
      </p:sp>
      <p:sp>
        <p:nvSpPr>
          <p:cNvPr id="43" name="公義、法治、自由、民主、平等，可能是當代關於人權最普及的追求。"/>
          <p:cNvSpPr txBox="1"/>
          <p:nvPr/>
        </p:nvSpPr>
        <p:spPr>
          <a:xfrm>
            <a:off x="1717988" y="6469460"/>
            <a:ext cx="9324983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just">
              <a:defRPr sz="2900">
                <a:solidFill>
                  <a:srgbClr val="136A6E"/>
                </a:solidFill>
              </a:defRPr>
            </a:lvl1pPr>
          </a:lstStyle>
          <a:p>
            <a:r>
              <a:t>公義、法治、自由、民主、平等，可能是當代關於人權最普及的追求。</a:t>
            </a:r>
          </a:p>
        </p:txBody>
      </p:sp>
      <p:pic>
        <p:nvPicPr>
          <p:cNvPr id="44" name="hk map.png" descr="hk m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6330" y="2886278"/>
            <a:ext cx="7708300" cy="3436692"/>
          </a:xfrm>
          <a:prstGeom prst="rect">
            <a:avLst/>
          </a:prstGeom>
          <a:ln w="12700">
            <a:miter lim="400000"/>
          </a:ln>
        </p:spPr>
      </p:pic>
      <p:pic>
        <p:nvPicPr>
          <p:cNvPr id="45" name="aAsset 7@4x.png" descr="aAsset 7@4x.png"/>
          <p:cNvPicPr>
            <a:picLocks noChangeAspect="1"/>
          </p:cNvPicPr>
          <p:nvPr/>
        </p:nvPicPr>
        <p:blipFill>
          <a:blip r:embed="rId3"/>
          <a:srcRect t="29" b="29"/>
          <a:stretch>
            <a:fillRect/>
          </a:stretch>
        </p:blipFill>
        <p:spPr>
          <a:xfrm>
            <a:off x="3344757" y="3445428"/>
            <a:ext cx="6431958" cy="23183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law.png" descr="la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820000">
            <a:off x="2923930" y="5580836"/>
            <a:ext cx="1727785" cy="2103882"/>
          </a:xfrm>
          <a:prstGeom prst="rect">
            <a:avLst/>
          </a:prstGeom>
          <a:ln w="12700">
            <a:miter lim="400000"/>
          </a:ln>
        </p:spPr>
      </p:pic>
      <p:sp>
        <p:nvSpPr>
          <p:cNvPr id="48" name="法治精神是什麼？"/>
          <p:cNvSpPr txBox="1"/>
          <p:nvPr/>
        </p:nvSpPr>
        <p:spPr>
          <a:xfrm>
            <a:off x="1471612" y="711199"/>
            <a:ext cx="5194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法治精神是什麼？</a:t>
            </a:r>
          </a:p>
        </p:txBody>
      </p:sp>
      <p:sp>
        <p:nvSpPr>
          <p:cNvPr id="49" name="公義締造了法治的基礎和標準，而擁有真正的法治，大家才可以逐步建立起自由、民主和平等的社會。"/>
          <p:cNvSpPr txBox="1"/>
          <p:nvPr/>
        </p:nvSpPr>
        <p:spPr>
          <a:xfrm>
            <a:off x="1944406" y="2925505"/>
            <a:ext cx="9115988" cy="173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just">
              <a:defRPr sz="3600">
                <a:solidFill>
                  <a:srgbClr val="136A6E"/>
                </a:solidFill>
              </a:defRPr>
            </a:pP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公義</a:t>
            </a:r>
            <a:r>
              <a:t>締造了法治的基礎和標準，而擁有真正的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法治</a:t>
            </a:r>
            <a:r>
              <a:t>，大家才可以逐步建立起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自由</a:t>
            </a:r>
            <a:r>
              <a:t>、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民主</a:t>
            </a:r>
            <a:r>
              <a:t>和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平等</a:t>
            </a:r>
            <a:r>
              <a:t>的社會。</a:t>
            </a:r>
          </a:p>
        </p:txBody>
      </p:sp>
      <p:pic>
        <p:nvPicPr>
          <p:cNvPr id="50" name="法庭標誌.png" descr="法庭標誌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8620" y="5365189"/>
            <a:ext cx="2400301" cy="2402860"/>
          </a:xfrm>
          <a:prstGeom prst="rect">
            <a:avLst/>
          </a:prstGeom>
          <a:ln w="12700">
            <a:miter lim="400000"/>
          </a:ln>
        </p:spPr>
      </p:pic>
      <p:pic>
        <p:nvPicPr>
          <p:cNvPr id="51" name="basic law02.png" descr="basic law0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20000">
            <a:off x="4181578" y="5313080"/>
            <a:ext cx="1871865" cy="240286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法治的三大原則"/>
          <p:cNvSpPr txBox="1"/>
          <p:nvPr/>
        </p:nvSpPr>
        <p:spPr>
          <a:xfrm>
            <a:off x="1471612" y="711199"/>
            <a:ext cx="4559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法治的三大原則</a:t>
            </a:r>
          </a:p>
        </p:txBody>
      </p:sp>
      <p:sp>
        <p:nvSpPr>
          <p:cNvPr id="54" name="十九世紀英國法律專家戴西教授(A.V.Dicey)提出，法治應該包含三個重要原則："/>
          <p:cNvSpPr txBox="1"/>
          <p:nvPr/>
        </p:nvSpPr>
        <p:spPr>
          <a:xfrm>
            <a:off x="1944406" y="2893755"/>
            <a:ext cx="9115988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just">
              <a:defRPr sz="3600">
                <a:solidFill>
                  <a:srgbClr val="136A6E"/>
                </a:solidFill>
              </a:defRPr>
            </a:pPr>
            <a:r>
              <a:t>十九世紀英國法律專家戴西教授</a:t>
            </a:r>
            <a:r>
              <a:rPr sz="3200"/>
              <a:t>(A.V.Dicey)</a:t>
            </a:r>
            <a:r>
              <a:t>提出，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法治</a:t>
            </a:r>
            <a:r>
              <a:t>應該包含三個重要原則：</a:t>
            </a:r>
          </a:p>
        </p:txBody>
      </p:sp>
      <p:pic>
        <p:nvPicPr>
          <p:cNvPr id="55" name="lawyer_1855.png" descr="lawyer_185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1490" y="4262099"/>
            <a:ext cx="3162301" cy="3774461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1, 法律具有最高地位…"/>
          <p:cNvSpPr txBox="1"/>
          <p:nvPr/>
        </p:nvSpPr>
        <p:spPr>
          <a:xfrm>
            <a:off x="1954744" y="4720590"/>
            <a:ext cx="4631890" cy="182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2800">
                <a:solidFill>
                  <a:srgbClr val="136A6E"/>
                </a:solidFill>
              </a:defRPr>
            </a:pPr>
            <a:r>
              <a:t>1, 法律具有最高地位</a:t>
            </a:r>
          </a:p>
          <a:p>
            <a:pPr algn="l">
              <a:defRPr sz="2800">
                <a:solidFill>
                  <a:srgbClr val="136A6E"/>
                </a:solidFill>
              </a:defRPr>
            </a:pPr>
            <a:endParaRPr/>
          </a:p>
          <a:p>
            <a:pPr algn="l">
              <a:defRPr sz="2800">
                <a:solidFill>
                  <a:srgbClr val="136A6E"/>
                </a:solidFill>
              </a:defRPr>
            </a:pPr>
            <a:r>
              <a:t>所有人均由法律規管，並只由法律規管。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pl2.png" descr="ppl2.png"/>
          <p:cNvPicPr>
            <a:picLocks noChangeAspect="1"/>
          </p:cNvPicPr>
          <p:nvPr/>
        </p:nvPicPr>
        <p:blipFill>
          <a:blip r:embed="rId2"/>
          <a:srcRect l="972"/>
          <a:stretch>
            <a:fillRect/>
          </a:stretch>
        </p:blipFill>
        <p:spPr>
          <a:xfrm>
            <a:off x="3168451" y="5100109"/>
            <a:ext cx="6667785" cy="2875841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2, 法律面前人人平等…"/>
          <p:cNvSpPr txBox="1"/>
          <p:nvPr/>
        </p:nvSpPr>
        <p:spPr>
          <a:xfrm>
            <a:off x="1853144" y="2673243"/>
            <a:ext cx="9298512" cy="226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2800">
                <a:solidFill>
                  <a:srgbClr val="136A6E"/>
                </a:solidFill>
              </a:defRPr>
            </a:pPr>
            <a:r>
              <a:t>2, 法律面前人人平等</a:t>
            </a:r>
          </a:p>
          <a:p>
            <a:pPr algn="l">
              <a:defRPr sz="2800">
                <a:solidFill>
                  <a:srgbClr val="136A6E"/>
                </a:solidFill>
              </a:defRPr>
            </a:pPr>
            <a:endParaRPr/>
          </a:p>
          <a:p>
            <a:pPr algn="l">
              <a:defRPr sz="2800">
                <a:solidFill>
                  <a:srgbClr val="136A6E"/>
                </a:solidFill>
              </a:defRPr>
            </a:pPr>
            <a:r>
              <a:t>法律對待每一個人都要相同。各人均可享受法律公平地保護各自的權利，而且各人均必須遵守同一套法律、受同一個法庭所管轄。</a:t>
            </a:r>
          </a:p>
        </p:txBody>
      </p:sp>
      <p:sp>
        <p:nvSpPr>
          <p:cNvPr id="60" name="法治的三大原則"/>
          <p:cNvSpPr txBox="1"/>
          <p:nvPr/>
        </p:nvSpPr>
        <p:spPr>
          <a:xfrm>
            <a:off x="1471612" y="711199"/>
            <a:ext cx="4559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法治的三大原則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court.png" descr="court.png"/>
          <p:cNvPicPr>
            <a:picLocks/>
          </p:cNvPicPr>
          <p:nvPr/>
        </p:nvPicPr>
        <p:blipFill>
          <a:blip r:embed="rId2">
            <a:alphaModFix amt="49894"/>
          </a:blip>
          <a:stretch>
            <a:fillRect/>
          </a:stretch>
        </p:blipFill>
        <p:spPr>
          <a:xfrm>
            <a:off x="1333656" y="2226910"/>
            <a:ext cx="10337801" cy="6201480"/>
          </a:xfrm>
          <a:prstGeom prst="rect">
            <a:avLst/>
          </a:prstGeom>
          <a:ln w="12700">
            <a:miter lim="400000"/>
          </a:ln>
        </p:spPr>
      </p:pic>
      <p:sp>
        <p:nvSpPr>
          <p:cNvPr id="63" name="3, 憲法原則…"/>
          <p:cNvSpPr txBox="1"/>
          <p:nvPr/>
        </p:nvSpPr>
        <p:spPr>
          <a:xfrm>
            <a:off x="1853144" y="2685943"/>
            <a:ext cx="9298512" cy="1397001"/>
          </a:xfrm>
          <a:prstGeom prst="rect">
            <a:avLst/>
          </a:prstGeom>
          <a:ln w="12700">
            <a:miter lim="400000"/>
          </a:ln>
          <a:effectLst>
            <a:outerShdw blurRad="63500" dist="25400" dir="5400000" rotWithShape="0">
              <a:srgbClr val="FFFFFF">
                <a:alpha val="5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2800">
                <a:solidFill>
                  <a:srgbClr val="136A6E"/>
                </a:solidFill>
              </a:defRPr>
            </a:pPr>
            <a:r>
              <a:t>3, 憲法原則</a:t>
            </a:r>
          </a:p>
          <a:p>
            <a:pPr algn="l">
              <a:defRPr sz="2800">
                <a:solidFill>
                  <a:srgbClr val="136A6E"/>
                </a:solidFill>
              </a:defRPr>
            </a:pPr>
            <a:endParaRPr/>
          </a:p>
          <a:p>
            <a:pPr algn="l">
              <a:defRPr sz="2800">
                <a:solidFill>
                  <a:srgbClr val="136A6E"/>
                </a:solidFill>
              </a:defRPr>
            </a:pPr>
            <a:r>
              <a:t>市民的權利，都是源自法庭在案件中的判決。</a:t>
            </a:r>
          </a:p>
        </p:txBody>
      </p:sp>
      <p:sp>
        <p:nvSpPr>
          <p:cNvPr id="64" name="法治的三大原則"/>
          <p:cNvSpPr txBox="1"/>
          <p:nvPr/>
        </p:nvSpPr>
        <p:spPr>
          <a:xfrm>
            <a:off x="1471612" y="711199"/>
            <a:ext cx="4559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法治的三大原則</a:t>
            </a:r>
          </a:p>
        </p:txBody>
      </p:sp>
      <p:pic>
        <p:nvPicPr>
          <p:cNvPr id="65" name="ppl.png" descr="ppl.png"/>
          <p:cNvPicPr>
            <a:picLocks noChangeAspect="1"/>
          </p:cNvPicPr>
          <p:nvPr/>
        </p:nvPicPr>
        <p:blipFill>
          <a:blip r:embed="rId3"/>
          <a:srcRect l="62782"/>
          <a:stretch>
            <a:fillRect/>
          </a:stretch>
        </p:blipFill>
        <p:spPr>
          <a:xfrm>
            <a:off x="7174765" y="4651808"/>
            <a:ext cx="2186105" cy="3355531"/>
          </a:xfrm>
          <a:prstGeom prst="rect">
            <a:avLst/>
          </a:prstGeom>
          <a:ln w="12700">
            <a:miter lim="400000"/>
          </a:ln>
        </p:spPr>
      </p:pic>
      <p:pic>
        <p:nvPicPr>
          <p:cNvPr id="66" name="ppl2.png" descr="ppl2.png"/>
          <p:cNvPicPr>
            <a:picLocks noChangeAspect="1"/>
          </p:cNvPicPr>
          <p:nvPr/>
        </p:nvPicPr>
        <p:blipFill>
          <a:blip r:embed="rId4"/>
          <a:srcRect l="42516" r="38031" b="7907"/>
          <a:stretch>
            <a:fillRect/>
          </a:stretch>
        </p:blipFill>
        <p:spPr>
          <a:xfrm>
            <a:off x="3420619" y="4533650"/>
            <a:ext cx="1776536" cy="35923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pl.png" descr="ppl.png"/>
          <p:cNvPicPr>
            <a:picLocks noChangeAspect="1"/>
          </p:cNvPicPr>
          <p:nvPr/>
        </p:nvPicPr>
        <p:blipFill>
          <a:blip r:embed="rId2"/>
          <a:srcRect r="72341"/>
          <a:stretch>
            <a:fillRect/>
          </a:stretch>
        </p:blipFill>
        <p:spPr>
          <a:xfrm flipH="1">
            <a:off x="8490065" y="4348474"/>
            <a:ext cx="1761602" cy="3638435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而隨著時代發展，法治的內涵亦有所增潤。…"/>
          <p:cNvSpPr txBox="1"/>
          <p:nvPr/>
        </p:nvSpPr>
        <p:spPr>
          <a:xfrm>
            <a:off x="1853144" y="2926681"/>
            <a:ext cx="7906353" cy="154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200">
                <a:solidFill>
                  <a:srgbClr val="136A6E"/>
                </a:solidFill>
              </a:defRPr>
            </a:pPr>
            <a:r>
              <a:t>而隨著時代發展，法治的內涵亦有所增潤。</a:t>
            </a:r>
          </a:p>
          <a:p>
            <a:pPr algn="l">
              <a:defRPr sz="3200">
                <a:solidFill>
                  <a:srgbClr val="136A6E"/>
                </a:solidFill>
              </a:defRPr>
            </a:pPr>
            <a:r>
              <a:t>例如湯姆. 賓漢勳爵(Lord Tom Bingham)加入了更多具時代背景的思考，包括：</a:t>
            </a:r>
          </a:p>
        </p:txBody>
      </p:sp>
      <p:sp>
        <p:nvSpPr>
          <p:cNvPr id="70" name="法治隨時代發展而增潤內涵"/>
          <p:cNvSpPr txBox="1"/>
          <p:nvPr/>
        </p:nvSpPr>
        <p:spPr>
          <a:xfrm>
            <a:off x="1471612" y="711199"/>
            <a:ext cx="7734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法治隨時代發展而增潤內涵</a:t>
            </a:r>
          </a:p>
        </p:txBody>
      </p:sp>
      <p:sp>
        <p:nvSpPr>
          <p:cNvPr id="71" name="需要審核政府的行為，以及法律的合法性和合憲性…"/>
          <p:cNvSpPr txBox="1"/>
          <p:nvPr/>
        </p:nvSpPr>
        <p:spPr>
          <a:xfrm>
            <a:off x="1914898" y="5253349"/>
            <a:ext cx="5931901" cy="182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30609" indent="-430609" algn="l">
              <a:buSzPct val="145000"/>
              <a:buChar char="-"/>
              <a:defRPr sz="2800">
                <a:solidFill>
                  <a:srgbClr val="136A6E"/>
                </a:solidFill>
              </a:defRPr>
            </a:pPr>
            <a:r>
              <a:t>需要審核政府的行為，以及法律的合法性和合憲性</a:t>
            </a:r>
          </a:p>
          <a:p>
            <a:pPr marL="430609" indent="-430609" algn="l">
              <a:buSzPct val="145000"/>
              <a:buChar char="-"/>
              <a:defRPr sz="2800">
                <a:solidFill>
                  <a:srgbClr val="136A6E"/>
                </a:solidFill>
              </a:defRPr>
            </a:pPr>
            <a:r>
              <a:t>市民知道法律的權利</a:t>
            </a:r>
          </a:p>
          <a:p>
            <a:pPr marL="430609" indent="-430609" algn="l">
              <a:buSzPct val="145000"/>
              <a:buChar char="-"/>
              <a:defRPr sz="2800">
                <a:solidFill>
                  <a:srgbClr val="136A6E"/>
                </a:solidFill>
              </a:defRPr>
            </a:pPr>
            <a:r>
              <a:t>法律要充分保障市民的基本人權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building_court.png" descr="building_court.png"/>
          <p:cNvPicPr>
            <a:picLocks noChangeAspect="1"/>
          </p:cNvPicPr>
          <p:nvPr/>
        </p:nvPicPr>
        <p:blipFill>
          <a:blip r:embed="rId2">
            <a:alphaModFix amt="54380"/>
          </a:blip>
          <a:stretch>
            <a:fillRect/>
          </a:stretch>
        </p:blipFill>
        <p:spPr>
          <a:xfrm>
            <a:off x="4696018" y="2722590"/>
            <a:ext cx="3612764" cy="4107966"/>
          </a:xfrm>
          <a:prstGeom prst="rect">
            <a:avLst/>
          </a:prstGeom>
          <a:ln w="12700">
            <a:miter lim="400000"/>
          </a:ln>
        </p:spPr>
      </p:pic>
      <p:sp>
        <p:nvSpPr>
          <p:cNvPr id="74" name="總結"/>
          <p:cNvSpPr txBox="1"/>
          <p:nvPr/>
        </p:nvSpPr>
        <p:spPr>
          <a:xfrm>
            <a:off x="1471612" y="711199"/>
            <a:ext cx="1384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總結</a:t>
            </a:r>
          </a:p>
        </p:txBody>
      </p:sp>
      <p:sp>
        <p:nvSpPr>
          <p:cNvPr id="75" name="《基本法》確保了香港的法治精神，而終審法院被授權獲得終審權，就正是香港司法獨立的標誌性事件，令法治精神在香港繼續發揚光大。"/>
          <p:cNvSpPr txBox="1"/>
          <p:nvPr/>
        </p:nvSpPr>
        <p:spPr>
          <a:xfrm>
            <a:off x="1857207" y="2872049"/>
            <a:ext cx="9290385" cy="154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200">
                <a:solidFill>
                  <a:srgbClr val="136A6E"/>
                </a:solidFill>
              </a:defRPr>
            </a:pPr>
            <a:r>
              <a:t>《基本法》確保了香港的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法治精神</a:t>
            </a:r>
            <a:r>
              <a:t>，而終審法院被授權獲得終審權，就正是香港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司法獨立</a:t>
            </a:r>
            <a:r>
              <a:t>的標誌性事件，令法治精神在香港繼續發揚光大。</a:t>
            </a:r>
          </a:p>
        </p:txBody>
      </p:sp>
      <p:pic>
        <p:nvPicPr>
          <p:cNvPr id="76" name="ppl3.png" descr="ppl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7545" y="4742507"/>
            <a:ext cx="7369710" cy="33857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jf-openhuninn-1.1"/>
        <a:ea typeface="jf-openhuninn-1.1"/>
        <a:cs typeface="jf-openhuninn-1.1"/>
      </a:majorFont>
      <a:minorFont>
        <a:latin typeface="jf-openhuninn-1.1"/>
        <a:ea typeface="jf-openhuninn-1.1"/>
        <a:cs typeface="jf-openhuninn-1.1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jf-openhuninn-1.1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jf-openhuninn-1.1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jf-openhuninn-1.1"/>
        <a:ea typeface="jf-openhuninn-1.1"/>
        <a:cs typeface="jf-openhuninn-1.1"/>
      </a:majorFont>
      <a:minorFont>
        <a:latin typeface="jf-openhuninn-1.1"/>
        <a:ea typeface="jf-openhuninn-1.1"/>
        <a:cs typeface="jf-openhuninn-1.1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jf-openhuninn-1.1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jf-openhuninn-1.1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107</Words>
  <Application>Microsoft Macintosh PowerPoint</Application>
  <PresentationFormat>Custom</PresentationFormat>
  <Paragraphs>29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jf-openhuninn-1.1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brian sze</cp:lastModifiedBy>
  <cp:revision>3</cp:revision>
  <dcterms:modified xsi:type="dcterms:W3CDTF">2020-05-22T10:46:51Z</dcterms:modified>
</cp:coreProperties>
</file>