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56" r:id="rId3"/>
    <p:sldId id="293" r:id="rId4"/>
    <p:sldId id="295" r:id="rId5"/>
    <p:sldId id="297" r:id="rId6"/>
    <p:sldId id="305" r:id="rId7"/>
    <p:sldId id="306" r:id="rId8"/>
    <p:sldId id="289" r:id="rId9"/>
    <p:sldId id="298" r:id="rId10"/>
    <p:sldId id="296" r:id="rId11"/>
    <p:sldId id="301" r:id="rId12"/>
  </p:sldIdLst>
  <p:sldSz cx="9144000" cy="6858000" type="screen4x3"/>
  <p:notesSz cx="6797675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  <a:srgbClr val="2DF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HK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3B69757-E124-4780-B7B6-C42AA1F9C7F5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11521F-132F-4026-BD17-FD6647084EE6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endParaRPr lang="zh-TW" altLang="en-US" b="1" dirty="0" smtClean="0">
              <a:latin typeface="新細明體" panose="02020500000000000000" pitchFamily="18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3068638"/>
            <a:ext cx="7343775" cy="1600200"/>
          </a:xfrm>
        </p:spPr>
        <p:txBody>
          <a:bodyPr/>
          <a:lstStyle/>
          <a:p>
            <a:r>
              <a:rPr lang="zh-TW" altLang="en-US" sz="3200" b="1" dirty="0" smtClean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高中通識教育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dirty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涉及科學與科技元素的社會議題</a:t>
            </a:r>
            <a:endParaRPr lang="zh-TW" altLang="en-US" sz="3200" b="1" dirty="0" smtClean="0">
              <a:solidFill>
                <a:srgbClr val="0066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272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750496" cy="1894362"/>
          </a:xfrm>
        </p:spPr>
        <p:txBody>
          <a:bodyPr>
            <a:noAutofit/>
          </a:bodyPr>
          <a:lstStyle/>
          <a:p>
            <a:r>
              <a:rPr lang="zh-HK" altLang="zh-HK" sz="3600" dirty="0" smtClean="0">
                <a:solidFill>
                  <a:srgbClr val="FF0000"/>
                </a:solidFill>
              </a:rPr>
              <a:t>社會性</a:t>
            </a:r>
            <a:r>
              <a:rPr lang="zh-HK" altLang="zh-HK" sz="3600" dirty="0">
                <a:solidFill>
                  <a:srgbClr val="FF0000"/>
                </a:solidFill>
              </a:rPr>
              <a:t>科學議題</a:t>
            </a:r>
            <a:r>
              <a:rPr lang="zh-HK" altLang="zh-HK" sz="3600" dirty="0">
                <a:solidFill>
                  <a:schemeClr val="tx1"/>
                </a:solidFill>
              </a:rPr>
              <a:t>與</a:t>
            </a:r>
            <a:r>
              <a:rPr lang="zh-HK" altLang="zh-HK" sz="3600" dirty="0">
                <a:solidFill>
                  <a:srgbClr val="FF0000"/>
                </a:solidFill>
              </a:rPr>
              <a:t>給公民的</a:t>
            </a:r>
            <a:r>
              <a:rPr lang="zh-HK" altLang="zh-HK" sz="3600" dirty="0" smtClean="0">
                <a:solidFill>
                  <a:srgbClr val="FF0000"/>
                </a:solidFill>
              </a:rPr>
              <a:t>科學</a:t>
            </a:r>
            <a:r>
              <a:rPr lang="en-US" altLang="zh-HK" sz="3600" dirty="0" smtClean="0">
                <a:solidFill>
                  <a:srgbClr val="FF0000"/>
                </a:solidFill>
              </a:rPr>
              <a:t/>
            </a:r>
            <a:br>
              <a:rPr lang="en-US" altLang="zh-HK" sz="3600" dirty="0" smtClean="0">
                <a:solidFill>
                  <a:srgbClr val="FF0000"/>
                </a:solidFill>
              </a:rPr>
            </a:br>
            <a:r>
              <a:rPr lang="en-US" altLang="zh-HK" sz="2400" dirty="0"/>
              <a:t>Socio-scientific Issues and Science for Citizenship</a:t>
            </a:r>
            <a:r>
              <a:rPr lang="zh-HK" altLang="en-US" sz="2400" dirty="0"/>
              <a:t/>
            </a:r>
            <a:br>
              <a:rPr lang="zh-HK" altLang="en-US" sz="2400" dirty="0"/>
            </a:br>
            <a:endParaRPr lang="zh-HK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286000" y="4941168"/>
            <a:ext cx="6172200" cy="1371600"/>
          </a:xfrm>
        </p:spPr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362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何謂</a:t>
            </a:r>
            <a:r>
              <a:rPr lang="zh-HK" altLang="zh-HK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社會性</a:t>
            </a:r>
            <a:r>
              <a:rPr lang="zh-HK" altLang="zh-HK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科學</a:t>
            </a:r>
            <a:r>
              <a:rPr lang="zh-HK" altLang="zh-HK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議題</a:t>
            </a:r>
            <a:r>
              <a:rPr lang="en-US" altLang="zh-HK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HK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Socio-scientific Issue</a:t>
            </a:r>
            <a:r>
              <a:rPr lang="en-US" altLang="zh-HK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HK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？</a:t>
            </a:r>
            <a:endParaRPr lang="zh-HK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/>
              <a:t>社會性科學議題是一些涉及</a:t>
            </a:r>
            <a:r>
              <a:rPr lang="zh-TW" altLang="en-US" dirty="0" smtClean="0">
                <a:solidFill>
                  <a:srgbClr val="FF0000"/>
                </a:solidFill>
              </a:rPr>
              <a:t>科學</a:t>
            </a:r>
            <a:r>
              <a:rPr lang="zh-TW" altLang="en-US" dirty="0">
                <a:solidFill>
                  <a:srgbClr val="FF0000"/>
                </a:solidFill>
              </a:rPr>
              <a:t>基礎</a:t>
            </a:r>
            <a:r>
              <a:rPr lang="zh-TW" altLang="en-US" dirty="0"/>
              <a:t>的議題，而這些議題可能對</a:t>
            </a:r>
            <a:r>
              <a:rPr lang="zh-TW" altLang="en-US" dirty="0">
                <a:solidFill>
                  <a:srgbClr val="FF0000"/>
                </a:solidFill>
              </a:rPr>
              <a:t>社會</a:t>
            </a:r>
            <a:r>
              <a:rPr lang="zh-TW" altLang="en-US" dirty="0"/>
              <a:t>有很大的</a:t>
            </a:r>
            <a:r>
              <a:rPr lang="zh-TW" altLang="en-US" dirty="0">
                <a:solidFill>
                  <a:srgbClr val="FF0000"/>
                </a:solidFill>
              </a:rPr>
              <a:t>影響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例如：氣侯變化，肥胖症，人口老化，</a:t>
            </a:r>
            <a:r>
              <a:rPr lang="zh-TW" altLang="en-US" dirty="0" smtClean="0"/>
              <a:t>電動車、</a:t>
            </a:r>
            <a:r>
              <a:rPr lang="zh-TW" altLang="en-US" dirty="0"/>
              <a:t>青少年過度使用互聯網、器官捐贈等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8428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HK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何謂</a:t>
            </a:r>
            <a:r>
              <a:rPr lang="zh-HK" altLang="zh-HK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社會性科學議題</a:t>
            </a:r>
            <a:r>
              <a:rPr lang="en-US" altLang="zh-HK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2800" dirty="0">
                <a:solidFill>
                  <a:schemeClr val="tx1"/>
                </a:solidFill>
              </a:rPr>
              <a:t>(</a:t>
            </a:r>
            <a:r>
              <a:rPr lang="en-US" altLang="zh-HK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Socio-scientific </a:t>
            </a:r>
            <a:r>
              <a:rPr lang="en-US" altLang="zh-HK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en-US" altLang="zh-HK" sz="2800" dirty="0" smtClean="0">
                <a:solidFill>
                  <a:schemeClr val="tx1"/>
                </a:solidFill>
              </a:rPr>
              <a:t>)</a:t>
            </a:r>
            <a:r>
              <a:rPr lang="zh-HK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HK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endParaRPr lang="zh-HK" altLang="en-US" sz="2800" dirty="0">
              <a:solidFill>
                <a:schemeClr val="tx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>
            <a:normAutofit lnSpcReduction="10000"/>
          </a:bodyPr>
          <a:lstStyle/>
          <a:p>
            <a:r>
              <a:rPr lang="zh-HK" altLang="en-US" dirty="0"/>
              <a:t>涉及</a:t>
            </a:r>
            <a:r>
              <a:rPr lang="zh-HK" altLang="en-US" dirty="0" smtClean="0">
                <a:solidFill>
                  <a:srgbClr val="FF0000"/>
                </a:solidFill>
              </a:rPr>
              <a:t>科學</a:t>
            </a:r>
            <a:r>
              <a:rPr lang="zh-TW" altLang="en-US" dirty="0" smtClean="0">
                <a:solidFill>
                  <a:srgbClr val="FF0000"/>
                </a:solidFill>
              </a:rPr>
              <a:t>基礎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HK" altLang="en-US" dirty="0"/>
              <a:t>涉及不同</a:t>
            </a:r>
            <a:r>
              <a:rPr lang="zh-HK" altLang="en-US" dirty="0">
                <a:solidFill>
                  <a:srgbClr val="FF0000"/>
                </a:solidFill>
              </a:rPr>
              <a:t>意見</a:t>
            </a:r>
            <a:r>
              <a:rPr lang="zh-HK" altLang="en-US" dirty="0"/>
              <a:t>或</a:t>
            </a:r>
            <a:r>
              <a:rPr lang="zh-HK" altLang="en-US" dirty="0" smtClean="0"/>
              <a:t>決定</a:t>
            </a:r>
            <a:endParaRPr lang="en-US" altLang="zh-HK" dirty="0" smtClean="0"/>
          </a:p>
          <a:p>
            <a:r>
              <a:rPr lang="zh-HK" altLang="en-US" dirty="0"/>
              <a:t>經常在</a:t>
            </a:r>
            <a:r>
              <a:rPr lang="zh-HK" altLang="en-US" dirty="0">
                <a:solidFill>
                  <a:srgbClr val="FF0000"/>
                </a:solidFill>
              </a:rPr>
              <a:t>傳媒</a:t>
            </a:r>
            <a:r>
              <a:rPr lang="zh-HK" altLang="en-US" dirty="0" smtClean="0"/>
              <a:t>報道</a:t>
            </a:r>
            <a:endParaRPr lang="en-US" altLang="zh-HK" dirty="0" smtClean="0"/>
          </a:p>
          <a:p>
            <a:r>
              <a:rPr lang="zh-HK" altLang="en-US" dirty="0"/>
              <a:t>處理</a:t>
            </a:r>
            <a:r>
              <a:rPr lang="zh-HK" altLang="en-US" dirty="0">
                <a:solidFill>
                  <a:srgbClr val="FF0000"/>
                </a:solidFill>
              </a:rPr>
              <a:t>不完整</a:t>
            </a:r>
            <a:r>
              <a:rPr lang="zh-HK" altLang="en-US" dirty="0"/>
              <a:t>的</a:t>
            </a:r>
            <a:r>
              <a:rPr lang="zh-HK" altLang="en-US" dirty="0" smtClean="0"/>
              <a:t>資料</a:t>
            </a:r>
            <a:endParaRPr lang="en-US" altLang="zh-HK" dirty="0" smtClean="0"/>
          </a:p>
          <a:p>
            <a:r>
              <a:rPr lang="zh-HK" altLang="en-US" dirty="0"/>
              <a:t>涉及本地、國家或全球的向</a:t>
            </a:r>
            <a:r>
              <a:rPr lang="zh-HK" altLang="en-US" dirty="0" smtClean="0"/>
              <a:t>度</a:t>
            </a:r>
            <a:endParaRPr lang="en-US" altLang="zh-HK" dirty="0" smtClean="0"/>
          </a:p>
          <a:p>
            <a:r>
              <a:rPr lang="zh-HK" altLang="en-US" dirty="0"/>
              <a:t>涉及</a:t>
            </a:r>
            <a:r>
              <a:rPr lang="zh-HK" altLang="en-US" dirty="0">
                <a:solidFill>
                  <a:srgbClr val="FF0000"/>
                </a:solidFill>
              </a:rPr>
              <a:t>成本效益</a:t>
            </a:r>
            <a:r>
              <a:rPr lang="zh-HK" altLang="en-US" dirty="0"/>
              <a:t>分析，及</a:t>
            </a:r>
            <a:r>
              <a:rPr lang="zh-HK" altLang="en-US" dirty="0">
                <a:solidFill>
                  <a:srgbClr val="FF0000"/>
                </a:solidFill>
              </a:rPr>
              <a:t>風險</a:t>
            </a:r>
            <a:r>
              <a:rPr lang="zh-HK" altLang="en-US" dirty="0" smtClean="0"/>
              <a:t>與</a:t>
            </a:r>
            <a:endParaRPr lang="en-US" altLang="zh-HK" dirty="0" smtClean="0"/>
          </a:p>
          <a:p>
            <a:pPr marL="0" indent="0">
              <a:buNone/>
            </a:pPr>
            <a:r>
              <a:rPr lang="en-US" altLang="zh-HK" dirty="0"/>
              <a:t> </a:t>
            </a:r>
            <a:r>
              <a:rPr lang="en-US" altLang="zh-HK" dirty="0" smtClean="0"/>
              <a:t>  </a:t>
            </a:r>
            <a:r>
              <a:rPr lang="zh-HK" altLang="en-US" dirty="0" smtClean="0"/>
              <a:t>價值觀</a:t>
            </a:r>
            <a:r>
              <a:rPr lang="zh-HK" altLang="en-US" dirty="0"/>
              <a:t>的</a:t>
            </a:r>
            <a:r>
              <a:rPr lang="zh-HK" altLang="en-US" dirty="0" smtClean="0"/>
              <a:t>互動</a:t>
            </a:r>
            <a:endParaRPr lang="en-US" altLang="zh-HK" dirty="0" smtClean="0"/>
          </a:p>
          <a:p>
            <a:r>
              <a:rPr lang="zh-HK" altLang="en-US" dirty="0"/>
              <a:t>涉及</a:t>
            </a:r>
            <a:r>
              <a:rPr lang="zh-HK" altLang="en-US" dirty="0">
                <a:solidFill>
                  <a:srgbClr val="FF0000"/>
                </a:solidFill>
              </a:rPr>
              <a:t>可持續發展</a:t>
            </a:r>
            <a:r>
              <a:rPr lang="zh-HK" altLang="en-US" dirty="0"/>
              <a:t>的考慮</a:t>
            </a:r>
            <a:endParaRPr lang="en-US" altLang="zh-HK" dirty="0" smtClean="0"/>
          </a:p>
          <a:p>
            <a:r>
              <a:rPr lang="zh-HK" altLang="en-US" dirty="0"/>
              <a:t>涉及價值觀及</a:t>
            </a:r>
            <a:r>
              <a:rPr lang="zh-HK" altLang="en-US" dirty="0">
                <a:solidFill>
                  <a:srgbClr val="FF0000"/>
                </a:solidFill>
              </a:rPr>
              <a:t>道德</a:t>
            </a:r>
            <a:r>
              <a:rPr lang="zh-HK" altLang="en-US" dirty="0" smtClean="0">
                <a:solidFill>
                  <a:srgbClr val="FF0000"/>
                </a:solidFill>
              </a:rPr>
              <a:t>推理</a:t>
            </a:r>
            <a:endParaRPr lang="en-US" altLang="zh-HK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HK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HK" sz="1800" dirty="0" err="1" smtClean="0"/>
              <a:t>Ratcliffe</a:t>
            </a:r>
            <a:r>
              <a:rPr lang="en-US" altLang="zh-HK" sz="1800" dirty="0" smtClean="0"/>
              <a:t> &amp; Grace (2003) </a:t>
            </a:r>
            <a:r>
              <a:rPr lang="en-US" altLang="zh-HK" sz="1800" i="1" dirty="0" smtClean="0"/>
              <a:t>Science Education For Citizenship: Teaching Socio-scientific Issues. </a:t>
            </a:r>
            <a:r>
              <a:rPr lang="en-US" altLang="zh-HK" sz="1800" dirty="0"/>
              <a:t>Open University Press </a:t>
            </a:r>
            <a:r>
              <a:rPr lang="en-US" altLang="zh-HK" sz="1800" dirty="0" smtClean="0"/>
              <a:t>: Maidenhead</a:t>
            </a:r>
            <a:endParaRPr lang="zh-HK" altLang="en-US" sz="1800" dirty="0"/>
          </a:p>
        </p:txBody>
      </p:sp>
    </p:spTree>
    <p:extLst>
      <p:ext uri="{BB962C8B-B14F-4D97-AF65-F5344CB8AC3E}">
        <p14:creationId xmlns:p14="http://schemas.microsoft.com/office/powerpoint/2010/main" val="905545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zh-HK" altLang="en-US" sz="2800" dirty="0" smtClean="0"/>
              <a:t>何謂</a:t>
            </a:r>
            <a:r>
              <a:rPr lang="zh-HK" altLang="zh-HK" sz="2800" dirty="0" smtClean="0"/>
              <a:t>社會性科學議題</a:t>
            </a:r>
            <a:r>
              <a:rPr lang="en-US" altLang="zh-HK" sz="2800" dirty="0" smtClean="0"/>
              <a:t> (</a:t>
            </a:r>
            <a:r>
              <a:rPr lang="en-US" altLang="zh-H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Socio-scientific Issue</a:t>
            </a:r>
            <a:r>
              <a:rPr lang="en-US" altLang="zh-HK" sz="2800" dirty="0" smtClean="0"/>
              <a:t>)</a:t>
            </a:r>
            <a:r>
              <a:rPr lang="zh-HK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？</a:t>
            </a:r>
            <a:endParaRPr lang="zh-HK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48640" lvl="2">
              <a:spcBef>
                <a:spcPts val="600"/>
              </a:spcBef>
              <a:buSzPct val="70000"/>
            </a:pPr>
            <a:r>
              <a:rPr lang="zh-HK" altLang="en-US" sz="2400" dirty="0" smtClean="0">
                <a:solidFill>
                  <a:srgbClr val="FF0000"/>
                </a:solidFill>
              </a:rPr>
              <a:t>氣候變化</a:t>
            </a:r>
            <a:r>
              <a:rPr lang="zh-HK" altLang="en-US" sz="2400" dirty="0" smtClean="0"/>
              <a:t>的</a:t>
            </a:r>
            <a:r>
              <a:rPr lang="zh-HK" altLang="en-US" sz="2400" dirty="0"/>
              <a:t>應對策略</a:t>
            </a:r>
            <a:endParaRPr lang="en-US" altLang="zh-HK" sz="2400" dirty="0" smtClean="0">
              <a:solidFill>
                <a:srgbClr val="FF0000"/>
              </a:solidFill>
            </a:endParaRPr>
          </a:p>
          <a:p>
            <a:pPr marL="548640" lvl="2">
              <a:spcBef>
                <a:spcPts val="600"/>
              </a:spcBef>
              <a:buSzPct val="70000"/>
            </a:pPr>
            <a:r>
              <a:rPr lang="zh-HK" altLang="en-US" sz="2400" dirty="0"/>
              <a:t>如何減少</a:t>
            </a:r>
            <a:r>
              <a:rPr lang="zh-HK" altLang="en-US" sz="2400" dirty="0">
                <a:solidFill>
                  <a:srgbClr val="FF0000"/>
                </a:solidFill>
              </a:rPr>
              <a:t>肥胖症</a:t>
            </a:r>
            <a:r>
              <a:rPr lang="zh-HK" altLang="en-US" sz="2400" dirty="0" smtClean="0"/>
              <a:t>比率</a:t>
            </a:r>
            <a:endParaRPr lang="en-US" altLang="zh-HK" sz="2400" dirty="0" smtClean="0"/>
          </a:p>
          <a:p>
            <a:pPr marL="548640" lvl="2">
              <a:spcBef>
                <a:spcPts val="600"/>
              </a:spcBef>
              <a:buSzPct val="70000"/>
            </a:pPr>
            <a:r>
              <a:rPr lang="zh-HK" altLang="en-US" sz="2400" dirty="0"/>
              <a:t>推動</a:t>
            </a:r>
            <a:r>
              <a:rPr lang="zh-HK" altLang="en-US" sz="2400" dirty="0">
                <a:solidFill>
                  <a:srgbClr val="FF0000"/>
                </a:solidFill>
              </a:rPr>
              <a:t>電動車</a:t>
            </a:r>
            <a:r>
              <a:rPr lang="zh-HK" altLang="en-US" sz="2400" dirty="0"/>
              <a:t>發展的</a:t>
            </a:r>
            <a:r>
              <a:rPr lang="zh-HK" altLang="en-US" sz="2400" dirty="0" smtClean="0"/>
              <a:t>政策</a:t>
            </a:r>
            <a:endParaRPr lang="en-US" altLang="zh-HK" sz="2400" dirty="0" smtClean="0"/>
          </a:p>
          <a:p>
            <a:pPr marL="548640" lvl="2">
              <a:spcBef>
                <a:spcPts val="600"/>
              </a:spcBef>
              <a:buSzPct val="70000"/>
            </a:pPr>
            <a:r>
              <a:rPr lang="zh-HK" altLang="en-US" sz="2400" dirty="0">
                <a:solidFill>
                  <a:srgbClr val="FF0000"/>
                </a:solidFill>
              </a:rPr>
              <a:t>器官移殖</a:t>
            </a:r>
            <a:r>
              <a:rPr lang="zh-HK" altLang="en-US" sz="2400" dirty="0"/>
              <a:t>的道德</a:t>
            </a:r>
            <a:r>
              <a:rPr lang="zh-HK" altLang="en-US" sz="2400" dirty="0" smtClean="0"/>
              <a:t>考慮</a:t>
            </a:r>
            <a:endParaRPr lang="en-US" altLang="zh-HK" sz="2400" dirty="0" smtClean="0"/>
          </a:p>
          <a:p>
            <a:pPr marL="548640" lvl="2">
              <a:spcBef>
                <a:spcPts val="600"/>
              </a:spcBef>
              <a:buSzPct val="70000"/>
            </a:pPr>
            <a:r>
              <a:rPr lang="zh-TW" altLang="en-US" sz="2400" dirty="0"/>
              <a:t>濫用</a:t>
            </a:r>
            <a:r>
              <a:rPr lang="zh-TW" altLang="en-US" sz="2400" dirty="0">
                <a:solidFill>
                  <a:srgbClr val="FF0000"/>
                </a:solidFill>
              </a:rPr>
              <a:t>抗生素</a:t>
            </a:r>
            <a:r>
              <a:rPr lang="zh-TW" altLang="en-US" sz="2400" dirty="0"/>
              <a:t>對公共衛生</a:t>
            </a:r>
            <a:r>
              <a:rPr lang="zh-TW" altLang="en-US" sz="2400" dirty="0" smtClean="0"/>
              <a:t>的</a:t>
            </a:r>
            <a:r>
              <a:rPr lang="zh-HK" altLang="en-US" sz="2400" dirty="0"/>
              <a:t>影響</a:t>
            </a:r>
            <a:endParaRPr lang="en-US" altLang="zh-HK" sz="2400" dirty="0"/>
          </a:p>
          <a:p>
            <a:pPr marL="548640" lvl="2">
              <a:spcBef>
                <a:spcPts val="600"/>
              </a:spcBef>
              <a:buSzPct val="70000"/>
            </a:pPr>
            <a:r>
              <a:rPr lang="zh-HK" altLang="en-US" sz="2400" dirty="0" smtClean="0"/>
              <a:t>過度</a:t>
            </a:r>
            <a:r>
              <a:rPr lang="zh-HK" altLang="en-US" sz="2400" dirty="0"/>
              <a:t>使用</a:t>
            </a:r>
            <a:r>
              <a:rPr lang="zh-HK" altLang="en-US" sz="2400" dirty="0">
                <a:solidFill>
                  <a:srgbClr val="FF0000"/>
                </a:solidFill>
              </a:rPr>
              <a:t>互聯網</a:t>
            </a:r>
            <a:r>
              <a:rPr lang="zh-HK" altLang="en-US" sz="2400" dirty="0"/>
              <a:t>對</a:t>
            </a:r>
            <a:r>
              <a:rPr lang="zh-HK" altLang="en-US" sz="2400" dirty="0">
                <a:solidFill>
                  <a:srgbClr val="FF0000"/>
                </a:solidFill>
              </a:rPr>
              <a:t>健康</a:t>
            </a:r>
            <a:r>
              <a:rPr lang="zh-HK" altLang="en-US" sz="2400" dirty="0"/>
              <a:t>的</a:t>
            </a:r>
            <a:r>
              <a:rPr lang="zh-HK" altLang="en-US" sz="2400" dirty="0" smtClean="0"/>
              <a:t>影響</a:t>
            </a:r>
            <a:endParaRPr lang="en-US" altLang="zh-HK" sz="2400" dirty="0" smtClean="0"/>
          </a:p>
          <a:p>
            <a:pPr marL="548640" lvl="2">
              <a:spcBef>
                <a:spcPts val="600"/>
              </a:spcBef>
              <a:buSzPct val="70000"/>
            </a:pPr>
            <a:r>
              <a:rPr lang="zh-HK" altLang="en-US" sz="2400" dirty="0">
                <a:solidFill>
                  <a:srgbClr val="FF0000"/>
                </a:solidFill>
              </a:rPr>
              <a:t>科技</a:t>
            </a:r>
            <a:r>
              <a:rPr lang="zh-HK" altLang="en-US" sz="2400" dirty="0"/>
              <a:t>能否</a:t>
            </a:r>
            <a:r>
              <a:rPr lang="zh-HK" altLang="en-US" sz="2400" dirty="0" smtClean="0"/>
              <a:t>改善</a:t>
            </a:r>
            <a:r>
              <a:rPr lang="zh-HK" altLang="en-US" sz="2400" dirty="0">
                <a:solidFill>
                  <a:srgbClr val="FF0000"/>
                </a:solidFill>
              </a:rPr>
              <a:t>老年人</a:t>
            </a:r>
            <a:r>
              <a:rPr lang="zh-HK" altLang="en-US" sz="2400" dirty="0"/>
              <a:t>的</a:t>
            </a:r>
            <a:r>
              <a:rPr lang="zh-HK" altLang="en-US" sz="2400" dirty="0">
                <a:solidFill>
                  <a:srgbClr val="FF0000"/>
                </a:solidFill>
              </a:rPr>
              <a:t>生活</a:t>
            </a:r>
            <a:r>
              <a:rPr lang="zh-HK" altLang="en-US" sz="2400" dirty="0" smtClean="0">
                <a:solidFill>
                  <a:srgbClr val="FF0000"/>
                </a:solidFill>
              </a:rPr>
              <a:t>素質</a:t>
            </a:r>
            <a:endParaRPr lang="en-US" altLang="zh-HK" sz="2400" dirty="0" smtClean="0">
              <a:solidFill>
                <a:srgbClr val="FF0000"/>
              </a:solidFill>
            </a:endParaRPr>
          </a:p>
          <a:p>
            <a:pPr marL="548640" lvl="2">
              <a:spcBef>
                <a:spcPts val="600"/>
              </a:spcBef>
              <a:buSzPct val="70000"/>
            </a:pPr>
            <a:endParaRPr lang="en-US" altLang="zh-HK" sz="2800" dirty="0">
              <a:solidFill>
                <a:srgbClr val="FF0000"/>
              </a:solidFill>
            </a:endParaRPr>
          </a:p>
          <a:p>
            <a:pPr marL="548640" lvl="2">
              <a:spcBef>
                <a:spcPts val="600"/>
              </a:spcBef>
              <a:buSzPct val="70000"/>
            </a:pPr>
            <a:endParaRPr lang="en-US" altLang="zh-HK" sz="2400" dirty="0" smtClean="0"/>
          </a:p>
          <a:p>
            <a:pPr marL="548640" lvl="2">
              <a:spcBef>
                <a:spcPts val="600"/>
              </a:spcBef>
              <a:buSzPct val="70000"/>
            </a:pPr>
            <a:endParaRPr lang="en-US" altLang="zh-HK" sz="2400" dirty="0" smtClean="0"/>
          </a:p>
          <a:p>
            <a:pPr marL="548640" lvl="2">
              <a:spcBef>
                <a:spcPts val="600"/>
              </a:spcBef>
              <a:buSzPct val="70000"/>
            </a:pPr>
            <a:endParaRPr lang="en-US" altLang="zh-HK" dirty="0" smtClean="0"/>
          </a:p>
          <a:p>
            <a:endParaRPr lang="zh-HK" altLang="en-US" dirty="0"/>
          </a:p>
        </p:txBody>
      </p:sp>
      <p:sp>
        <p:nvSpPr>
          <p:cNvPr id="9" name="矩形 8"/>
          <p:cNvSpPr/>
          <p:nvPr/>
        </p:nvSpPr>
        <p:spPr>
          <a:xfrm>
            <a:off x="3849280" y="4699343"/>
            <a:ext cx="172819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6084168" y="2492896"/>
            <a:ext cx="16273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dirty="0"/>
              <a:t>以科學</a:t>
            </a:r>
            <a:r>
              <a:rPr lang="zh-HK" altLang="en-US" dirty="0" smtClean="0"/>
              <a:t>數據</a:t>
            </a:r>
            <a:endParaRPr lang="en-US" altLang="zh-HK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HK" altLang="en-US" dirty="0"/>
              <a:t>展示</a:t>
            </a:r>
            <a:r>
              <a:rPr lang="zh-HK" altLang="en-US" dirty="0" smtClean="0"/>
              <a:t>議題</a:t>
            </a:r>
            <a:endParaRPr lang="en-US" altLang="zh-HK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HK" altLang="en-US" dirty="0"/>
              <a:t>評量</a:t>
            </a:r>
            <a:r>
              <a:rPr lang="zh-HK" altLang="en-US" dirty="0" smtClean="0"/>
              <a:t>成效</a:t>
            </a:r>
            <a:endParaRPr lang="en-US" altLang="zh-HK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HK" altLang="en-US" dirty="0"/>
              <a:t>評估相關性</a:t>
            </a:r>
          </a:p>
        </p:txBody>
      </p:sp>
    </p:spTree>
    <p:extLst>
      <p:ext uri="{BB962C8B-B14F-4D97-AF65-F5344CB8AC3E}">
        <p14:creationId xmlns:p14="http://schemas.microsoft.com/office/powerpoint/2010/main" val="428776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zh-HK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社會性科學議題</a:t>
            </a:r>
            <a:r>
              <a:rPr lang="zh-HK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HK" altLang="en-US" sz="2400" dirty="0"/>
              <a:t>如何減少</a:t>
            </a:r>
            <a:r>
              <a:rPr lang="zh-HK" altLang="en-US" sz="2400" dirty="0">
                <a:solidFill>
                  <a:srgbClr val="FF0000"/>
                </a:solidFill>
              </a:rPr>
              <a:t>肥胖症</a:t>
            </a:r>
            <a:r>
              <a:rPr lang="zh-HK" altLang="en-US" sz="2400" dirty="0"/>
              <a:t>比率</a:t>
            </a:r>
            <a:endParaRPr lang="zh-HK" altLang="en-US" sz="2400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66738" y="1752600"/>
            <a:ext cx="7677150" cy="1531938"/>
          </a:xfrm>
        </p:spPr>
        <p:txBody>
          <a:bodyPr/>
          <a:lstStyle/>
          <a:p>
            <a:pPr>
              <a:defRPr/>
            </a:pPr>
            <a:r>
              <a:rPr lang="zh-HK" altLang="en-US" dirty="0"/>
              <a:t>多角度探討</a:t>
            </a:r>
            <a:r>
              <a:rPr lang="zh-HK" altLang="en-US" dirty="0">
                <a:solidFill>
                  <a:srgbClr val="FF0000"/>
                </a:solidFill>
              </a:rPr>
              <a:t>社會議題 </a:t>
            </a:r>
            <a:endParaRPr lang="en-US" altLang="zh-HK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HK" dirty="0"/>
              <a:t>   (</a:t>
            </a:r>
            <a:r>
              <a:rPr lang="zh-HK" altLang="en-US" dirty="0"/>
              <a:t>包括</a:t>
            </a:r>
            <a:r>
              <a:rPr lang="zh-HK" altLang="en-US" dirty="0">
                <a:solidFill>
                  <a:srgbClr val="FF0000"/>
                </a:solidFill>
              </a:rPr>
              <a:t>設計</a:t>
            </a:r>
            <a:r>
              <a:rPr lang="zh-HK" altLang="en-US" dirty="0"/>
              <a:t>方法，收集</a:t>
            </a:r>
            <a:r>
              <a:rPr lang="zh-HK" altLang="en-US" dirty="0">
                <a:solidFill>
                  <a:srgbClr val="FF0000"/>
                </a:solidFill>
              </a:rPr>
              <a:t>科學數據</a:t>
            </a:r>
            <a:r>
              <a:rPr lang="en-US" altLang="zh-HK" dirty="0" smtClean="0"/>
              <a:t>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zh-HK" altLang="en-US" dirty="0"/>
          </a:p>
        </p:txBody>
      </p:sp>
      <p:sp>
        <p:nvSpPr>
          <p:cNvPr id="17412" name="文字方塊 3"/>
          <p:cNvSpPr txBox="1">
            <a:spLocks noChangeArrowheads="1"/>
          </p:cNvSpPr>
          <p:nvPr/>
        </p:nvSpPr>
        <p:spPr bwMode="auto">
          <a:xfrm>
            <a:off x="1042988" y="3157538"/>
            <a:ext cx="511016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HK" altLang="en-US" sz="32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生活模式</a:t>
            </a:r>
            <a:r>
              <a:rPr lang="zh-HK" altLang="en-US" sz="32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HK" altLang="en-US" sz="32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健康狀況</a:t>
            </a:r>
            <a:r>
              <a:rPr lang="zh-HK" altLang="en-US" sz="32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HK" altLang="zh-HK" sz="32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</a:t>
            </a:r>
            <a:r>
              <a:rPr lang="zh-HK" altLang="en-US" sz="32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係</a:t>
            </a:r>
          </a:p>
          <a:p>
            <a:pPr eaLnBrk="1" hangingPunct="1"/>
            <a:endParaRPr lang="zh-HK" altLang="en-US"/>
          </a:p>
        </p:txBody>
      </p:sp>
      <p:sp>
        <p:nvSpPr>
          <p:cNvPr id="18437" name="文字方塊 4"/>
          <p:cNvSpPr txBox="1">
            <a:spLocks noChangeArrowheads="1"/>
          </p:cNvSpPr>
          <p:nvPr/>
        </p:nvSpPr>
        <p:spPr bwMode="auto">
          <a:xfrm>
            <a:off x="206375" y="4471988"/>
            <a:ext cx="2876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HK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運動 </a:t>
            </a:r>
            <a:r>
              <a:rPr lang="en-US" altLang="zh-HK" sz="2800">
                <a:latin typeface="標楷體" panose="03000509000000000000" pitchFamily="65" charset="-120"/>
                <a:ea typeface="標楷體" panose="03000509000000000000" pitchFamily="65" charset="-120"/>
              </a:rPr>
              <a:t>+ </a:t>
            </a:r>
            <a:r>
              <a:rPr lang="zh-HK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飲食習慣</a:t>
            </a:r>
          </a:p>
        </p:txBody>
      </p:sp>
      <p:sp>
        <p:nvSpPr>
          <p:cNvPr id="18438" name="文字方塊 5"/>
          <p:cNvSpPr txBox="1">
            <a:spLocks noChangeArrowheads="1"/>
          </p:cNvSpPr>
          <p:nvPr/>
        </p:nvSpPr>
        <p:spPr bwMode="auto">
          <a:xfrm>
            <a:off x="4330700" y="4422775"/>
            <a:ext cx="43132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HK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en-US" altLang="zh-HK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BMI</a:t>
            </a:r>
            <a:r>
              <a:rPr lang="zh-HK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、血壓、脂肪比例、</a:t>
            </a:r>
            <a:endParaRPr lang="en-US" altLang="zh-HK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r>
              <a:rPr lang="zh-HK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睡眠時間</a:t>
            </a:r>
            <a:r>
              <a:rPr lang="en-US" altLang="zh-HK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質素 </a:t>
            </a:r>
          </a:p>
        </p:txBody>
      </p:sp>
      <p:sp>
        <p:nvSpPr>
          <p:cNvPr id="18439" name="文字方塊 6"/>
          <p:cNvSpPr txBox="1">
            <a:spLocks noChangeArrowheads="1"/>
          </p:cNvSpPr>
          <p:nvPr/>
        </p:nvSpPr>
        <p:spPr bwMode="auto">
          <a:xfrm>
            <a:off x="6372225" y="3157538"/>
            <a:ext cx="20399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HK" sz="2800" dirty="0">
                <a:solidFill>
                  <a:srgbClr val="006600"/>
                </a:solidFill>
              </a:rPr>
              <a:t>+</a:t>
            </a:r>
            <a:r>
              <a:rPr lang="zh-HK" altLang="en-US" sz="2800" dirty="0">
                <a:solidFill>
                  <a:srgbClr val="006600"/>
                </a:solidFill>
              </a:rPr>
              <a:t> 政策建議</a:t>
            </a:r>
          </a:p>
        </p:txBody>
      </p:sp>
      <p:sp>
        <p:nvSpPr>
          <p:cNvPr id="8" name="向右箭號 7"/>
          <p:cNvSpPr/>
          <p:nvPr/>
        </p:nvSpPr>
        <p:spPr>
          <a:xfrm rot="19420197">
            <a:off x="1590675" y="3844925"/>
            <a:ext cx="644525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9" name="向右箭號 8"/>
          <p:cNvSpPr/>
          <p:nvPr/>
        </p:nvSpPr>
        <p:spPr>
          <a:xfrm rot="13190094">
            <a:off x="4381500" y="3860800"/>
            <a:ext cx="644525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cxnSp>
        <p:nvCxnSpPr>
          <p:cNvPr id="12" name="直線單箭頭接點 11"/>
          <p:cNvCxnSpPr>
            <a:stCxn id="18437" idx="3"/>
          </p:cNvCxnSpPr>
          <p:nvPr/>
        </p:nvCxnSpPr>
        <p:spPr>
          <a:xfrm>
            <a:off x="3082925" y="4733925"/>
            <a:ext cx="1236663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3" name="文字方塊 13"/>
          <p:cNvSpPr txBox="1">
            <a:spLocks noChangeArrowheads="1"/>
          </p:cNvSpPr>
          <p:nvPr/>
        </p:nvSpPr>
        <p:spPr bwMode="auto">
          <a:xfrm>
            <a:off x="3044825" y="5029200"/>
            <a:ext cx="110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HK" altLang="en-US" sz="24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</a:t>
            </a:r>
            <a:r>
              <a:rPr lang="zh-HK" altLang="zh-HK" sz="24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</a:t>
            </a:r>
            <a:r>
              <a:rPr lang="zh-HK" altLang="en-US" sz="2400" b="1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</a:t>
            </a:r>
          </a:p>
        </p:txBody>
      </p:sp>
    </p:spTree>
    <p:extLst>
      <p:ext uri="{BB962C8B-B14F-4D97-AF65-F5344CB8AC3E}">
        <p14:creationId xmlns:p14="http://schemas.microsoft.com/office/powerpoint/2010/main" val="348602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  <p:bldP spid="18439" grpId="0"/>
      <p:bldP spid="8" grpId="0" animBg="1"/>
      <p:bldP spid="9" grpId="0" animBg="1"/>
      <p:bldP spid="184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278725"/>
            <a:ext cx="7467600" cy="1143000"/>
          </a:xfrm>
        </p:spPr>
        <p:txBody>
          <a:bodyPr/>
          <a:lstStyle/>
          <a:p>
            <a:r>
              <a:rPr lang="zh-HK" altLang="zh-HK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社會性科學議題</a:t>
            </a:r>
            <a:r>
              <a:rPr lang="zh-HK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HK" altLang="en-US" sz="2400" dirty="0"/>
              <a:t>商用雪櫃的</a:t>
            </a:r>
            <a:r>
              <a:rPr lang="zh-HK" altLang="en-US" sz="2400" dirty="0">
                <a:solidFill>
                  <a:srgbClr val="FF0000"/>
                </a:solidFill>
              </a:rPr>
              <a:t>能源</a:t>
            </a:r>
            <a:r>
              <a:rPr lang="zh-HK" altLang="en-US" sz="2400" dirty="0" smtClean="0">
                <a:solidFill>
                  <a:srgbClr val="FF0000"/>
                </a:solidFill>
              </a:rPr>
              <a:t>效益</a:t>
            </a:r>
            <a:r>
              <a:rPr lang="en-US" altLang="zh-HK" sz="2400" dirty="0" smtClean="0">
                <a:solidFill>
                  <a:srgbClr val="FF0000"/>
                </a:solidFill>
              </a:rPr>
              <a:t/>
            </a:r>
            <a:br>
              <a:rPr lang="en-US" altLang="zh-HK" sz="2400" dirty="0" smtClean="0">
                <a:solidFill>
                  <a:srgbClr val="FF0000"/>
                </a:solidFill>
              </a:rPr>
            </a:br>
            <a:endParaRPr lang="zh-HK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755576" y="1453308"/>
            <a:ext cx="7467600" cy="4873752"/>
          </a:xfrm>
        </p:spPr>
        <p:txBody>
          <a:bodyPr>
            <a:normAutofit/>
          </a:bodyPr>
          <a:lstStyle/>
          <a:p>
            <a:r>
              <a:rPr lang="zh-HK" altLang="en-US" sz="2200" dirty="0"/>
              <a:t>統計有門及</a:t>
            </a:r>
            <a:r>
              <a:rPr lang="zh-HK" altLang="en-US" sz="2200" dirty="0" smtClean="0"/>
              <a:t>沒有</a:t>
            </a:r>
            <a:r>
              <a:rPr lang="zh-HK" altLang="en-US" sz="2200" dirty="0"/>
              <a:t>門雪櫃的數目</a:t>
            </a:r>
            <a:endParaRPr lang="en-US" altLang="zh-HK" sz="2200" dirty="0" smtClean="0"/>
          </a:p>
          <a:p>
            <a:r>
              <a:rPr lang="zh-HK" altLang="en-US" sz="2200" dirty="0"/>
              <a:t>估算不同設計的雪櫃</a:t>
            </a:r>
            <a:r>
              <a:rPr lang="zh-HK" altLang="en-US" sz="2200" dirty="0" smtClean="0"/>
              <a:t>的</a:t>
            </a:r>
            <a:r>
              <a:rPr lang="zh-HK" altLang="en-US" sz="2200" dirty="0">
                <a:solidFill>
                  <a:srgbClr val="FF0000"/>
                </a:solidFill>
              </a:rPr>
              <a:t>碳排放量</a:t>
            </a:r>
            <a:endParaRPr lang="en-US" altLang="zh-HK" sz="2200" dirty="0" smtClean="0">
              <a:solidFill>
                <a:srgbClr val="FF0000"/>
              </a:solidFill>
            </a:endParaRPr>
          </a:p>
          <a:p>
            <a:r>
              <a:rPr lang="zh-HK" altLang="en-US" sz="2200" dirty="0"/>
              <a:t>估算</a:t>
            </a:r>
            <a:r>
              <a:rPr lang="zh-HK" altLang="en-US" sz="2200" dirty="0" smtClean="0">
                <a:solidFill>
                  <a:srgbClr val="FF0000"/>
                </a:solidFill>
              </a:rPr>
              <a:t>食物安全 </a:t>
            </a:r>
            <a:r>
              <a:rPr lang="en-US" altLang="zh-HK" sz="2200" dirty="0" smtClean="0"/>
              <a:t>(</a:t>
            </a:r>
            <a:r>
              <a:rPr lang="zh-HK" altLang="en-US" sz="2200" dirty="0"/>
              <a:t>溫度測量</a:t>
            </a:r>
            <a:r>
              <a:rPr lang="en-US" altLang="zh-HK" sz="2200" dirty="0" smtClean="0"/>
              <a:t>) </a:t>
            </a:r>
            <a:r>
              <a:rPr lang="zh-HK" altLang="en-US" sz="2200" dirty="0" smtClean="0"/>
              <a:t>的</a:t>
            </a:r>
            <a:r>
              <a:rPr lang="zh-HK" altLang="en-US" sz="2200" dirty="0"/>
              <a:t>風險</a:t>
            </a:r>
          </a:p>
          <a:p>
            <a:r>
              <a:rPr lang="zh-HK" altLang="en-US" sz="2200" dirty="0"/>
              <a:t>提出減緩氣候變化的</a:t>
            </a:r>
            <a:r>
              <a:rPr lang="zh-HK" altLang="en-US" sz="2200" dirty="0" smtClean="0"/>
              <a:t>建議</a:t>
            </a:r>
            <a:endParaRPr lang="en-US" altLang="zh-HK" sz="2200" dirty="0" smtClean="0"/>
          </a:p>
          <a:p>
            <a:pPr marL="0" indent="0">
              <a:buNone/>
            </a:pPr>
            <a:endParaRPr lang="en-US" altLang="zh-HK" sz="2200" dirty="0"/>
          </a:p>
          <a:p>
            <a:pPr marL="0" indent="0">
              <a:buNone/>
            </a:pPr>
            <a:endParaRPr lang="en-US" altLang="zh-HK" sz="2200" dirty="0" smtClean="0"/>
          </a:p>
          <a:p>
            <a:pPr marL="0" indent="0">
              <a:buNone/>
            </a:pP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社會性科學議題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HK" altLang="en-US" sz="2000" dirty="0" smtClean="0">
                <a:solidFill>
                  <a:schemeClr val="accent6">
                    <a:lumMod val="75000"/>
                  </a:schemeClr>
                </a:solidFill>
              </a:rPr>
              <a:t>減緩</a:t>
            </a:r>
            <a:r>
              <a:rPr lang="zh-HK" altLang="en-US" sz="2000" dirty="0">
                <a:solidFill>
                  <a:schemeClr val="accent6">
                    <a:lumMod val="75000"/>
                  </a:schemeClr>
                </a:solidFill>
              </a:rPr>
              <a:t>氣候變化的</a:t>
            </a:r>
            <a:r>
              <a:rPr lang="zh-HK" altLang="en-US" sz="2000" dirty="0" smtClean="0">
                <a:solidFill>
                  <a:schemeClr val="accent6">
                    <a:lumMod val="75000"/>
                  </a:schemeClr>
                </a:solidFill>
              </a:rPr>
              <a:t>政策</a:t>
            </a:r>
            <a:endParaRPr lang="en-US" altLang="zh-HK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altLang="zh-HK" sz="2200" dirty="0"/>
          </a:p>
          <a:p>
            <a:r>
              <a:rPr lang="zh-HK" altLang="en-US" sz="2000" dirty="0"/>
              <a:t>政策：</a:t>
            </a:r>
            <a:r>
              <a:rPr lang="zh-TW" altLang="en-US" sz="2000" dirty="0"/>
              <a:t>香港建築物能源效益註冊計劃 </a:t>
            </a:r>
            <a:r>
              <a:rPr lang="en-US" altLang="zh-TW" sz="2000" dirty="0"/>
              <a:t>(</a:t>
            </a:r>
            <a:r>
              <a:rPr lang="zh-HK" altLang="en-US" sz="2000" dirty="0"/>
              <a:t>自願性</a:t>
            </a:r>
            <a:r>
              <a:rPr lang="en-US" altLang="zh-HK" sz="2000" dirty="0"/>
              <a:t>)</a:t>
            </a:r>
            <a:endParaRPr lang="zh-HK" altLang="en-US" sz="2000" dirty="0"/>
          </a:p>
          <a:p>
            <a:r>
              <a:rPr lang="zh-HK" altLang="en-US" sz="2000" dirty="0"/>
              <a:t>科學數據：商場的溫度、風速、濕度 </a:t>
            </a:r>
            <a:r>
              <a:rPr lang="en-US" altLang="zh-HK" sz="2000" dirty="0"/>
              <a:t>(</a:t>
            </a:r>
            <a:r>
              <a:rPr lang="zh-HK" altLang="en-US" sz="2000" dirty="0"/>
              <a:t>評量政策成效</a:t>
            </a:r>
            <a:r>
              <a:rPr lang="en-US" altLang="zh-HK" sz="2000" dirty="0"/>
              <a:t>)</a:t>
            </a:r>
          </a:p>
          <a:p>
            <a:pPr marL="0" indent="0">
              <a:buNone/>
            </a:pPr>
            <a:r>
              <a:rPr lang="zh-HK" altLang="en-US" sz="2000" dirty="0"/>
              <a:t> </a:t>
            </a:r>
            <a:endParaRPr lang="en-US" altLang="zh-HK" sz="2000" dirty="0"/>
          </a:p>
          <a:p>
            <a:endParaRPr lang="en-US" altLang="zh-HK" sz="22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5508104" y="2420888"/>
            <a:ext cx="3168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1400" dirty="0" smtClean="0"/>
              <a:t>WWF Report:</a:t>
            </a:r>
          </a:p>
          <a:p>
            <a:r>
              <a:rPr lang="en-US" altLang="zh-HK" sz="1400" dirty="0" smtClean="0"/>
              <a:t>Missing </a:t>
            </a:r>
            <a:r>
              <a:rPr lang="en-US" altLang="zh-HK" sz="1400" dirty="0" smtClean="0"/>
              <a:t>the doors: Fridge </a:t>
            </a:r>
            <a:r>
              <a:rPr lang="en-US" altLang="zh-HK" sz="1400" dirty="0" smtClean="0"/>
              <a:t>Doors </a:t>
            </a:r>
            <a:r>
              <a:rPr lang="en-US" altLang="zh-HK" sz="1400" dirty="0" smtClean="0"/>
              <a:t>Save the Climate – </a:t>
            </a:r>
            <a:r>
              <a:rPr lang="en-US" altLang="zh-HK" sz="1400" dirty="0" smtClean="0"/>
              <a:t>Best </a:t>
            </a:r>
            <a:r>
              <a:rPr lang="en-US" altLang="zh-HK" sz="1400" dirty="0" smtClean="0"/>
              <a:t>Practice Guide</a:t>
            </a:r>
            <a:endParaRPr lang="zh-HK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3769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通識教育</a:t>
            </a:r>
            <a:r>
              <a:rPr lang="zh-HK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 </a:t>
            </a:r>
            <a:r>
              <a:rPr lang="en-US" altLang="zh-HK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en-US" altLang="zh-HK" dirty="0" smtClean="0"/>
              <a:t> </a:t>
            </a:r>
            <a:r>
              <a:rPr lang="zh-HK" altLang="en-US" dirty="0"/>
              <a:t>滲入 </a:t>
            </a:r>
            <a:r>
              <a:rPr lang="en-US" altLang="zh-HK" dirty="0"/>
              <a:t>STEM</a:t>
            </a:r>
            <a:r>
              <a:rPr lang="zh-HK" altLang="en-US" dirty="0"/>
              <a:t>教育元素</a:t>
            </a:r>
            <a:endParaRPr lang="zh-HK" altLang="en-US" dirty="0" smtClean="0"/>
          </a:p>
        </p:txBody>
      </p:sp>
      <p:sp>
        <p:nvSpPr>
          <p:cNvPr id="14339" name="內容版面配置區 2"/>
          <p:cNvSpPr>
            <a:spLocks noGrp="1"/>
          </p:cNvSpPr>
          <p:nvPr>
            <p:ph idx="1"/>
          </p:nvPr>
        </p:nvSpPr>
        <p:spPr>
          <a:xfrm>
            <a:off x="250825" y="1709738"/>
            <a:ext cx="8713788" cy="4267200"/>
          </a:xfrm>
        </p:spPr>
        <p:txBody>
          <a:bodyPr/>
          <a:lstStyle/>
          <a:p>
            <a:r>
              <a:rPr lang="en-US" altLang="zh-HK" dirty="0" smtClean="0"/>
              <a:t>STEM- </a:t>
            </a:r>
            <a:r>
              <a:rPr lang="zh-HK" altLang="en-US" dirty="0" smtClean="0"/>
              <a:t>科學</a:t>
            </a:r>
            <a:r>
              <a:rPr lang="en-US" altLang="zh-HK" dirty="0" smtClean="0"/>
              <a:t>(S)</a:t>
            </a:r>
            <a:r>
              <a:rPr lang="zh-HK" altLang="en-US" dirty="0" smtClean="0"/>
              <a:t>、科技</a:t>
            </a:r>
            <a:r>
              <a:rPr lang="en-US" altLang="zh-HK" dirty="0" smtClean="0"/>
              <a:t>(T)</a:t>
            </a:r>
            <a:r>
              <a:rPr lang="zh-HK" altLang="en-US" dirty="0" smtClean="0"/>
              <a:t>、工程</a:t>
            </a:r>
            <a:r>
              <a:rPr lang="en-US" altLang="zh-HK" dirty="0" smtClean="0"/>
              <a:t>(E)</a:t>
            </a:r>
            <a:r>
              <a:rPr lang="zh-HK" altLang="en-US" dirty="0" smtClean="0"/>
              <a:t>和數學</a:t>
            </a:r>
            <a:r>
              <a:rPr lang="en-US" altLang="zh-HK" dirty="0" smtClean="0"/>
              <a:t>(M)</a:t>
            </a:r>
            <a:endParaRPr lang="zh-HK" altLang="en-US" dirty="0" smtClean="0"/>
          </a:p>
          <a:p>
            <a:r>
              <a:rPr lang="en-US" altLang="zh-HK" dirty="0" smtClean="0"/>
              <a:t>LS / IES - </a:t>
            </a:r>
            <a:r>
              <a:rPr lang="zh-HK" altLang="en-US" dirty="0" smtClean="0"/>
              <a:t>探究</a:t>
            </a:r>
            <a:r>
              <a:rPr lang="zh-HK" altLang="en-US" dirty="0" smtClean="0">
                <a:solidFill>
                  <a:srgbClr val="FF0000"/>
                </a:solidFill>
              </a:rPr>
              <a:t>社會</a:t>
            </a:r>
            <a:r>
              <a:rPr lang="zh-HK" altLang="en-US" dirty="0" smtClean="0"/>
              <a:t>議題 </a:t>
            </a:r>
            <a:r>
              <a:rPr lang="en-US" altLang="zh-HK" dirty="0" smtClean="0"/>
              <a:t>(</a:t>
            </a:r>
            <a:r>
              <a:rPr lang="zh-HK" altLang="en-US" dirty="0" smtClean="0"/>
              <a:t>涉及社會向度</a:t>
            </a:r>
            <a:r>
              <a:rPr lang="en-US" altLang="zh-HK" dirty="0" smtClean="0"/>
              <a:t>)</a:t>
            </a:r>
          </a:p>
        </p:txBody>
      </p:sp>
      <p:sp>
        <p:nvSpPr>
          <p:cNvPr id="4" name="橢圓 3"/>
          <p:cNvSpPr/>
          <p:nvPr/>
        </p:nvSpPr>
        <p:spPr>
          <a:xfrm>
            <a:off x="952500" y="3097213"/>
            <a:ext cx="3168650" cy="22574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6" name="橢圓 5"/>
          <p:cNvSpPr/>
          <p:nvPr/>
        </p:nvSpPr>
        <p:spPr>
          <a:xfrm>
            <a:off x="3544888" y="3081338"/>
            <a:ext cx="3384550" cy="24098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4342" name="文字方塊 6"/>
          <p:cNvSpPr txBox="1">
            <a:spLocks noChangeArrowheads="1"/>
          </p:cNvSpPr>
          <p:nvPr/>
        </p:nvSpPr>
        <p:spPr bwMode="auto">
          <a:xfrm>
            <a:off x="1442615" y="3439733"/>
            <a:ext cx="21884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HK" sz="5400" dirty="0" smtClean="0">
                <a:solidFill>
                  <a:srgbClr val="FF0000"/>
                </a:solidFill>
              </a:rPr>
              <a:t>IES / </a:t>
            </a:r>
          </a:p>
          <a:p>
            <a:pPr eaLnBrk="1" hangingPunct="1"/>
            <a:r>
              <a:rPr lang="en-US" altLang="zh-HK" sz="5400" dirty="0" smtClean="0">
                <a:solidFill>
                  <a:srgbClr val="FF0000"/>
                </a:solidFill>
              </a:rPr>
              <a:t>LS</a:t>
            </a:r>
            <a:endParaRPr lang="zh-HK" altLang="en-US" sz="5400" dirty="0">
              <a:solidFill>
                <a:srgbClr val="FF0000"/>
              </a:solidFill>
            </a:endParaRPr>
          </a:p>
        </p:txBody>
      </p:sp>
      <p:sp>
        <p:nvSpPr>
          <p:cNvPr id="14343" name="文字方塊 7"/>
          <p:cNvSpPr txBox="1">
            <a:spLocks noChangeArrowheads="1"/>
          </p:cNvSpPr>
          <p:nvPr/>
        </p:nvSpPr>
        <p:spPr bwMode="auto">
          <a:xfrm>
            <a:off x="4311986" y="3754200"/>
            <a:ext cx="2105063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HK" sz="5400" dirty="0">
                <a:solidFill>
                  <a:srgbClr val="0000FF"/>
                </a:solidFill>
              </a:rPr>
              <a:t>STEM</a:t>
            </a:r>
          </a:p>
          <a:p>
            <a:pPr eaLnBrk="1" hangingPunct="1"/>
            <a:endParaRPr lang="zh-HK" altLang="en-US" sz="4400" dirty="0">
              <a:solidFill>
                <a:srgbClr val="0000FF"/>
              </a:solidFill>
            </a:endParaRPr>
          </a:p>
        </p:txBody>
      </p:sp>
      <p:sp>
        <p:nvSpPr>
          <p:cNvPr id="9" name="向下箭號 8"/>
          <p:cNvSpPr/>
          <p:nvPr/>
        </p:nvSpPr>
        <p:spPr>
          <a:xfrm rot="10800000">
            <a:off x="3419475" y="5222875"/>
            <a:ext cx="817563" cy="86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5369" name="文字方塊 9"/>
          <p:cNvSpPr txBox="1">
            <a:spLocks noChangeArrowheads="1"/>
          </p:cNvSpPr>
          <p:nvPr/>
        </p:nvSpPr>
        <p:spPr bwMode="auto">
          <a:xfrm>
            <a:off x="755576" y="6115292"/>
            <a:ext cx="63787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HK" sz="2000" dirty="0">
                <a:solidFill>
                  <a:srgbClr val="006600"/>
                </a:solidFill>
              </a:rPr>
              <a:t>Socio-scientific </a:t>
            </a:r>
            <a:r>
              <a:rPr lang="en-US" altLang="zh-HK" sz="2000" dirty="0" smtClean="0">
                <a:solidFill>
                  <a:srgbClr val="006600"/>
                </a:solidFill>
              </a:rPr>
              <a:t>Issues &amp; Science for Citizenship </a:t>
            </a:r>
            <a:endParaRPr lang="zh-HK" altLang="en-US" sz="2000" dirty="0">
              <a:solidFill>
                <a:srgbClr val="006600"/>
              </a:solidFill>
            </a:endParaRPr>
          </a:p>
        </p:txBody>
      </p:sp>
      <p:sp>
        <p:nvSpPr>
          <p:cNvPr id="15370" name="文字方塊 1"/>
          <p:cNvSpPr txBox="1">
            <a:spLocks noChangeArrowheads="1"/>
          </p:cNvSpPr>
          <p:nvPr/>
        </p:nvSpPr>
        <p:spPr bwMode="auto">
          <a:xfrm>
            <a:off x="7054852" y="4960937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itchFamily="34" charset="0"/>
                <a:ea typeface="新細明體" charset="-120"/>
              </a:defRPr>
            </a:lvl9pPr>
          </a:lstStyle>
          <a:p>
            <a:pPr eaLnBrk="1" hangingPunct="1"/>
            <a:r>
              <a:rPr lang="zh-HK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跨科協作</a:t>
            </a:r>
          </a:p>
        </p:txBody>
      </p:sp>
    </p:spTree>
    <p:extLst>
      <p:ext uri="{BB962C8B-B14F-4D97-AF65-F5344CB8AC3E}">
        <p14:creationId xmlns:p14="http://schemas.microsoft.com/office/powerpoint/2010/main" val="366646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369" grpId="0"/>
      <p:bldP spid="153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>
                <a:solidFill>
                  <a:schemeClr val="tx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STEM</a:t>
            </a:r>
            <a:r>
              <a:rPr lang="en-US" altLang="zh-HK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HK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教育元素</a:t>
            </a:r>
          </a:p>
        </p:txBody>
      </p:sp>
      <p:sp>
        <p:nvSpPr>
          <p:cNvPr id="512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smtClean="0">
                <a:solidFill>
                  <a:srgbClr val="FF0000"/>
                </a:solidFill>
              </a:rPr>
              <a:t>P</a:t>
            </a:r>
            <a:r>
              <a:rPr lang="en-US" altLang="zh-HK" dirty="0" smtClean="0"/>
              <a:t>roblem-solving (</a:t>
            </a:r>
            <a:r>
              <a:rPr lang="zh-HK" altLang="en-US" dirty="0" smtClean="0"/>
              <a:t>問題解難</a:t>
            </a:r>
            <a:r>
              <a:rPr lang="en-US" altLang="zh-HK" dirty="0" smtClean="0"/>
              <a:t>)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I</a:t>
            </a:r>
            <a:r>
              <a:rPr lang="en-US" altLang="zh-HK" dirty="0" smtClean="0"/>
              <a:t>nvestigation (</a:t>
            </a:r>
            <a:r>
              <a:rPr lang="zh-HK" altLang="en-US" dirty="0" smtClean="0"/>
              <a:t>科學探究</a:t>
            </a:r>
            <a:r>
              <a:rPr lang="en-US" altLang="zh-HK" dirty="0" smtClean="0"/>
              <a:t>)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C</a:t>
            </a:r>
            <a:r>
              <a:rPr lang="en-US" altLang="zh-HK" dirty="0" smtClean="0"/>
              <a:t>ollaboration (</a:t>
            </a:r>
            <a:r>
              <a:rPr lang="zh-HK" altLang="en-US" dirty="0" smtClean="0"/>
              <a:t>團隊協作</a:t>
            </a:r>
            <a:r>
              <a:rPr lang="en-US" altLang="zh-HK" dirty="0" smtClean="0"/>
              <a:t>)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K</a:t>
            </a:r>
            <a:r>
              <a:rPr lang="en-US" altLang="zh-HK" dirty="0" smtClean="0"/>
              <a:t>nowledge (</a:t>
            </a:r>
            <a:r>
              <a:rPr lang="zh-HK" altLang="en-US" dirty="0" smtClean="0"/>
              <a:t>知識應用</a:t>
            </a:r>
            <a:r>
              <a:rPr lang="en-US" altLang="zh-HK" dirty="0" smtClean="0"/>
              <a:t>)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E</a:t>
            </a:r>
            <a:r>
              <a:rPr lang="en-US" altLang="zh-HK" dirty="0" smtClean="0"/>
              <a:t>ngineering (</a:t>
            </a:r>
            <a:r>
              <a:rPr lang="zh-HK" altLang="en-US" dirty="0" smtClean="0"/>
              <a:t>工程素養</a:t>
            </a:r>
            <a:r>
              <a:rPr lang="en-US" altLang="zh-HK" dirty="0" smtClean="0"/>
              <a:t>)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R</a:t>
            </a:r>
            <a:r>
              <a:rPr lang="en-US" altLang="zh-HK" dirty="0" smtClean="0"/>
              <a:t>efinement (</a:t>
            </a:r>
            <a:r>
              <a:rPr lang="zh-HK" altLang="en-US" dirty="0" smtClean="0"/>
              <a:t>修訂改良</a:t>
            </a:r>
            <a:r>
              <a:rPr lang="en-US" altLang="zh-HK" dirty="0" smtClean="0"/>
              <a:t>)</a:t>
            </a:r>
            <a:endParaRPr lang="zh-HK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7460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三種試行</a:t>
            </a:r>
            <a:r>
              <a:rPr lang="zh-HK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中的 </a:t>
            </a:r>
            <a:r>
              <a:rPr lang="en-US" altLang="zh-HK" dirty="0" smtClean="0">
                <a:solidFill>
                  <a:schemeClr val="tx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STEM in LS </a:t>
            </a:r>
            <a:r>
              <a:rPr lang="zh-HK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模式</a:t>
            </a:r>
            <a:endParaRPr lang="zh-HK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zh-TW" altLang="zh-HK" dirty="0">
                <a:solidFill>
                  <a:srgbClr val="FF0000"/>
                </a:solidFill>
              </a:rPr>
              <a:t>｢小發明｣ </a:t>
            </a:r>
            <a:r>
              <a:rPr lang="zh-TW" altLang="zh-HK" dirty="0" smtClean="0">
                <a:solidFill>
                  <a:srgbClr val="FF0000"/>
                </a:solidFill>
              </a:rPr>
              <a:t>模式</a:t>
            </a:r>
            <a:r>
              <a:rPr lang="zh-TW" altLang="en-US" dirty="0"/>
              <a:t>：</a:t>
            </a:r>
            <a:r>
              <a:rPr lang="zh-TW" altLang="zh-HK" dirty="0" smtClean="0"/>
              <a:t>運用</a:t>
            </a:r>
            <a:r>
              <a:rPr lang="zh-TW" altLang="zh-HK" dirty="0"/>
              <a:t>資訊科技，製作一些簡單的工具</a:t>
            </a:r>
            <a:r>
              <a:rPr lang="zh-TW" altLang="zh-HK"/>
              <a:t>，</a:t>
            </a:r>
            <a:r>
              <a:rPr lang="zh-TW" altLang="zh-HK" smtClean="0"/>
              <a:t>以助</a:t>
            </a:r>
            <a:r>
              <a:rPr lang="zh-TW" altLang="zh-HK" dirty="0"/>
              <a:t>舒緩或解決一些社會問題</a:t>
            </a:r>
            <a:r>
              <a:rPr lang="en-US" altLang="zh-HK" dirty="0"/>
              <a:t> (</a:t>
            </a:r>
            <a:r>
              <a:rPr lang="zh-TW" altLang="zh-HK" dirty="0"/>
              <a:t>所包含的</a:t>
            </a:r>
            <a:r>
              <a:rPr lang="en-US" altLang="zh-HK" dirty="0"/>
              <a:t>STEM</a:t>
            </a:r>
            <a:r>
              <a:rPr lang="zh-HK" altLang="zh-HK" dirty="0"/>
              <a:t>元素：</a:t>
            </a:r>
            <a:r>
              <a:rPr lang="zh-TW" altLang="zh-HK" dirty="0"/>
              <a:t>問題解難，工程素養及修訂改良</a:t>
            </a:r>
            <a:r>
              <a:rPr lang="en-US" altLang="zh-HK" dirty="0"/>
              <a:t>)</a:t>
            </a:r>
            <a:endParaRPr lang="zh-TW" altLang="zh-HK" dirty="0">
              <a:solidFill>
                <a:srgbClr val="FF0000"/>
              </a:solidFill>
            </a:endParaRPr>
          </a:p>
          <a:p>
            <a:pPr lvl="0"/>
            <a:r>
              <a:rPr lang="zh-TW" altLang="zh-HK" dirty="0">
                <a:solidFill>
                  <a:srgbClr val="FF0000"/>
                </a:solidFill>
              </a:rPr>
              <a:t>｢科學數據｣ </a:t>
            </a:r>
            <a:r>
              <a:rPr lang="zh-TW" altLang="zh-HK" dirty="0" smtClean="0">
                <a:solidFill>
                  <a:srgbClr val="FF0000"/>
                </a:solidFill>
              </a:rPr>
              <a:t>模式</a:t>
            </a:r>
            <a:r>
              <a:rPr lang="zh-TW" altLang="en-US" dirty="0"/>
              <a:t>：</a:t>
            </a:r>
            <a:r>
              <a:rPr lang="zh-TW" altLang="zh-HK" dirty="0" smtClean="0">
                <a:solidFill>
                  <a:srgbClr val="006600"/>
                </a:solidFill>
              </a:rPr>
              <a:t>搜集</a:t>
            </a:r>
            <a:r>
              <a:rPr lang="zh-TW" altLang="zh-HK" dirty="0">
                <a:solidFill>
                  <a:srgbClr val="006600"/>
                </a:solidFill>
              </a:rPr>
              <a:t>不同類型的數據，包括科學數據，探討一些社會議題</a:t>
            </a:r>
            <a:r>
              <a:rPr lang="en-US" altLang="zh-HK" dirty="0">
                <a:solidFill>
                  <a:srgbClr val="006600"/>
                </a:solidFill>
              </a:rPr>
              <a:t> (</a:t>
            </a:r>
            <a:r>
              <a:rPr lang="zh-TW" altLang="zh-HK" dirty="0">
                <a:solidFill>
                  <a:srgbClr val="006600"/>
                </a:solidFill>
              </a:rPr>
              <a:t>所包含的</a:t>
            </a:r>
            <a:r>
              <a:rPr lang="en-US" altLang="zh-HK" dirty="0">
                <a:solidFill>
                  <a:srgbClr val="006600"/>
                </a:solidFill>
              </a:rPr>
              <a:t>STEM</a:t>
            </a:r>
            <a:r>
              <a:rPr lang="zh-HK" altLang="zh-HK" dirty="0">
                <a:solidFill>
                  <a:srgbClr val="006600"/>
                </a:solidFill>
              </a:rPr>
              <a:t>元素：</a:t>
            </a:r>
            <a:r>
              <a:rPr lang="zh-TW" altLang="zh-HK" dirty="0">
                <a:solidFill>
                  <a:srgbClr val="006600"/>
                </a:solidFill>
              </a:rPr>
              <a:t>科學探究及知識應用</a:t>
            </a:r>
            <a:r>
              <a:rPr lang="en-US" altLang="zh-HK" dirty="0">
                <a:solidFill>
                  <a:srgbClr val="006600"/>
                </a:solidFill>
              </a:rPr>
              <a:t>)</a:t>
            </a:r>
            <a:endParaRPr lang="zh-TW" altLang="zh-HK" dirty="0">
              <a:solidFill>
                <a:srgbClr val="006600"/>
              </a:solidFill>
            </a:endParaRPr>
          </a:p>
          <a:p>
            <a:pPr lvl="0"/>
            <a:r>
              <a:rPr lang="zh-TW" altLang="zh-HK" dirty="0">
                <a:solidFill>
                  <a:srgbClr val="FF0000"/>
                </a:solidFill>
              </a:rPr>
              <a:t>｢科學實驗｣ </a:t>
            </a:r>
            <a:r>
              <a:rPr lang="zh-TW" altLang="zh-HK" dirty="0" smtClean="0">
                <a:solidFill>
                  <a:srgbClr val="FF0000"/>
                </a:solidFill>
              </a:rPr>
              <a:t>模式</a:t>
            </a:r>
            <a:r>
              <a:rPr lang="zh-TW" altLang="en-US" dirty="0"/>
              <a:t>：</a:t>
            </a:r>
            <a:r>
              <a:rPr lang="zh-TW" altLang="zh-HK" dirty="0" smtClean="0"/>
              <a:t>在</a:t>
            </a:r>
            <a:r>
              <a:rPr lang="zh-TW" altLang="zh-HK" dirty="0"/>
              <a:t>通識教育科課堂加入科學實驗，讓學生更能親身體驗一些具科學與科技元素的社會議題</a:t>
            </a:r>
            <a:r>
              <a:rPr lang="en-US" altLang="zh-HK" dirty="0"/>
              <a:t> (</a:t>
            </a:r>
            <a:r>
              <a:rPr lang="zh-TW" altLang="zh-HK" dirty="0"/>
              <a:t>所包含的</a:t>
            </a:r>
            <a:r>
              <a:rPr lang="en-US" altLang="zh-HK" dirty="0"/>
              <a:t>STEM</a:t>
            </a:r>
            <a:r>
              <a:rPr lang="zh-HK" altLang="zh-HK" dirty="0"/>
              <a:t>元素：</a:t>
            </a:r>
            <a:r>
              <a:rPr lang="zh-TW" altLang="zh-HK" dirty="0"/>
              <a:t>科學探究，團隊協作及知識應用三種元素</a:t>
            </a:r>
            <a:r>
              <a:rPr lang="en-US" altLang="zh-HK" dirty="0"/>
              <a:t>)</a:t>
            </a:r>
            <a:endParaRPr lang="zh-TW" altLang="zh-HK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45501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知慧城市專題研習</a:t>
            </a:r>
            <a:r>
              <a:rPr lang="zh-HK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計劃 </a:t>
            </a:r>
            <a:r>
              <a:rPr lang="en-US" altLang="zh-HK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2017/18</a:t>
            </a:r>
            <a:endParaRPr lang="zh-HK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57506"/>
            <a:ext cx="5528787" cy="4616446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 rot="1727917">
            <a:off x="5456381" y="2368049"/>
            <a:ext cx="3353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b="1" dirty="0" smtClean="0">
                <a:solidFill>
                  <a:srgbClr val="006600"/>
                </a:solidFill>
              </a:rPr>
              <a:t>6 / 12 / 2017</a:t>
            </a:r>
            <a:r>
              <a:rPr lang="zh-HK" altLang="en-US" b="1" dirty="0">
                <a:solidFill>
                  <a:srgbClr val="006600"/>
                </a:solidFill>
              </a:rPr>
              <a:t>或之前</a:t>
            </a:r>
            <a:r>
              <a:rPr lang="zh-HK" altLang="en-US" b="1" dirty="0" smtClean="0">
                <a:solidFill>
                  <a:srgbClr val="006600"/>
                </a:solidFill>
              </a:rPr>
              <a:t>交</a:t>
            </a:r>
            <a:r>
              <a:rPr lang="zh-HK" altLang="en-US" b="1" dirty="0">
                <a:solidFill>
                  <a:srgbClr val="006600"/>
                </a:solidFill>
              </a:rPr>
              <a:t>報名表</a:t>
            </a:r>
            <a:r>
              <a:rPr lang="zh-HK" altLang="en-US" b="1" dirty="0" smtClean="0">
                <a:solidFill>
                  <a:srgbClr val="006600"/>
                </a:solidFill>
              </a:rPr>
              <a:t>及</a:t>
            </a:r>
            <a:endParaRPr lang="en-US" altLang="zh-HK" b="1" dirty="0" smtClean="0">
              <a:solidFill>
                <a:srgbClr val="006600"/>
              </a:solidFill>
            </a:endParaRPr>
          </a:p>
          <a:p>
            <a:r>
              <a:rPr lang="zh-HK" altLang="en-US" b="1" dirty="0" smtClean="0">
                <a:solidFill>
                  <a:srgbClr val="006600"/>
                </a:solidFill>
              </a:rPr>
              <a:t>初步</a:t>
            </a:r>
            <a:r>
              <a:rPr lang="zh-HK" altLang="en-US" b="1" dirty="0">
                <a:solidFill>
                  <a:srgbClr val="006600"/>
                </a:solidFill>
              </a:rPr>
              <a:t>計劃</a:t>
            </a:r>
            <a:r>
              <a:rPr lang="zh-HK" altLang="en-US" b="1" dirty="0" smtClean="0">
                <a:solidFill>
                  <a:srgbClr val="006600"/>
                </a:solidFill>
              </a:rPr>
              <a:t>書 </a:t>
            </a:r>
            <a:r>
              <a:rPr lang="en-US" altLang="zh-HK" b="1" dirty="0" smtClean="0">
                <a:solidFill>
                  <a:srgbClr val="006600"/>
                </a:solidFill>
              </a:rPr>
              <a:t>(</a:t>
            </a:r>
            <a:r>
              <a:rPr lang="zh-HK" altLang="en-US" b="1" dirty="0">
                <a:solidFill>
                  <a:srgbClr val="006600"/>
                </a:solidFill>
              </a:rPr>
              <a:t>一版</a:t>
            </a:r>
            <a:r>
              <a:rPr lang="zh-HK" altLang="en-US" b="1" dirty="0" smtClean="0">
                <a:solidFill>
                  <a:srgbClr val="006600"/>
                </a:solidFill>
              </a:rPr>
              <a:t>紙</a:t>
            </a:r>
            <a:r>
              <a:rPr lang="en-US" altLang="zh-HK" b="1" dirty="0" smtClean="0">
                <a:solidFill>
                  <a:srgbClr val="006600"/>
                </a:solidFill>
              </a:rPr>
              <a:t>)</a:t>
            </a:r>
            <a:endParaRPr lang="zh-HK" altLang="en-US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8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7653</TotalTime>
  <Words>604</Words>
  <Application>Microsoft Office PowerPoint</Application>
  <PresentationFormat>如螢幕大小 (4:3)</PresentationFormat>
  <Paragraphs>78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1" baseType="lpstr">
      <vt:lpstr>微軟正黑體</vt:lpstr>
      <vt:lpstr>新細明體</vt:lpstr>
      <vt:lpstr>標楷體</vt:lpstr>
      <vt:lpstr>Arial</vt:lpstr>
      <vt:lpstr>Century Schoolbook</vt:lpstr>
      <vt:lpstr>Times New Roman</vt:lpstr>
      <vt:lpstr>Verdana</vt:lpstr>
      <vt:lpstr>Wingdings</vt:lpstr>
      <vt:lpstr>Wingdings 2</vt:lpstr>
      <vt:lpstr>壁窗</vt:lpstr>
      <vt:lpstr>PowerPoint 簡報</vt:lpstr>
      <vt:lpstr>社會性科學議題與給公民的科學 Socio-scientific Issues and Science for Citizenship </vt:lpstr>
      <vt:lpstr>何謂社會性科學議題 (Socio-scientific Issue)？</vt:lpstr>
      <vt:lpstr>何謂社會性科學議題 (Socio-scientific Issue) ？</vt:lpstr>
      <vt:lpstr>何謂社會性科學議題 (Socio-scientific Issue) ？</vt:lpstr>
      <vt:lpstr>社會性科學議題：如何減少肥胖症比率</vt:lpstr>
      <vt:lpstr>社會性科學議題：商用雪櫃的能源效益 </vt:lpstr>
      <vt:lpstr>通識教育科 - 滲入 STEM教育元素</vt:lpstr>
      <vt:lpstr>STEM 教育元素</vt:lpstr>
      <vt:lpstr>三種試行中的 STEM in LS 模式</vt:lpstr>
      <vt:lpstr>知慧城市專題研習計劃 2017/18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鷹架的運用及 不同的語體表達</dc:title>
  <dc:creator>CHAN, Wah-lun</dc:creator>
  <cp:lastModifiedBy>CHAN, Wah-lun</cp:lastModifiedBy>
  <cp:revision>423</cp:revision>
  <cp:lastPrinted>2017-11-02T07:01:14Z</cp:lastPrinted>
  <dcterms:created xsi:type="dcterms:W3CDTF">2014-10-27T07:51:06Z</dcterms:created>
  <dcterms:modified xsi:type="dcterms:W3CDTF">2017-11-07T02:08:27Z</dcterms:modified>
</cp:coreProperties>
</file>