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2" r:id="rId5"/>
    <p:sldId id="263" r:id="rId6"/>
    <p:sldId id="264" r:id="rId7"/>
    <p:sldId id="290" r:id="rId8"/>
    <p:sldId id="291" r:id="rId9"/>
    <p:sldId id="269" r:id="rId10"/>
    <p:sldId id="270" r:id="rId11"/>
    <p:sldId id="293" r:id="rId12"/>
    <p:sldId id="294" r:id="rId13"/>
    <p:sldId id="295" r:id="rId14"/>
    <p:sldId id="296" r:id="rId15"/>
    <p:sldId id="301" r:id="rId16"/>
    <p:sldId id="303" r:id="rId17"/>
    <p:sldId id="298" r:id="rId18"/>
    <p:sldId id="300" r:id="rId19"/>
    <p:sldId id="280" r:id="rId20"/>
    <p:sldId id="276" r:id="rId21"/>
    <p:sldId id="274" r:id="rId22"/>
    <p:sldId id="292" r:id="rId23"/>
    <p:sldId id="279" r:id="rId24"/>
    <p:sldId id="304" r:id="rId25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2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0FE02D-C66A-4A67-A315-C234F67071B2}" type="datetimeFigureOut">
              <a:rPr lang="zh-HK" altLang="en-US" smtClean="0"/>
              <a:t>1/11/2017</a:t>
            </a:fld>
            <a:endParaRPr lang="zh-HK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89F426-68A0-47E4-98E1-519C61CB9F7E}" type="slidenum">
              <a:rPr lang="zh-HK" altLang="en-US" smtClean="0"/>
              <a:t>‹#›</a:t>
            </a:fld>
            <a:endParaRPr lang="zh-HK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676456" cy="1362456"/>
          </a:xfrm>
        </p:spPr>
        <p:txBody>
          <a:bodyPr>
            <a:normAutofit fontScale="90000"/>
          </a:bodyPr>
          <a:lstStyle/>
          <a:p>
            <a:pPr marR="45720" lvl="0">
              <a:spcBef>
                <a:spcPts val="600"/>
              </a:spcBef>
              <a:buClr>
                <a:srgbClr val="0BD0D9"/>
              </a:buClr>
              <a:buSzPct val="95000"/>
            </a:pPr>
            <a:r>
              <a:rPr lang="en-US" altLang="zh-TW" sz="6000" dirty="0" smtClean="0"/>
              <a:t/>
            </a:r>
            <a:br>
              <a:rPr lang="en-US" altLang="zh-TW" sz="6000" dirty="0" smtClean="0"/>
            </a:br>
            <a:r>
              <a:rPr lang="en-US" altLang="zh-TW" sz="6000" dirty="0" smtClean="0"/>
              <a:t/>
            </a:r>
            <a:br>
              <a:rPr lang="en-US" altLang="zh-TW" sz="6000" dirty="0" smtClean="0"/>
            </a:br>
            <a:r>
              <a:rPr lang="en-US" altLang="zh-TW" sz="2600" b="0" dirty="0">
                <a:solidFill>
                  <a:prstClr val="white"/>
                </a:solidFill>
                <a:effectLst/>
                <a:latin typeface="Constantia"/>
                <a:ea typeface="新細明體" panose="02020500000000000000" pitchFamily="18" charset="-120"/>
                <a:cs typeface="+mn-cs"/>
              </a:rPr>
              <a:t/>
            </a:r>
            <a:br>
              <a:rPr lang="en-US" altLang="zh-TW" sz="2600" b="0" dirty="0">
                <a:solidFill>
                  <a:prstClr val="white"/>
                </a:solidFill>
                <a:effectLst/>
                <a:latin typeface="Constantia"/>
                <a:ea typeface="新細明體" panose="02020500000000000000" pitchFamily="18" charset="-120"/>
                <a:cs typeface="+mn-cs"/>
              </a:rPr>
            </a:br>
            <a:r>
              <a:rPr lang="en-US" altLang="zh-TW" sz="2600" b="0" dirty="0" smtClean="0">
                <a:solidFill>
                  <a:prstClr val="white"/>
                </a:solidFill>
                <a:effectLst/>
                <a:latin typeface="Constantia"/>
                <a:ea typeface="新細明體" panose="02020500000000000000" pitchFamily="18" charset="-120"/>
                <a:cs typeface="+mn-cs"/>
              </a:rPr>
              <a:t/>
            </a:r>
            <a:br>
              <a:rPr lang="en-US" altLang="zh-TW" sz="2600" b="0" dirty="0" smtClean="0">
                <a:solidFill>
                  <a:prstClr val="white"/>
                </a:solidFill>
                <a:effectLst/>
                <a:latin typeface="Constantia"/>
                <a:ea typeface="新細明體" panose="02020500000000000000" pitchFamily="18" charset="-120"/>
                <a:cs typeface="+mn-cs"/>
              </a:rPr>
            </a:br>
            <a:r>
              <a:rPr lang="en-US" altLang="zh-TW" sz="2600" b="0" dirty="0">
                <a:solidFill>
                  <a:prstClr val="white"/>
                </a:solidFill>
                <a:effectLst/>
                <a:latin typeface="Constantia"/>
                <a:ea typeface="新細明體" panose="02020500000000000000" pitchFamily="18" charset="-120"/>
                <a:cs typeface="+mn-cs"/>
              </a:rPr>
              <a:t/>
            </a:r>
            <a:br>
              <a:rPr lang="en-US" altLang="zh-TW" sz="2600" b="0" dirty="0">
                <a:solidFill>
                  <a:prstClr val="white"/>
                </a:solidFill>
                <a:effectLst/>
                <a:latin typeface="Constantia"/>
                <a:ea typeface="新細明體" panose="02020500000000000000" pitchFamily="18" charset="-120"/>
                <a:cs typeface="+mn-cs"/>
              </a:rPr>
            </a:br>
            <a:r>
              <a:rPr lang="zh-TW" altLang="en-US" sz="53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歷程</a:t>
            </a:r>
            <a:r>
              <a:rPr lang="zh-TW" altLang="en-US" sz="53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為本－創造親身學習經歷以</a:t>
            </a:r>
            <a:r>
              <a:rPr lang="zh-TW" altLang="en-US" sz="53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理解「民心相通」</a:t>
            </a:r>
            <a:r>
              <a:rPr lang="en-US" altLang="zh-TW" sz="53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/>
            </a:r>
            <a:br>
              <a:rPr lang="en-US" altLang="zh-TW" sz="53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en-US" altLang="zh-TW" sz="53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/>
            </a:r>
            <a:br>
              <a:rPr lang="en-US" altLang="zh-TW" sz="53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zh-TW" altLang="en-US" sz="53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　</a:t>
            </a:r>
            <a:r>
              <a:rPr lang="zh-TW" altLang="en-US" sz="4000" dirty="0" smtClean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設計及學習</a:t>
            </a:r>
            <a:r>
              <a:rPr lang="zh-TW" altLang="en-US" sz="40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</a:t>
            </a:r>
            <a:r>
              <a:rPr lang="zh-TW" altLang="en-US" sz="4000" dirty="0" smtClean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識教育科的</a:t>
            </a:r>
            <a:r>
              <a:rPr lang="zh-TW" altLang="en-US" sz="4000" dirty="0">
                <a:solidFill>
                  <a:srgbClr val="FFFF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另一種</a:t>
            </a:r>
            <a:r>
              <a:rPr lang="zh-TW" altLang="en-US" sz="4000" dirty="0" smtClean="0">
                <a:solidFill>
                  <a:srgbClr val="FFFF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嘗試</a:t>
            </a:r>
            <a:r>
              <a:rPr lang="zh-TW" altLang="en-US" sz="53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/>
            </a:r>
            <a:br>
              <a:rPr lang="zh-TW" altLang="en-US" sz="53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endParaRPr lang="zh-HK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body" idx="1"/>
          </p:nvPr>
        </p:nvSpPr>
        <p:spPr>
          <a:xfrm>
            <a:off x="499368" y="4509120"/>
            <a:ext cx="7772400" cy="1728192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 </a:t>
            </a:r>
            <a:r>
              <a:rPr lang="zh-TW" altLang="en-US" sz="3200" dirty="0" smtClean="0">
                <a:latin typeface="+mj-ea"/>
                <a:ea typeface="+mj-ea"/>
              </a:rPr>
              <a:t>蕭 皓 聲                                                                                                   沙田循道衛理中學 </a:t>
            </a:r>
            <a:endParaRPr lang="en-US" altLang="zh-TW" sz="3200" dirty="0" smtClean="0">
              <a:latin typeface="+mj-ea"/>
              <a:ea typeface="+mj-ea"/>
            </a:endParaRPr>
          </a:p>
          <a:p>
            <a:pPr algn="ctr"/>
            <a:r>
              <a:rPr lang="en-US" altLang="zh-TW" sz="3200" dirty="0" smtClean="0">
                <a:latin typeface="+mj-ea"/>
                <a:ea typeface="+mj-ea"/>
              </a:rPr>
              <a:t>2017</a:t>
            </a:r>
            <a:r>
              <a:rPr lang="zh-TW" altLang="en-US" sz="3200" dirty="0">
                <a:latin typeface="+mj-ea"/>
                <a:ea typeface="+mj-ea"/>
              </a:rPr>
              <a:t>年</a:t>
            </a:r>
            <a:r>
              <a:rPr lang="en-US" altLang="zh-TW" sz="3200" dirty="0">
                <a:latin typeface="+mj-ea"/>
                <a:ea typeface="+mj-ea"/>
              </a:rPr>
              <a:t>10</a:t>
            </a:r>
            <a:r>
              <a:rPr lang="zh-TW" altLang="en-US" sz="3200" dirty="0">
                <a:latin typeface="+mj-ea"/>
                <a:ea typeface="+mj-ea"/>
              </a:rPr>
              <a:t>月</a:t>
            </a:r>
            <a:r>
              <a:rPr lang="en-US" altLang="zh-TW" sz="3200" dirty="0">
                <a:latin typeface="+mj-ea"/>
                <a:ea typeface="+mj-ea"/>
              </a:rPr>
              <a:t>31</a:t>
            </a:r>
            <a:r>
              <a:rPr lang="zh-TW" altLang="en-US" sz="3200" dirty="0" smtClean="0">
                <a:latin typeface="+mj-ea"/>
                <a:ea typeface="+mj-ea"/>
              </a:rPr>
              <a:t>日</a:t>
            </a:r>
            <a:endParaRPr lang="zh-HK" altLang="en-US" sz="3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135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習以為常的「目標模式」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R.Tyler</a:t>
            </a:r>
            <a:r>
              <a:rPr lang="en-US" altLang="zh-TW" dirty="0" smtClean="0"/>
              <a:t>)</a:t>
            </a:r>
            <a:endParaRPr lang="zh-HK" altLang="en-US" dirty="0"/>
          </a:p>
        </p:txBody>
      </p:sp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254503" y="2274928"/>
            <a:ext cx="8709985" cy="3416300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目標</a:t>
            </a:r>
            <a:r>
              <a:rPr lang="zh-TW" altLang="en-US" sz="2800" dirty="0"/>
              <a:t>：學校應達成哪些教育目標</a:t>
            </a:r>
            <a:r>
              <a:rPr lang="zh-TW" altLang="en-US" sz="2800" dirty="0" smtClean="0"/>
              <a:t>？           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理念宗旨</a:t>
            </a:r>
            <a:r>
              <a:rPr lang="en-US" altLang="zh-TW" sz="2800" dirty="0" smtClean="0"/>
              <a:t>)</a:t>
            </a:r>
            <a:endParaRPr lang="zh-TW" altLang="en-US" sz="2800" dirty="0"/>
          </a:p>
          <a:p>
            <a:r>
              <a:rPr lang="zh-TW" altLang="en-US" sz="2800" b="1" dirty="0"/>
              <a:t>選擇</a:t>
            </a:r>
            <a:r>
              <a:rPr lang="zh-TW" altLang="en-US" sz="2800" dirty="0"/>
              <a:t>：要提供哪些學習</a:t>
            </a:r>
            <a:r>
              <a:rPr lang="zh-TW" altLang="en-US" sz="2800" dirty="0" smtClean="0"/>
              <a:t>經驗</a:t>
            </a:r>
            <a:r>
              <a:rPr lang="zh-TW" altLang="en-US" sz="2800" dirty="0"/>
              <a:t>以</a:t>
            </a:r>
            <a:r>
              <a:rPr lang="zh-TW" altLang="en-US" sz="2800" dirty="0" smtClean="0"/>
              <a:t>達成</a:t>
            </a:r>
            <a:r>
              <a:rPr lang="zh-TW" altLang="en-US" sz="2800" dirty="0"/>
              <a:t>目標</a:t>
            </a:r>
            <a:r>
              <a:rPr lang="zh-TW" altLang="en-US" sz="2800" dirty="0" smtClean="0"/>
              <a:t>？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內容活動</a:t>
            </a:r>
            <a:r>
              <a:rPr lang="en-US" altLang="zh-TW" sz="2800" dirty="0" smtClean="0"/>
              <a:t>)</a:t>
            </a:r>
            <a:endParaRPr lang="zh-TW" altLang="en-US" sz="2800" dirty="0"/>
          </a:p>
          <a:p>
            <a:r>
              <a:rPr lang="zh-TW" altLang="en-US" sz="2800" b="1" dirty="0"/>
              <a:t>組織</a:t>
            </a:r>
            <a:r>
              <a:rPr lang="zh-TW" altLang="en-US" sz="2800" dirty="0"/>
              <a:t>：如何有效地組織學習經驗</a:t>
            </a:r>
            <a:r>
              <a:rPr lang="zh-TW" altLang="en-US" sz="2800" dirty="0" smtClean="0"/>
              <a:t>？           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教學策略</a:t>
            </a:r>
            <a:r>
              <a:rPr lang="en-US" altLang="zh-TW" sz="2800" dirty="0" smtClean="0"/>
              <a:t>)</a:t>
            </a:r>
            <a:endParaRPr lang="zh-TW" altLang="en-US" sz="2800" dirty="0"/>
          </a:p>
          <a:p>
            <a:r>
              <a:rPr lang="zh-TW" altLang="en-US" sz="2800" b="1" dirty="0"/>
              <a:t>評鑑</a:t>
            </a:r>
            <a:r>
              <a:rPr lang="zh-TW" altLang="en-US" sz="2800" dirty="0"/>
              <a:t>：如何確定這些教育目標已經達成</a:t>
            </a:r>
            <a:r>
              <a:rPr lang="zh-TW" altLang="en-US" sz="2800" dirty="0" smtClean="0"/>
              <a:t>？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評估反思</a:t>
            </a:r>
            <a:r>
              <a:rPr lang="en-US" altLang="zh-TW" sz="2800" dirty="0" smtClean="0"/>
              <a:t>)</a:t>
            </a:r>
            <a:endParaRPr lang="zh-TW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181" y="4714875"/>
            <a:ext cx="1882477" cy="188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342255" y="4714875"/>
            <a:ext cx="69557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8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900FF"/>
                </a:solidFill>
              </a:rPr>
              <a:t>好處</a:t>
            </a:r>
            <a:r>
              <a:rPr lang="zh-TW" alt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：易操作、有系統、</a:t>
            </a:r>
            <a:endParaRPr lang="en-US" altLang="zh-TW" sz="4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zh-TW" altLang="en-US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迅速、可預計、方便評估</a:t>
            </a:r>
            <a:endParaRPr lang="zh-TW" altLang="en-US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9067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64020" y="404664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200" dirty="0" smtClean="0"/>
              <a:t>「目標</a:t>
            </a:r>
            <a:r>
              <a:rPr lang="zh-TW" altLang="en-US" sz="4200" dirty="0"/>
              <a:t>為</a:t>
            </a:r>
            <a:r>
              <a:rPr lang="zh-TW" altLang="en-US" sz="4200" dirty="0" smtClean="0"/>
              <a:t>本」的邏輯和可能的限制</a:t>
            </a:r>
            <a:endParaRPr lang="zh-HK" altLang="en-US" sz="4200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466352" y="1916832"/>
            <a:ext cx="8424936" cy="4680520"/>
          </a:xfrm>
        </p:spPr>
        <p:txBody>
          <a:bodyPr>
            <a:normAutofit lnSpcReduction="10000"/>
          </a:bodyPr>
          <a:lstStyle/>
          <a:p>
            <a:r>
              <a:rPr lang="zh-TW" altLang="en-US" sz="3200" dirty="0" smtClean="0"/>
              <a:t>教師：追求</a:t>
            </a:r>
            <a:r>
              <a:rPr lang="zh-TW" altLang="en-US" sz="3200" b="1" dirty="0" smtClean="0">
                <a:solidFill>
                  <a:srgbClr val="FF0000"/>
                </a:solidFill>
              </a:rPr>
              <a:t>可控性</a:t>
            </a:r>
            <a:r>
              <a:rPr lang="zh-TW" altLang="en-US" sz="3200" dirty="0" smtClean="0"/>
              <a:t>，期望工作能「完成」；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zh-TW" altLang="en-US" sz="3200" dirty="0" smtClean="0"/>
              <a:t>            追求</a:t>
            </a:r>
            <a:r>
              <a:rPr lang="zh-TW" altLang="en-US" sz="3200" b="1" dirty="0">
                <a:solidFill>
                  <a:srgbClr val="FF0000"/>
                </a:solidFill>
              </a:rPr>
              <a:t>安全感</a:t>
            </a:r>
            <a:r>
              <a:rPr lang="zh-TW" altLang="en-US" sz="3200" dirty="0" smtClean="0"/>
              <a:t>，</a:t>
            </a:r>
            <a:r>
              <a:rPr lang="zh-TW" altLang="en-US" sz="3200" dirty="0"/>
              <a:t>避免課堂</a:t>
            </a:r>
            <a:r>
              <a:rPr lang="zh-TW" altLang="en-US" sz="3200" dirty="0" smtClean="0"/>
              <a:t>出「</a:t>
            </a:r>
            <a:r>
              <a:rPr lang="zh-TW" altLang="en-US" sz="3200" dirty="0"/>
              <a:t>意外</a:t>
            </a:r>
            <a:r>
              <a:rPr lang="zh-TW" altLang="en-US" sz="3200" dirty="0" smtClean="0"/>
              <a:t>」。</a:t>
            </a:r>
            <a:endParaRPr lang="en-US" altLang="zh-TW" sz="3200" dirty="0" smtClean="0"/>
          </a:p>
          <a:p>
            <a:endParaRPr lang="en-US" altLang="zh-TW" sz="3200" dirty="0" smtClean="0"/>
          </a:p>
          <a:p>
            <a:r>
              <a:rPr lang="zh-TW" altLang="en-US" sz="3200" dirty="0" smtClean="0"/>
              <a:t>優點</a:t>
            </a:r>
            <a:r>
              <a:rPr lang="zh-TW" altLang="en-US" sz="3200" dirty="0"/>
              <a:t>：結構完整、目標</a:t>
            </a:r>
            <a:r>
              <a:rPr lang="zh-TW" altLang="en-US" sz="3200" dirty="0" smtClean="0"/>
              <a:t>明確。</a:t>
            </a:r>
            <a:r>
              <a:rPr lang="en-US" altLang="zh-TW" sz="3200" dirty="0"/>
              <a:t/>
            </a:r>
            <a:br>
              <a:rPr lang="en-US" altLang="zh-TW" sz="3200" dirty="0"/>
            </a:b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zh-TW" altLang="en-US" sz="3200" dirty="0" smtClean="0"/>
              <a:t>但有時或許可以嘗試</a:t>
            </a:r>
            <a:r>
              <a:rPr lang="zh-TW" altLang="en-US" sz="3200" b="1" u="sng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另一條進路</a:t>
            </a:r>
            <a:r>
              <a:rPr lang="zh-TW" altLang="en-US" sz="3200" dirty="0" smtClean="0"/>
              <a:t>，因為：</a:t>
            </a:r>
            <a:endParaRPr lang="en-US" altLang="zh-TW" sz="3200" dirty="0"/>
          </a:p>
          <a:p>
            <a:endParaRPr lang="en-US" altLang="zh-TW" sz="3200" dirty="0" smtClean="0"/>
          </a:p>
          <a:p>
            <a:r>
              <a:rPr lang="zh-TW" altLang="en-US" sz="3200" b="1" dirty="0" smtClean="0">
                <a:solidFill>
                  <a:schemeClr val="accent1">
                    <a:lumMod val="75000"/>
                  </a:schemeClr>
                </a:solidFill>
              </a:rPr>
              <a:t>現實世界往往是多元、多向、多變 </a:t>
            </a:r>
            <a:r>
              <a:rPr lang="en-US" altLang="zh-TW" sz="3200" b="1" dirty="0" smtClean="0">
                <a:solidFill>
                  <a:schemeClr val="accent1">
                    <a:lumMod val="75000"/>
                  </a:schemeClr>
                </a:solidFill>
              </a:rPr>
              <a:t>……</a:t>
            </a:r>
            <a:br>
              <a:rPr lang="en-US" altLang="zh-TW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altLang="zh-TW" sz="3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51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9208" y="404664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dirty="0" smtClean="0"/>
              <a:t>另一條進路：歷程模式 </a:t>
            </a:r>
            <a:r>
              <a:rPr lang="en-US" altLang="zh-TW" sz="2400" dirty="0" smtClean="0"/>
              <a:t>(</a:t>
            </a:r>
            <a:r>
              <a:rPr lang="en-US" altLang="zh-TW" sz="2800" dirty="0" smtClean="0"/>
              <a:t>PROCESS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MODEL)</a:t>
            </a:r>
            <a:endParaRPr lang="zh-HK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844824"/>
            <a:ext cx="843528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800" dirty="0" smtClean="0"/>
          </a:p>
          <a:p>
            <a:r>
              <a:rPr lang="zh-TW" altLang="en-US" sz="2800" b="1" dirty="0" smtClean="0">
                <a:solidFill>
                  <a:srgbClr val="7030A0"/>
                </a:solidFill>
              </a:rPr>
              <a:t>歷程</a:t>
            </a:r>
            <a:r>
              <a:rPr lang="zh-TW" altLang="en-US" sz="2800" b="1" dirty="0">
                <a:solidFill>
                  <a:srgbClr val="7030A0"/>
                </a:solidFill>
              </a:rPr>
              <a:t>模式的課程設計，並非預先</a:t>
            </a:r>
            <a:r>
              <a:rPr lang="zh-TW" altLang="en-US" sz="2800" b="1" dirty="0" smtClean="0">
                <a:solidFill>
                  <a:srgbClr val="7030A0"/>
                </a:solidFill>
              </a:rPr>
              <a:t>確定具體</a:t>
            </a:r>
            <a:r>
              <a:rPr lang="zh-TW" altLang="en-US" sz="2800" b="1" dirty="0">
                <a:solidFill>
                  <a:srgbClr val="7030A0"/>
                </a:solidFill>
              </a:rPr>
              <a:t>的教育目標，亦未硬性規定學生學習的行為結果，而是經由建設明確的教育歷程與教學程序原則，有效地促進討論，使學生探索具有價值的教育領域，不在於達成某些預定目標或指的定學習效果。 </a:t>
            </a:r>
            <a:endParaRPr lang="en-US" altLang="zh-TW" sz="2800" b="1" dirty="0" smtClean="0">
              <a:solidFill>
                <a:srgbClr val="7030A0"/>
              </a:solidFill>
            </a:endParaRPr>
          </a:p>
          <a:p>
            <a:r>
              <a:rPr lang="en-US" altLang="zh-TW" sz="2800" dirty="0" smtClean="0"/>
              <a:t>(</a:t>
            </a:r>
            <a:r>
              <a:rPr lang="en-US" altLang="zh-TW" sz="2800" dirty="0" err="1"/>
              <a:t>stenhouse</a:t>
            </a:r>
            <a:r>
              <a:rPr lang="en-US" altLang="zh-TW" sz="2800" dirty="0"/>
              <a:t>,</a:t>
            </a:r>
            <a:r>
              <a:rPr lang="zh-TW" altLang="en-US" sz="2800" dirty="0"/>
              <a:t> </a:t>
            </a:r>
            <a:r>
              <a:rPr lang="en-US" altLang="zh-TW" sz="2800" dirty="0"/>
              <a:t>1975)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89362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1143000"/>
          </a:xfrm>
        </p:spPr>
        <p:txBody>
          <a:bodyPr/>
          <a:lstStyle/>
          <a:p>
            <a:r>
              <a:rPr lang="en-US" altLang="zh-TW" dirty="0" err="1" smtClean="0"/>
              <a:t>Raths</a:t>
            </a:r>
            <a:r>
              <a:rPr lang="en-US" altLang="zh-TW" dirty="0" smtClean="0"/>
              <a:t> </a:t>
            </a:r>
            <a:r>
              <a:rPr lang="zh-TW" altLang="en-US" sz="4400" dirty="0" smtClean="0"/>
              <a:t>提出的程序</a:t>
            </a:r>
            <a:r>
              <a:rPr lang="zh-TW" altLang="en-US" sz="4400" dirty="0"/>
              <a:t>原則</a:t>
            </a:r>
            <a:endParaRPr lang="zh-HK" altLang="en-US" sz="4400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179512" y="1916832"/>
            <a:ext cx="8860804" cy="4608512"/>
          </a:xfrm>
        </p:spPr>
        <p:txBody>
          <a:bodyPr>
            <a:noAutofit/>
          </a:bodyPr>
          <a:lstStyle/>
          <a:p>
            <a:r>
              <a:rPr lang="zh-TW" altLang="en-US" sz="2900" dirty="0" smtClean="0"/>
              <a:t>允許學生</a:t>
            </a:r>
            <a:r>
              <a:rPr lang="zh-TW" altLang="en-US" sz="2900" b="1" dirty="0" smtClean="0">
                <a:solidFill>
                  <a:srgbClr val="FF0000"/>
                </a:solidFill>
              </a:rPr>
              <a:t>選擇</a:t>
            </a:r>
            <a:r>
              <a:rPr lang="zh-TW" altLang="en-US" sz="2900" dirty="0" smtClean="0"/>
              <a:t>，並反省這些選擇背後的假設和後果；</a:t>
            </a:r>
            <a:endParaRPr lang="en-US" altLang="zh-TW" sz="2900" dirty="0" smtClean="0"/>
          </a:p>
          <a:p>
            <a:r>
              <a:rPr lang="zh-TW" altLang="en-US" sz="2900" dirty="0" smtClean="0"/>
              <a:t>在學習情境中給予學生</a:t>
            </a:r>
            <a:r>
              <a:rPr lang="zh-TW" altLang="en-US" sz="2900" b="1" dirty="0" smtClean="0">
                <a:solidFill>
                  <a:srgbClr val="FF0000"/>
                </a:solidFill>
              </a:rPr>
              <a:t>主動</a:t>
            </a:r>
            <a:r>
              <a:rPr lang="zh-TW" altLang="en-US" sz="2900" dirty="0" smtClean="0"/>
              <a:t>的角色；</a:t>
            </a:r>
            <a:endParaRPr lang="en-US" altLang="zh-TW" sz="2900" dirty="0" smtClean="0"/>
          </a:p>
          <a:p>
            <a:r>
              <a:rPr lang="zh-TW" altLang="en-US" sz="2900" dirty="0" smtClean="0"/>
              <a:t>要求學生與</a:t>
            </a:r>
            <a:r>
              <a:rPr lang="zh-TW" altLang="en-US" sz="2900" b="1" dirty="0" smtClean="0">
                <a:solidFill>
                  <a:srgbClr val="FF0000"/>
                </a:solidFill>
              </a:rPr>
              <a:t>他人</a:t>
            </a:r>
            <a:r>
              <a:rPr lang="zh-TW" altLang="en-US" sz="2900" dirty="0" smtClean="0"/>
              <a:t>一起探討當代問題；</a:t>
            </a:r>
            <a:endParaRPr lang="en-US" altLang="zh-TW" sz="2900" dirty="0" smtClean="0"/>
          </a:p>
          <a:p>
            <a:r>
              <a:rPr lang="zh-TW" altLang="en-US" sz="2900" dirty="0" smtClean="0"/>
              <a:t>使學生接觸</a:t>
            </a:r>
            <a:r>
              <a:rPr lang="zh-TW" altLang="en-US" sz="2900" b="1" dirty="0" smtClean="0">
                <a:solidFill>
                  <a:srgbClr val="FF0000"/>
                </a:solidFill>
              </a:rPr>
              <a:t>真實</a:t>
            </a:r>
            <a:r>
              <a:rPr lang="zh-TW" altLang="en-US" sz="2900" dirty="0" smtClean="0"/>
              <a:t>而具體的事物；</a:t>
            </a:r>
            <a:endParaRPr lang="en-US" altLang="zh-TW" sz="2900" dirty="0" smtClean="0"/>
          </a:p>
          <a:p>
            <a:r>
              <a:rPr lang="zh-TW" altLang="en-US" sz="2900" dirty="0" smtClean="0"/>
              <a:t>使</a:t>
            </a:r>
            <a:r>
              <a:rPr lang="zh-TW" altLang="en-US" sz="2900" b="1" dirty="0" smtClean="0">
                <a:solidFill>
                  <a:srgbClr val="FF0000"/>
                </a:solidFill>
              </a:rPr>
              <a:t>不同能力的學</a:t>
            </a:r>
            <a:r>
              <a:rPr lang="zh-TW" altLang="en-US" sz="2900" dirty="0" smtClean="0"/>
              <a:t>生都能成功完成學習任務；</a:t>
            </a:r>
            <a:endParaRPr lang="en-US" altLang="zh-TW" sz="2900" dirty="0" smtClean="0"/>
          </a:p>
          <a:p>
            <a:r>
              <a:rPr lang="zh-TW" altLang="en-US" sz="2900" dirty="0" smtClean="0"/>
              <a:t>使學生</a:t>
            </a:r>
            <a:r>
              <a:rPr lang="zh-TW" altLang="en-US" sz="2900" b="1" dirty="0" smtClean="0">
                <a:solidFill>
                  <a:srgbClr val="FF0000"/>
                </a:solidFill>
              </a:rPr>
              <a:t>涉入成敗的危機</a:t>
            </a:r>
            <a:r>
              <a:rPr lang="zh-TW" altLang="en-US" sz="2900" dirty="0" smtClean="0"/>
              <a:t>當中；</a:t>
            </a:r>
            <a:endParaRPr lang="en-US" altLang="zh-TW" sz="2900" dirty="0" smtClean="0"/>
          </a:p>
          <a:p>
            <a:r>
              <a:rPr lang="zh-TW" altLang="en-US" sz="2900" dirty="0" smtClean="0"/>
              <a:t>給予學生與他人</a:t>
            </a:r>
            <a:r>
              <a:rPr lang="zh-TW" altLang="en-US" sz="2900" b="1" dirty="0" smtClean="0">
                <a:solidFill>
                  <a:srgbClr val="FF0000"/>
                </a:solidFill>
              </a:rPr>
              <a:t>共同設計、實施或評估分享成果</a:t>
            </a:r>
            <a:r>
              <a:rPr lang="zh-TW" altLang="en-US" sz="2900" dirty="0" smtClean="0"/>
              <a:t>的機會。</a:t>
            </a:r>
            <a:endParaRPr lang="zh-HK" altLang="en-US" sz="2900" dirty="0"/>
          </a:p>
        </p:txBody>
      </p:sp>
    </p:spTree>
    <p:extLst>
      <p:ext uri="{BB962C8B-B14F-4D97-AF65-F5344CB8AC3E}">
        <p14:creationId xmlns:p14="http://schemas.microsoft.com/office/powerpoint/2010/main" val="143481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5889545"/>
              </p:ext>
            </p:extLst>
          </p:nvPr>
        </p:nvGraphicFramePr>
        <p:xfrm>
          <a:off x="251520" y="620688"/>
          <a:ext cx="8640960" cy="578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5390">
                <a:tc>
                  <a:txBody>
                    <a:bodyPr/>
                    <a:lstStyle/>
                    <a:p>
                      <a:endParaRPr lang="zh-HK" altLang="en-US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800" b="1" dirty="0" smtClean="0"/>
                        <a:t>目標為本</a:t>
                      </a:r>
                      <a:endParaRPr lang="zh-HK" alt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800" b="1" dirty="0" smtClean="0"/>
                        <a:t>歷程模式</a:t>
                      </a:r>
                      <a:endParaRPr lang="zh-HK" altLang="en-US" sz="4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2842">
                <a:tc>
                  <a:txBody>
                    <a:bodyPr/>
                    <a:lstStyle/>
                    <a:p>
                      <a:r>
                        <a:rPr lang="zh-TW" altLang="en-US" sz="2400" b="1" dirty="0" smtClean="0">
                          <a:solidFill>
                            <a:srgbClr val="7030A0"/>
                          </a:solidFill>
                        </a:rPr>
                        <a:t>教學目標</a:t>
                      </a:r>
                      <a:endParaRPr lang="zh-HK" altLang="en-US" sz="24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具體、仔細、可量度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（知識、技能、態度）</a:t>
                      </a:r>
                      <a:endParaRPr lang="en-US" altLang="zh-TW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方向性、原則性</a:t>
                      </a:r>
                      <a:endParaRPr lang="zh-HK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200">
                <a:tc>
                  <a:txBody>
                    <a:bodyPr/>
                    <a:lstStyle/>
                    <a:p>
                      <a:r>
                        <a:rPr lang="zh-TW" altLang="en-US" sz="2400" b="1" dirty="0" smtClean="0">
                          <a:solidFill>
                            <a:srgbClr val="7030A0"/>
                          </a:solidFill>
                        </a:rPr>
                        <a:t>教學活動及教材</a:t>
                      </a:r>
                      <a:endParaRPr lang="zh-HK" altLang="en-US" sz="24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配合教學目標，最有效率、效能的活動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（講座、講授、工作紙）</a:t>
                      </a:r>
                      <a:endParaRPr lang="en-US" altLang="zh-TW" sz="2400" b="1" dirty="0" smtClean="0"/>
                    </a:p>
                    <a:p>
                      <a:endParaRPr lang="zh-HK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 b="1" dirty="0" smtClean="0"/>
                        <a:t>允許學生選擇，在學習情境中主動地與他人一起按程序探討問題，接觸和經歷真實而具體的事物。</a:t>
                      </a:r>
                      <a:endParaRPr lang="zh-HK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400" b="1" dirty="0" smtClean="0">
                          <a:solidFill>
                            <a:srgbClr val="7030A0"/>
                          </a:solidFill>
                        </a:rPr>
                        <a:t>教學成果</a:t>
                      </a:r>
                      <a:endParaRPr lang="zh-HK" altLang="en-US" sz="24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預期的、可監測的表現以客觀地判斷成敗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（有固定答案的課業）</a:t>
                      </a:r>
                      <a:endParaRPr lang="zh-HK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 b="1" dirty="0" smtClean="0"/>
                        <a:t>有涉及成敗的危機，但沒有人判斷成敗，只由自己與他人分享的過程中判斷成效。</a:t>
                      </a:r>
                      <a:endParaRPr lang="en-US" altLang="zh-TW" sz="24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3" b="15800"/>
          <a:stretch/>
        </p:blipFill>
        <p:spPr bwMode="auto">
          <a:xfrm>
            <a:off x="584668" y="1124744"/>
            <a:ext cx="6691572" cy="389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584668" y="1955764"/>
            <a:ext cx="5853728" cy="1143000"/>
          </a:xfrm>
          <a:prstGeom prst="rect">
            <a:avLst/>
          </a:prstGeom>
        </p:spPr>
        <p:txBody>
          <a:bodyPr vert="horz" lIns="0" rIns="0" bIns="0" anchor="b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400" dirty="0" smtClean="0">
                <a:solidFill>
                  <a:srgbClr val="0070C0"/>
                </a:solidFill>
              </a:rPr>
              <a:t> </a:t>
            </a:r>
            <a:r>
              <a:rPr lang="zh-TW" altLang="en-US" sz="4400" b="1" dirty="0" smtClean="0">
                <a:solidFill>
                  <a:srgbClr val="0070C0"/>
                </a:solidFill>
              </a:rPr>
              <a:t>學與教示例的啟發及</a:t>
            </a:r>
            <a:r>
              <a:rPr lang="zh-TW" altLang="en-US" sz="4400" b="1" u="sng" dirty="0" smtClean="0">
                <a:solidFill>
                  <a:srgbClr val="7030A0"/>
                </a:solidFill>
              </a:rPr>
              <a:t>構思</a:t>
            </a:r>
            <a:endParaRPr lang="zh-HK" altLang="en-US" sz="4400" b="1" u="sng" dirty="0">
              <a:solidFill>
                <a:srgbClr val="7030A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124744"/>
            <a:ext cx="2160240" cy="31453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1"/>
          <a:stretch/>
        </p:blipFill>
        <p:spPr bwMode="auto">
          <a:xfrm>
            <a:off x="603296" y="4500330"/>
            <a:ext cx="6907596" cy="693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2334081" y="3412798"/>
            <a:ext cx="2742116" cy="648072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拋磚引玉，請不吝賜教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右彎箭號 9"/>
          <p:cNvSpPr/>
          <p:nvPr/>
        </p:nvSpPr>
        <p:spPr>
          <a:xfrm rot="10800000">
            <a:off x="5151112" y="3212976"/>
            <a:ext cx="861048" cy="716808"/>
          </a:xfrm>
          <a:prstGeom prst="ben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7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60784"/>
            <a:ext cx="9144000" cy="529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403648" y="2276872"/>
            <a:ext cx="688193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矩形 5"/>
          <p:cNvSpPr/>
          <p:nvPr/>
        </p:nvSpPr>
        <p:spPr>
          <a:xfrm>
            <a:off x="1403648" y="4653136"/>
            <a:ext cx="555130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899592" y="5280416"/>
            <a:ext cx="7067128" cy="14433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zh-TW" altLang="en-US" b="1" dirty="0" smtClean="0"/>
              <a:t>從</a:t>
            </a:r>
            <a:r>
              <a:rPr lang="zh-TW" altLang="en-US" b="1" u="sng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生涯規劃</a:t>
            </a:r>
            <a:r>
              <a:rPr lang="zh-TW" altLang="en-US" b="1" dirty="0" smtClean="0"/>
              <a:t>的角度，探討中國的留學教育發展</a:t>
            </a:r>
            <a:endParaRPr lang="en-US" altLang="zh-TW" b="1" dirty="0" smtClean="0"/>
          </a:p>
          <a:p>
            <a:r>
              <a:rPr lang="zh-TW" altLang="en-US" b="1" dirty="0" smtClean="0">
                <a:solidFill>
                  <a:srgbClr val="FF0000"/>
                </a:solidFill>
              </a:rPr>
              <a:t>甚麼因素促使年青人產生留學念頭？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r>
              <a:rPr lang="zh-TW" altLang="en-US" b="1" dirty="0" smtClean="0">
                <a:solidFill>
                  <a:srgbClr val="FF0000"/>
                </a:solidFill>
              </a:rPr>
              <a:t>如果我要留學，可能遇上甚麼困難？</a:t>
            </a:r>
            <a:endParaRPr lang="en-US" altLang="zh-TW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09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400" dirty="0" smtClean="0"/>
              <a:t>常用教案：目標模式方案</a:t>
            </a:r>
            <a:endParaRPr lang="zh-HK" altLang="en-US" sz="44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0186565"/>
              </p:ext>
            </p:extLst>
          </p:nvPr>
        </p:nvGraphicFramePr>
        <p:xfrm>
          <a:off x="395536" y="1556792"/>
          <a:ext cx="8517632" cy="483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8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255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教　案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內　容</a:t>
                      </a:r>
                      <a:endParaRPr lang="zh-HK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5753"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教學目標</a:t>
                      </a:r>
                      <a:endParaRPr lang="en-US" altLang="zh-TW" sz="2400" b="1" dirty="0" smtClean="0"/>
                    </a:p>
                    <a:p>
                      <a:endParaRPr lang="en-US" altLang="zh-HK" sz="2400" b="1" dirty="0" smtClean="0"/>
                    </a:p>
                    <a:p>
                      <a:r>
                        <a:rPr lang="zh-TW" altLang="en-US" sz="2400" b="1" dirty="0" smtClean="0"/>
                        <a:t>期望學生能</a:t>
                      </a:r>
                      <a:r>
                        <a:rPr lang="en-US" altLang="zh-TW" sz="2400" b="1" dirty="0" smtClean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‧</a:t>
                      </a:r>
                      <a:r>
                        <a:rPr lang="zh-TW" altLang="en-US" sz="2400" dirty="0" smtClean="0"/>
                        <a:t>留學教育的現象（數據、新聞）</a:t>
                      </a:r>
                      <a:endParaRPr lang="en-US" altLang="zh-TW" sz="2400" dirty="0" smtClean="0"/>
                    </a:p>
                    <a:p>
                      <a:r>
                        <a:rPr lang="en-US" altLang="zh-TW" sz="2400" dirty="0" smtClean="0"/>
                        <a:t>‧</a:t>
                      </a:r>
                      <a:r>
                        <a:rPr lang="zh-TW" altLang="en-US" sz="2400" dirty="0" smtClean="0"/>
                        <a:t>影響留學教育出現以上現象的成因</a:t>
                      </a:r>
                      <a:endParaRPr lang="en-US" altLang="zh-TW" sz="2400" dirty="0" smtClean="0"/>
                    </a:p>
                    <a:p>
                      <a:r>
                        <a:rPr lang="en-US" altLang="zh-TW" sz="2400" dirty="0" smtClean="0"/>
                        <a:t>‧</a:t>
                      </a:r>
                      <a:r>
                        <a:rPr lang="zh-TW" altLang="en-US" sz="2400" dirty="0" smtClean="0"/>
                        <a:t>留學教育對不同持份者之間可能引起甚麼爭議</a:t>
                      </a:r>
                      <a:endParaRPr lang="en-US" altLang="zh-TW" sz="2400" dirty="0" smtClean="0"/>
                    </a:p>
                    <a:p>
                      <a:r>
                        <a:rPr lang="en-US" altLang="zh-TW" sz="2400" dirty="0" smtClean="0"/>
                        <a:t>‧</a:t>
                      </a:r>
                      <a:r>
                        <a:rPr lang="zh-TW" altLang="en-US" sz="2400" dirty="0" smtClean="0"/>
                        <a:t>留學教育對國家／個人的影響</a:t>
                      </a:r>
                      <a:endParaRPr lang="en-US" altLang="zh-TW" sz="2400" dirty="0" smtClean="0"/>
                    </a:p>
                    <a:p>
                      <a:r>
                        <a:rPr lang="en-US" altLang="zh-TW" sz="2400" dirty="0" smtClean="0"/>
                        <a:t>‧</a:t>
                      </a:r>
                      <a:r>
                        <a:rPr lang="zh-TW" altLang="en-US" sz="2400" dirty="0" smtClean="0"/>
                        <a:t>評估留學教育的成效</a:t>
                      </a:r>
                      <a:endParaRPr lang="en-US" altLang="zh-TW" sz="2400" dirty="0" smtClean="0"/>
                    </a:p>
                    <a:p>
                      <a:r>
                        <a:rPr lang="en-US" altLang="zh-TW" sz="2400" dirty="0" smtClean="0"/>
                        <a:t>‧</a:t>
                      </a:r>
                      <a:r>
                        <a:rPr lang="zh-TW" altLang="en-US" sz="2400" dirty="0" smtClean="0"/>
                        <a:t>對留學教育作出建議</a:t>
                      </a:r>
                      <a:endParaRPr lang="en-US" altLang="zh-TW" sz="2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881"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教學活動</a:t>
                      </a:r>
                      <a:endParaRPr lang="zh-HK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‧</a:t>
                      </a:r>
                      <a:r>
                        <a:rPr lang="zh-TW" altLang="en-US" sz="2400" dirty="0" smtClean="0"/>
                        <a:t>閱讀材料、分析文章、觀看影片、小組討論、</a:t>
                      </a:r>
                      <a:r>
                        <a:rPr lang="en-US" altLang="zh-TW" sz="2400" dirty="0" smtClean="0"/>
                        <a:t/>
                      </a:r>
                      <a:br>
                        <a:rPr lang="en-US" altLang="zh-TW" sz="2400" dirty="0" smtClean="0"/>
                      </a:br>
                      <a:r>
                        <a:rPr lang="zh-TW" altLang="en-US" sz="2400" dirty="0" smtClean="0"/>
                        <a:t>    完成報告、課堂匯報、互相評估、教師講授 </a:t>
                      </a:r>
                      <a:endParaRPr lang="en-US" altLang="zh-TW" sz="2400" dirty="0" smtClean="0"/>
                    </a:p>
                    <a:p>
                      <a:r>
                        <a:rPr lang="en-US" altLang="zh-TW" sz="2400" dirty="0" smtClean="0"/>
                        <a:t>   </a:t>
                      </a:r>
                      <a:r>
                        <a:rPr lang="zh-TW" altLang="en-US" sz="2400" dirty="0" smtClean="0"/>
                        <a:t>（總結）</a:t>
                      </a:r>
                      <a:endParaRPr lang="en-US" altLang="zh-HK" sz="2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6591"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教學材料</a:t>
                      </a:r>
                      <a:endParaRPr lang="zh-HK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‧</a:t>
                      </a:r>
                      <a:r>
                        <a:rPr lang="zh-TW" altLang="en-US" sz="2400" dirty="0" smtClean="0"/>
                        <a:t>剪輯影片、剪裁資料、導學案、工作紙、課後</a:t>
                      </a:r>
                      <a:endParaRPr lang="en-US" altLang="zh-TW" sz="2400" dirty="0" smtClean="0"/>
                    </a:p>
                    <a:p>
                      <a:r>
                        <a:rPr lang="en-US" altLang="zh-TW" sz="2400" dirty="0" smtClean="0"/>
                        <a:t>    </a:t>
                      </a:r>
                      <a:r>
                        <a:rPr lang="zh-TW" altLang="en-US" sz="2400" dirty="0" smtClean="0"/>
                        <a:t>閱讀材料</a:t>
                      </a:r>
                      <a:r>
                        <a:rPr lang="en-US" altLang="zh-TW" sz="2400" dirty="0" smtClean="0"/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71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477684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400" dirty="0" smtClean="0"/>
              <a:t>換個方式：歷程模式的構思</a:t>
            </a:r>
            <a:endParaRPr lang="zh-HK" altLang="en-US" sz="4400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graphicFrame>
        <p:nvGraphicFramePr>
          <p:cNvPr id="5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1299920"/>
              </p:ext>
            </p:extLst>
          </p:nvPr>
        </p:nvGraphicFramePr>
        <p:xfrm>
          <a:off x="457200" y="1736107"/>
          <a:ext cx="82296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1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教　案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　　內　容</a:t>
                      </a:r>
                      <a:endParaRPr lang="zh-HK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b="1" dirty="0" smtClean="0"/>
                        <a:t>教學目標</a:t>
                      </a:r>
                      <a:endParaRPr lang="en-US" altLang="zh-TW" sz="3000" b="1" dirty="0" smtClean="0"/>
                    </a:p>
                    <a:p>
                      <a:endParaRPr lang="en-US" altLang="zh-HK" sz="2400" b="1" dirty="0" smtClean="0"/>
                    </a:p>
                    <a:p>
                      <a:endParaRPr lang="en-US" altLang="zh-TW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b="1" dirty="0" smtClean="0"/>
                        <a:t>不同能力的學生</a:t>
                      </a:r>
                      <a:endParaRPr lang="en-US" altLang="zh-TW" sz="3200" b="1" dirty="0" smtClean="0"/>
                    </a:p>
                    <a:p>
                      <a:r>
                        <a:rPr lang="zh-TW" altLang="en-US" sz="3200" b="1" dirty="0" smtClean="0">
                          <a:solidFill>
                            <a:srgbClr val="7030A0"/>
                          </a:solidFill>
                        </a:rPr>
                        <a:t>如何理解</a:t>
                      </a:r>
                      <a:r>
                        <a:rPr lang="zh-TW" altLang="en-US" sz="3200" b="1" dirty="0" smtClean="0"/>
                        <a:t>留學？</a:t>
                      </a:r>
                      <a:endParaRPr lang="en-US" altLang="zh-HK" sz="3200" b="1" dirty="0" smtClean="0"/>
                    </a:p>
                    <a:p>
                      <a:endParaRPr lang="en-US" altLang="zh-HK" dirty="0" smtClean="0"/>
                    </a:p>
                    <a:p>
                      <a:endParaRPr lang="en-US" altLang="zh-HK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b="1" dirty="0" smtClean="0"/>
                        <a:t>教學活動</a:t>
                      </a:r>
                      <a:endParaRPr lang="zh-HK" altLang="en-US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b="1" dirty="0" smtClean="0"/>
                        <a:t>主動、真實？</a:t>
                      </a:r>
                      <a:endParaRPr lang="en-US" altLang="zh-HK" sz="3200" dirty="0" smtClean="0"/>
                    </a:p>
                    <a:p>
                      <a:endParaRPr lang="en-US" altLang="zh-HK" dirty="0" smtClean="0"/>
                    </a:p>
                    <a:p>
                      <a:endParaRPr lang="en-US" altLang="zh-HK" dirty="0" smtClean="0"/>
                    </a:p>
                    <a:p>
                      <a:endParaRPr lang="en-US" altLang="zh-HK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b="1" dirty="0" smtClean="0"/>
                        <a:t>教學材料</a:t>
                      </a:r>
                      <a:endParaRPr lang="zh-HK" altLang="en-US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b="1" dirty="0" smtClean="0"/>
                        <a:t>可選擇？多元化？</a:t>
                      </a:r>
                      <a:endParaRPr lang="en-US" altLang="zh-TW" sz="3200" b="1" dirty="0" smtClean="0"/>
                    </a:p>
                    <a:p>
                      <a:endParaRPr lang="en-US" altLang="zh-HK" sz="3200" b="1" dirty="0" smtClean="0"/>
                    </a:p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577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346348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目標為本模式</a:t>
            </a:r>
            <a:r>
              <a:rPr lang="zh-TW" altLang="en-US" sz="2800" dirty="0" smtClean="0"/>
              <a:t>（利用示例提供的材料）</a:t>
            </a:r>
            <a:endParaRPr lang="zh-HK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802" y="1700808"/>
            <a:ext cx="8229600" cy="4389120"/>
          </a:xfrm>
        </p:spPr>
        <p:txBody>
          <a:bodyPr/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 分析數據、描述趨勢</a:t>
            </a:r>
            <a:endParaRPr lang="zh-HK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" y="2276872"/>
            <a:ext cx="8244123" cy="395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01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331640"/>
            <a:ext cx="8229600" cy="4389120"/>
          </a:xfrm>
        </p:spPr>
        <p:txBody>
          <a:bodyPr/>
          <a:lstStyle/>
          <a:p>
            <a:r>
              <a:rPr lang="en-US" altLang="zh-TW" dirty="0" smtClean="0"/>
              <a:t>2.</a:t>
            </a:r>
            <a:r>
              <a:rPr lang="zh-TW" altLang="en-US" dirty="0"/>
              <a:t>分析數據</a:t>
            </a:r>
            <a:r>
              <a:rPr lang="zh-TW" altLang="en-US" dirty="0" smtClean="0"/>
              <a:t>、歸納特徵</a:t>
            </a:r>
            <a:endParaRPr lang="zh-HK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88840"/>
            <a:ext cx="64168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目標為本模式</a:t>
            </a:r>
            <a:r>
              <a:rPr lang="zh-TW" altLang="en-US" sz="2800" dirty="0">
                <a:solidFill>
                  <a:srgbClr val="04617B"/>
                </a:solidFill>
              </a:rPr>
              <a:t>（利用示例提供的材料）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09017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199" y="1700808"/>
            <a:ext cx="8495399" cy="4623792"/>
          </a:xfrm>
        </p:spPr>
        <p:txBody>
          <a:bodyPr/>
          <a:lstStyle/>
          <a:p>
            <a:r>
              <a:rPr lang="en-US" altLang="zh-TW" dirty="0" smtClean="0"/>
              <a:t>3.</a:t>
            </a:r>
            <a:r>
              <a:rPr lang="zh-TW" altLang="en-US" dirty="0" smtClean="0"/>
              <a:t> 解釋出現以上現象（趨勢上升，留學國家以英美為先）</a:t>
            </a:r>
            <a:endParaRPr lang="zh-HK" altLang="en-US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目標為本模式</a:t>
            </a:r>
            <a:r>
              <a:rPr lang="zh-TW" altLang="en-US" sz="2800" dirty="0">
                <a:solidFill>
                  <a:srgbClr val="04617B"/>
                </a:solidFill>
              </a:rPr>
              <a:t>（利用示例提供的材料）</a:t>
            </a:r>
            <a:endParaRPr lang="zh-HK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01" y="2348880"/>
            <a:ext cx="8761198" cy="383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73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/>
          <a:lstStyle/>
          <a:p>
            <a:r>
              <a:rPr lang="en-US" altLang="zh-TW" dirty="0" smtClean="0"/>
              <a:t>3.</a:t>
            </a:r>
            <a:r>
              <a:rPr lang="zh-TW" altLang="en-US" dirty="0" smtClean="0"/>
              <a:t> 解釋出現以上現象（趨勢上升，家庭因素推動）</a:t>
            </a:r>
            <a:endParaRPr lang="zh-HK" altLang="en-US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目標為本模式</a:t>
            </a:r>
            <a:r>
              <a:rPr lang="zh-TW" altLang="en-US" sz="2800" dirty="0">
                <a:solidFill>
                  <a:srgbClr val="04617B"/>
                </a:solidFill>
              </a:rPr>
              <a:t>（利用示例提供的材料）</a:t>
            </a:r>
            <a:endParaRPr lang="zh-HK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208208"/>
            <a:ext cx="5040560" cy="444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745" y="2365774"/>
            <a:ext cx="5575743" cy="4125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75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139" y="253067"/>
            <a:ext cx="8229600" cy="1143000"/>
          </a:xfrm>
        </p:spPr>
        <p:txBody>
          <a:bodyPr/>
          <a:lstStyle/>
          <a:p>
            <a:r>
              <a:rPr lang="zh-TW" altLang="en-US" dirty="0">
                <a:solidFill>
                  <a:srgbClr val="04617B"/>
                </a:solidFill>
              </a:rPr>
              <a:t>目標為本模式</a:t>
            </a:r>
            <a:r>
              <a:rPr lang="zh-TW" altLang="en-US" sz="2800" dirty="0">
                <a:solidFill>
                  <a:srgbClr val="04617B"/>
                </a:solidFill>
              </a:rPr>
              <a:t>（利用示例提供的材料）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54"/>
          <a:stretch/>
        </p:blipFill>
        <p:spPr bwMode="auto">
          <a:xfrm>
            <a:off x="1979712" y="1429130"/>
            <a:ext cx="5472609" cy="5298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30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目標為本模式</a:t>
            </a:r>
            <a:r>
              <a:rPr lang="zh-TW" altLang="en-US" sz="2800" dirty="0">
                <a:solidFill>
                  <a:srgbClr val="04617B"/>
                </a:solidFill>
              </a:rPr>
              <a:t>（利用示例提供的材料）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9059" y="1143000"/>
            <a:ext cx="8229600" cy="4389120"/>
          </a:xfrm>
        </p:spPr>
        <p:txBody>
          <a:bodyPr/>
          <a:lstStyle/>
          <a:p>
            <a:r>
              <a:rPr lang="en-US" altLang="zh-TW" dirty="0" smtClean="0"/>
              <a:t>4.</a:t>
            </a:r>
            <a:r>
              <a:rPr lang="zh-TW" altLang="en-US" dirty="0" smtClean="0"/>
              <a:t> 完成習作，呈現學習成果</a:t>
            </a:r>
            <a:endParaRPr lang="zh-HK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507" y="1628800"/>
            <a:ext cx="6425763" cy="483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81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82600" y="512905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一、歷程模式：課前「預習</a:t>
            </a:r>
            <a:r>
              <a:rPr lang="zh-TW" altLang="en-US" dirty="0"/>
              <a:t>」</a:t>
            </a:r>
            <a:endParaRPr lang="en-US" dirty="0"/>
          </a:p>
        </p:txBody>
      </p:sp>
      <p:sp>
        <p:nvSpPr>
          <p:cNvPr id="5" name="橢圓 4"/>
          <p:cNvSpPr/>
          <p:nvPr/>
        </p:nvSpPr>
        <p:spPr>
          <a:xfrm>
            <a:off x="253200" y="1772816"/>
            <a:ext cx="4079631" cy="40561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啟動「交換生計劃</a:t>
            </a:r>
            <a:r>
              <a:rPr lang="zh-TW" alt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」</a:t>
            </a:r>
            <a:r>
              <a:rPr lang="en-US" altLang="zh-TW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en-US" altLang="zh-TW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en-US" altLang="zh-TW" sz="24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zh-TW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每組通</a:t>
            </a:r>
            <a:r>
              <a:rPr lang="zh-TW" alt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識班與</a:t>
            </a:r>
            <a:r>
              <a:rPr lang="zh-TW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另一班有兩個交流</a:t>
            </a:r>
            <a:r>
              <a:rPr lang="zh-TW" alt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生</a:t>
            </a:r>
            <a:endParaRPr lang="en-US" altLang="zh-TW" sz="24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altLang="zh-TW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(2</a:t>
            </a:r>
            <a:r>
              <a:rPr lang="zh-TW" alt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zh-TW" alt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循環週</a:t>
            </a:r>
            <a:r>
              <a:rPr lang="en-US" altLang="zh-TW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)</a:t>
            </a:r>
            <a:endParaRPr lang="en-US" altLang="zh-HK" sz="2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zh-HK" altLang="en-US" dirty="0"/>
          </a:p>
        </p:txBody>
      </p:sp>
      <p:sp>
        <p:nvSpPr>
          <p:cNvPr id="7" name="橢圓 6"/>
          <p:cNvSpPr/>
          <p:nvPr/>
        </p:nvSpPr>
        <p:spPr>
          <a:xfrm>
            <a:off x="4499992" y="1726750"/>
            <a:ext cx="3960440" cy="400650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2400" b="1" dirty="0" smtClean="0">
              <a:solidFill>
                <a:srgbClr val="0070C0"/>
              </a:solidFill>
            </a:endParaRPr>
          </a:p>
          <a:p>
            <a:pPr algn="ctr"/>
            <a:r>
              <a:rPr lang="zh-TW" altLang="en-US" sz="2400" b="1" dirty="0" smtClean="0">
                <a:solidFill>
                  <a:srgbClr val="0070C0"/>
                </a:solidFill>
              </a:rPr>
              <a:t>寫</a:t>
            </a:r>
            <a:r>
              <a:rPr lang="zh-TW" altLang="en-US" sz="2400" b="1" dirty="0">
                <a:solidFill>
                  <a:srgbClr val="0070C0"/>
                </a:solidFill>
              </a:rPr>
              <a:t>一封自薦</a:t>
            </a:r>
            <a:r>
              <a:rPr lang="zh-TW" altLang="en-US" sz="2400" b="1" dirty="0" smtClean="0">
                <a:solidFill>
                  <a:srgbClr val="0070C0"/>
                </a:solidFill>
              </a:rPr>
              <a:t>信</a:t>
            </a:r>
            <a:endParaRPr lang="en-US" altLang="zh-TW" sz="2400" b="1" dirty="0" smtClean="0">
              <a:solidFill>
                <a:srgbClr val="0070C0"/>
              </a:solidFill>
            </a:endParaRPr>
          </a:p>
          <a:p>
            <a:pPr algn="ctr"/>
            <a:endParaRPr lang="en-US" altLang="zh-TW" sz="2400" b="1" dirty="0">
              <a:solidFill>
                <a:srgbClr val="0070C0"/>
              </a:solidFill>
            </a:endParaRPr>
          </a:p>
          <a:p>
            <a:pPr algn="ctr"/>
            <a:r>
              <a:rPr lang="zh-TW" altLang="en-US" sz="2400" b="1" dirty="0" smtClean="0">
                <a:solidFill>
                  <a:srgbClr val="0070C0"/>
                </a:solidFill>
              </a:rPr>
              <a:t>說明留學目的</a:t>
            </a:r>
            <a:endParaRPr lang="en-US" altLang="zh-TW" sz="2400" b="1" dirty="0" smtClean="0">
              <a:solidFill>
                <a:srgbClr val="0070C0"/>
              </a:solidFill>
            </a:endParaRPr>
          </a:p>
          <a:p>
            <a:pPr algn="ctr"/>
            <a:r>
              <a:rPr lang="zh-TW" altLang="en-US" sz="2400" b="1" dirty="0" smtClean="0">
                <a:solidFill>
                  <a:srgbClr val="0070C0"/>
                </a:solidFill>
              </a:rPr>
              <a:t>  </a:t>
            </a:r>
            <a:endParaRPr lang="en-US" altLang="zh-TW" sz="2400" b="1" dirty="0" smtClean="0">
              <a:solidFill>
                <a:srgbClr val="0070C0"/>
              </a:solidFill>
            </a:endParaRPr>
          </a:p>
          <a:p>
            <a:pPr algn="ctr"/>
            <a:r>
              <a:rPr lang="zh-TW" altLang="en-US" sz="2400" b="1" dirty="0" smtClean="0">
                <a:solidFill>
                  <a:srgbClr val="0070C0"/>
                </a:solidFill>
              </a:rPr>
              <a:t>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(300~400</a:t>
            </a:r>
            <a:r>
              <a:rPr lang="zh-TW" altLang="en-US" sz="2400" b="1" dirty="0">
                <a:solidFill>
                  <a:srgbClr val="0070C0"/>
                </a:solidFill>
              </a:rPr>
              <a:t>字</a:t>
            </a:r>
            <a:r>
              <a:rPr lang="en-US" altLang="zh-TW" sz="2400" b="1" dirty="0">
                <a:solidFill>
                  <a:srgbClr val="0070C0"/>
                </a:solidFill>
              </a:rPr>
              <a:t>)</a:t>
            </a:r>
          </a:p>
          <a:p>
            <a:endParaRPr lang="en-US" altLang="zh-TW" dirty="0">
              <a:solidFill>
                <a:srgbClr val="7030A0"/>
              </a:solidFill>
            </a:endParaRPr>
          </a:p>
          <a:p>
            <a:pPr algn="ctr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8989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二、歷程</a:t>
            </a:r>
            <a:r>
              <a:rPr lang="zh-TW" altLang="en-US" dirty="0" smtClean="0"/>
              <a:t>模式：課堂</a:t>
            </a:r>
            <a:r>
              <a:rPr lang="zh-TW" altLang="en-US" dirty="0"/>
              <a:t>大學「面試」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2204864"/>
            <a:ext cx="8424936" cy="4191744"/>
          </a:xfrm>
        </p:spPr>
        <p:txBody>
          <a:bodyPr/>
          <a:lstStyle/>
          <a:p>
            <a:r>
              <a:rPr lang="zh-TW" altLang="en-US" sz="3000" dirty="0"/>
              <a:t>學生</a:t>
            </a:r>
            <a:r>
              <a:rPr lang="zh-TW" altLang="en-US" sz="3000" dirty="0" smtClean="0"/>
              <a:t>分組討論，</a:t>
            </a:r>
            <a:r>
              <a:rPr lang="zh-TW" altLang="en-US" sz="3000" dirty="0"/>
              <a:t>互相檢視對方的自薦</a:t>
            </a:r>
            <a:r>
              <a:rPr lang="zh-TW" altLang="en-US" sz="3000" dirty="0" smtClean="0"/>
              <a:t>信，思考：</a:t>
            </a:r>
            <a:endParaRPr lang="en-US" altLang="zh-TW" sz="3000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4000" dirty="0" smtClean="0">
                <a:solidFill>
                  <a:srgbClr val="0070C0"/>
                </a:solidFill>
              </a:rPr>
              <a:t>「甚麼因素影響</a:t>
            </a:r>
            <a:r>
              <a:rPr lang="zh-TW" altLang="en-US" sz="4000" dirty="0">
                <a:solidFill>
                  <a:srgbClr val="0070C0"/>
                </a:solidFill>
              </a:rPr>
              <a:t>人的留學</a:t>
            </a:r>
            <a:r>
              <a:rPr lang="zh-TW" altLang="en-US" sz="4000" dirty="0" smtClean="0">
                <a:solidFill>
                  <a:srgbClr val="0070C0"/>
                </a:solidFill>
              </a:rPr>
              <a:t>意願？」</a:t>
            </a:r>
            <a:endParaRPr lang="en-US" altLang="zh-TW" sz="40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40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rgbClr val="0070C0"/>
                </a:solidFill>
              </a:rPr>
              <a:t>「留學生以</a:t>
            </a:r>
            <a:r>
              <a:rPr lang="zh-TW" altLang="en-US" sz="4000" dirty="0">
                <a:solidFill>
                  <a:srgbClr val="0070C0"/>
                </a:solidFill>
              </a:rPr>
              <a:t>甚麼為考慮</a:t>
            </a:r>
            <a:r>
              <a:rPr lang="zh-TW" altLang="en-US" sz="4000" dirty="0" smtClean="0">
                <a:solidFill>
                  <a:srgbClr val="0070C0"/>
                </a:solidFill>
              </a:rPr>
              <a:t>因素」</a:t>
            </a:r>
            <a:endParaRPr lang="en-US" altLang="zh-TW" sz="40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32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24660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324544" y="620688"/>
            <a:ext cx="5040560" cy="1143000"/>
          </a:xfrm>
        </p:spPr>
        <p:txBody>
          <a:bodyPr>
            <a:noAutofit/>
          </a:bodyPr>
          <a:lstStyle/>
          <a:p>
            <a:pPr algn="ctr"/>
            <a:r>
              <a:rPr lang="zh-TW" altLang="en-US" sz="3200" dirty="0" smtClean="0"/>
              <a:t>歷程模式</a:t>
            </a:r>
            <a:r>
              <a:rPr lang="zh-TW" altLang="en-US" sz="3200" dirty="0"/>
              <a:t>的</a:t>
            </a:r>
            <a:r>
              <a:rPr lang="zh-TW" altLang="en-US" sz="3200" b="1" dirty="0" smtClean="0">
                <a:solidFill>
                  <a:srgbClr val="FF0000"/>
                </a:solidFill>
              </a:rPr>
              <a:t>掙扎 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zh-TW" altLang="en-US" sz="3200" dirty="0" smtClean="0"/>
              <a:t>教師應提供多少協助</a:t>
            </a:r>
            <a:r>
              <a:rPr lang="zh-TW" altLang="en-US" sz="2800" dirty="0" smtClean="0"/>
              <a:t>？</a:t>
            </a:r>
            <a:r>
              <a:rPr lang="zh-TW" altLang="en-US" sz="4000" dirty="0" smtClean="0"/>
              <a:t> </a:t>
            </a:r>
            <a:endParaRPr lang="zh-HK" altLang="en-US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3856681"/>
              </p:ext>
            </p:extLst>
          </p:nvPr>
        </p:nvGraphicFramePr>
        <p:xfrm>
          <a:off x="323528" y="1844824"/>
          <a:ext cx="4248472" cy="4478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9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你的選擇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國家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城市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648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大學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學系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排名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學費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宿費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食物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環境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其他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擔憂的</a:t>
                      </a:r>
                      <a:r>
                        <a:rPr lang="en-US" altLang="zh-TW" dirty="0" smtClean="0"/>
                        <a:t>?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標題 3"/>
          <p:cNvSpPr txBox="1">
            <a:spLocks/>
          </p:cNvSpPr>
          <p:nvPr/>
        </p:nvSpPr>
        <p:spPr>
          <a:xfrm>
            <a:off x="4221005" y="620688"/>
            <a:ext cx="5184576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3200" dirty="0" smtClean="0"/>
              <a:t>歷程模式所引發的</a:t>
            </a:r>
            <a:r>
              <a:rPr lang="zh-TW" altLang="en-US" sz="3200" b="1" dirty="0" smtClean="0">
                <a:solidFill>
                  <a:srgbClr val="FF0000"/>
                </a:solidFill>
              </a:rPr>
              <a:t>思考</a:t>
            </a:r>
            <a:r>
              <a:rPr lang="zh-TW" altLang="en-US" sz="3200" dirty="0" smtClean="0"/>
              <a:t>：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zh-TW" altLang="en-US" sz="3200" dirty="0" smtClean="0"/>
              <a:t>留學生其實經歷過甚麼？</a:t>
            </a:r>
            <a:endParaRPr lang="zh-HK" altLang="en-US" sz="32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7470" y="1819011"/>
            <a:ext cx="4359845" cy="441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36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139" y="44047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4400" dirty="0">
                <a:solidFill>
                  <a:srgbClr val="04617B"/>
                </a:solidFill>
              </a:rPr>
              <a:t>歷程模式所</a:t>
            </a:r>
            <a:r>
              <a:rPr lang="zh-TW" altLang="en-US" sz="4400" dirty="0" smtClean="0">
                <a:solidFill>
                  <a:srgbClr val="04617B"/>
                </a:solidFill>
              </a:rPr>
              <a:t>引發的思考</a:t>
            </a:r>
            <a:r>
              <a:rPr lang="zh-TW" altLang="en-US" sz="4400" dirty="0">
                <a:solidFill>
                  <a:srgbClr val="04617B"/>
                </a:solidFill>
              </a:rPr>
              <a:t>：</a:t>
            </a:r>
            <a:r>
              <a:rPr lang="en-US" altLang="zh-TW" sz="4000" dirty="0">
                <a:solidFill>
                  <a:srgbClr val="04617B"/>
                </a:solidFill>
              </a:rPr>
              <a:t/>
            </a:r>
            <a:br>
              <a:rPr lang="en-US" altLang="zh-TW" sz="4000" dirty="0">
                <a:solidFill>
                  <a:srgbClr val="04617B"/>
                </a:solidFill>
              </a:rPr>
            </a:br>
            <a:r>
              <a:rPr lang="zh-TW" altLang="en-US" sz="4400" dirty="0" smtClean="0"/>
              <a:t>每名留學生都正在「規劃人生」</a:t>
            </a:r>
            <a:endParaRPr lang="zh-HK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00808"/>
            <a:ext cx="6261167" cy="47541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91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6856" y="40466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4800" dirty="0" smtClean="0"/>
              <a:t>　歷程模式的要點：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zh-TW" altLang="en-US" sz="4800" dirty="0" smtClean="0"/>
              <a:t>模擬真實情況的</a:t>
            </a:r>
            <a:r>
              <a:rPr lang="zh-TW" altLang="en-US" sz="4800" dirty="0"/>
              <a:t>學習歷程</a:t>
            </a:r>
            <a:endParaRPr lang="zh-HK" altLang="en-US" sz="4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4078" y="5806973"/>
            <a:ext cx="8742177" cy="687488"/>
          </a:xfrm>
        </p:spPr>
        <p:txBody>
          <a:bodyPr>
            <a:noAutofit/>
          </a:bodyPr>
          <a:lstStyle/>
          <a:p>
            <a:r>
              <a:rPr lang="zh-TW" altLang="en-US" sz="2800" dirty="0" smtClean="0"/>
              <a:t>留學生會遇上甚麼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困難</a:t>
            </a:r>
            <a:r>
              <a:rPr lang="zh-TW" altLang="en-US" sz="2800" dirty="0" smtClean="0"/>
              <a:t>？    留學生以甚麼作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考慮因素</a:t>
            </a:r>
            <a:r>
              <a:rPr lang="zh-TW" altLang="en-US" sz="2800" dirty="0" smtClean="0"/>
              <a:t>？</a:t>
            </a:r>
            <a:endParaRPr lang="zh-HK" altLang="en-US" sz="2800" dirty="0"/>
          </a:p>
        </p:txBody>
      </p:sp>
      <p:sp>
        <p:nvSpPr>
          <p:cNvPr id="5" name="橢圓 4"/>
          <p:cNvSpPr/>
          <p:nvPr/>
        </p:nvSpPr>
        <p:spPr>
          <a:xfrm>
            <a:off x="395536" y="1628800"/>
            <a:ext cx="4079631" cy="40561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啟動「交換生計劃</a:t>
            </a:r>
            <a:r>
              <a:rPr lang="zh-TW" alt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」</a:t>
            </a:r>
            <a:r>
              <a:rPr lang="en-US" altLang="zh-TW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en-US" altLang="zh-TW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en-US" altLang="zh-TW" sz="24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zh-TW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每組通識與另一班有兩個交流</a:t>
            </a:r>
            <a:r>
              <a:rPr lang="zh-TW" alt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生</a:t>
            </a:r>
            <a:endParaRPr lang="en-US" altLang="zh-TW" sz="24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altLang="zh-TW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(2</a:t>
            </a:r>
            <a:r>
              <a:rPr lang="zh-TW" alt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zh-TW" alt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循環週</a:t>
            </a:r>
            <a:r>
              <a:rPr lang="en-US" altLang="zh-TW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)</a:t>
            </a:r>
            <a:endParaRPr lang="en-US" altLang="zh-HK" sz="2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zh-HK" altLang="en-US" dirty="0"/>
          </a:p>
        </p:txBody>
      </p:sp>
      <p:sp>
        <p:nvSpPr>
          <p:cNvPr id="6" name="橢圓 5"/>
          <p:cNvSpPr/>
          <p:nvPr/>
        </p:nvSpPr>
        <p:spPr>
          <a:xfrm>
            <a:off x="4716016" y="1676672"/>
            <a:ext cx="4032448" cy="396044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0070C0"/>
                </a:solidFill>
              </a:rPr>
              <a:t>寫一封自薦</a:t>
            </a:r>
            <a:r>
              <a:rPr lang="zh-TW" altLang="en-US" sz="2400" b="1" dirty="0" smtClean="0">
                <a:solidFill>
                  <a:srgbClr val="0070C0"/>
                </a:solidFill>
              </a:rPr>
              <a:t>信</a:t>
            </a:r>
            <a:endParaRPr lang="en-US" altLang="zh-TW" sz="2400" b="1" dirty="0" smtClean="0">
              <a:solidFill>
                <a:srgbClr val="0070C0"/>
              </a:solidFill>
            </a:endParaRPr>
          </a:p>
          <a:p>
            <a:pPr algn="ctr"/>
            <a:endParaRPr lang="en-US" altLang="zh-TW" sz="2400" b="1" dirty="0">
              <a:solidFill>
                <a:srgbClr val="0070C0"/>
              </a:solidFill>
            </a:endParaRPr>
          </a:p>
          <a:p>
            <a:pPr algn="ctr"/>
            <a:r>
              <a:rPr lang="zh-TW" altLang="en-US" sz="2400" b="1" dirty="0" smtClean="0">
                <a:solidFill>
                  <a:srgbClr val="0070C0"/>
                </a:solidFill>
              </a:rPr>
              <a:t>說明留學目的</a:t>
            </a:r>
            <a:endParaRPr lang="en-US" altLang="zh-TW" sz="2400" b="1" dirty="0" smtClean="0">
              <a:solidFill>
                <a:srgbClr val="0070C0"/>
              </a:solidFill>
            </a:endParaRPr>
          </a:p>
          <a:p>
            <a:pPr algn="ctr"/>
            <a:r>
              <a:rPr lang="zh-TW" altLang="en-US" sz="2400" b="1" dirty="0" smtClean="0">
                <a:solidFill>
                  <a:srgbClr val="0070C0"/>
                </a:solidFill>
              </a:rPr>
              <a:t>  </a:t>
            </a:r>
            <a:endParaRPr lang="en-US" altLang="zh-TW" sz="2400" b="1" dirty="0" smtClean="0">
              <a:solidFill>
                <a:srgbClr val="0070C0"/>
              </a:solidFill>
            </a:endParaRPr>
          </a:p>
          <a:p>
            <a:pPr algn="ctr"/>
            <a:r>
              <a:rPr lang="zh-TW" altLang="en-US" sz="2400" b="1" dirty="0" smtClean="0">
                <a:solidFill>
                  <a:srgbClr val="0070C0"/>
                </a:solidFill>
              </a:rPr>
              <a:t>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(300~400</a:t>
            </a:r>
            <a:r>
              <a:rPr lang="zh-TW" altLang="en-US" sz="2400" b="1" dirty="0">
                <a:solidFill>
                  <a:srgbClr val="0070C0"/>
                </a:solidFill>
              </a:rPr>
              <a:t>字</a:t>
            </a:r>
            <a:r>
              <a:rPr lang="en-US" altLang="zh-TW" sz="2400" b="1" dirty="0">
                <a:solidFill>
                  <a:srgbClr val="0070C0"/>
                </a:solidFill>
              </a:rPr>
              <a:t>)</a:t>
            </a:r>
          </a:p>
          <a:p>
            <a:endParaRPr lang="en-US" altLang="zh-TW" dirty="0">
              <a:solidFill>
                <a:srgbClr val="7030A0"/>
              </a:solidFill>
            </a:endParaRPr>
          </a:p>
          <a:p>
            <a:pPr algn="ctr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00455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139" y="162879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4000" dirty="0" smtClean="0"/>
              <a:t>兩種設計模式的比較：</a:t>
            </a: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r>
              <a:rPr lang="zh-TW" altLang="en-US" sz="4000" dirty="0" smtClean="0"/>
              <a:t>全球化年代的中國留學教育</a:t>
            </a:r>
            <a:endParaRPr lang="zh-HK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graphicFrame>
        <p:nvGraphicFramePr>
          <p:cNvPr id="4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431900"/>
              </p:ext>
            </p:extLst>
          </p:nvPr>
        </p:nvGraphicFramePr>
        <p:xfrm>
          <a:off x="251520" y="1340768"/>
          <a:ext cx="8640960" cy="5144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endParaRPr lang="zh-HK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/>
                        <a:t>目標為本</a:t>
                      </a:r>
                      <a:endParaRPr lang="zh-HK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/>
                        <a:t>歷程模式</a:t>
                      </a:r>
                      <a:endParaRPr lang="zh-HK" alt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5941"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教學目標</a:t>
                      </a:r>
                      <a:endParaRPr lang="zh-HK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300" b="1" dirty="0" smtClean="0"/>
                        <a:t>學生能掌握影響留學意願的推拉因素、評估留學生可能遇到的困難</a:t>
                      </a:r>
                      <a:endParaRPr lang="en-US" altLang="zh-TW" sz="2300" b="1" dirty="0" smtClean="0"/>
                    </a:p>
                    <a:p>
                      <a:pPr algn="just"/>
                      <a:endParaRPr lang="en-US" altLang="zh-TW" sz="23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體會留學生的留學經歷，</a:t>
                      </a:r>
                      <a:endParaRPr lang="en-US" altLang="zh-TW" sz="2400" b="1" dirty="0" smtClean="0"/>
                    </a:p>
                    <a:p>
                      <a:pPr algn="just"/>
                      <a:r>
                        <a:rPr lang="zh-TW" altLang="en-US" sz="2400" b="1" dirty="0" smtClean="0"/>
                        <a:t>讓學生從第一身規劃留學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（每人都可以經歷）</a:t>
                      </a:r>
                      <a:endParaRPr lang="zh-HK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3339"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教學活動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及教材</a:t>
                      </a:r>
                      <a:endParaRPr lang="zh-HK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300" b="1" dirty="0" smtClean="0"/>
                        <a:t>課堂歸納和分析資料</a:t>
                      </a:r>
                      <a:endParaRPr lang="en-US" altLang="zh-TW" sz="2300" b="1" dirty="0" smtClean="0"/>
                    </a:p>
                    <a:p>
                      <a:pPr algn="just"/>
                      <a:r>
                        <a:rPr lang="zh-TW" altLang="en-US" sz="2300" b="1" dirty="0" smtClean="0"/>
                        <a:t>簡報內備有數據、圖表、擬定框架的工作紙</a:t>
                      </a:r>
                      <a:endParaRPr lang="en-US" altLang="zh-TW" sz="23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一、交換生計劃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二、自己大學自己揀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三、模擬大學面試</a:t>
                      </a:r>
                      <a:endParaRPr lang="en-US" altLang="zh-TW" sz="2400" b="1" dirty="0" smtClean="0"/>
                    </a:p>
                    <a:p>
                      <a:r>
                        <a:rPr lang="zh-TW" altLang="en-US" sz="2400" b="1" dirty="0" smtClean="0"/>
                        <a:t>（真實、可選擇、多元化）</a:t>
                      </a:r>
                      <a:endParaRPr lang="zh-HK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7878">
                <a:tc>
                  <a:txBody>
                    <a:bodyPr/>
                    <a:lstStyle/>
                    <a:p>
                      <a:r>
                        <a:rPr lang="zh-TW" altLang="en-US" sz="2400" b="1" dirty="0" smtClean="0"/>
                        <a:t>教學成果</a:t>
                      </a:r>
                      <a:endParaRPr lang="zh-HK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300" b="1" dirty="0" smtClean="0"/>
                        <a:t>學生能完成工作紙、</a:t>
                      </a:r>
                      <a:endParaRPr lang="en-US" altLang="zh-TW" sz="2300" b="1" dirty="0" smtClean="0"/>
                    </a:p>
                    <a:p>
                      <a:pPr algn="just"/>
                      <a:r>
                        <a:rPr lang="zh-TW" altLang="en-US" sz="2300" b="1" dirty="0" smtClean="0"/>
                        <a:t>能應用推和拉因素、</a:t>
                      </a:r>
                      <a:endParaRPr lang="en-US" altLang="zh-TW" sz="2300" b="1" dirty="0" smtClean="0"/>
                    </a:p>
                    <a:p>
                      <a:r>
                        <a:rPr lang="zh-TW" altLang="en-US" sz="2300" b="1" dirty="0" smtClean="0"/>
                        <a:t>理解文化衝擊和逆文化衝擊</a:t>
                      </a:r>
                      <a:endParaRPr lang="zh-HK" altLang="en-US" sz="2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 b="1" dirty="0" smtClean="0"/>
                        <a:t>由學生互相分享的過程中，回想自己的經驗，互相了解各人的差異和共同之處</a:t>
                      </a:r>
                      <a:endParaRPr lang="en-US" altLang="zh-TW" sz="2400" b="1" dirty="0" smtClean="0"/>
                    </a:p>
                    <a:p>
                      <a:endParaRPr lang="en-US" altLang="zh-TW" sz="24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63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6044" y="332656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400" dirty="0" smtClean="0"/>
              <a:t>小點子及建議</a:t>
            </a:r>
            <a:endParaRPr lang="zh-HK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72816"/>
            <a:ext cx="8507288" cy="4518744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可以的話，不要用「預先準備的投影片檔案」，多用板書；</a:t>
            </a:r>
            <a:endParaRPr lang="en-US" altLang="zh-TW" sz="2800" dirty="0" smtClean="0"/>
          </a:p>
          <a:p>
            <a:pPr marL="0" indent="0">
              <a:buNone/>
            </a:pPr>
            <a:endParaRPr lang="en-US" altLang="zh-TW" sz="2800" dirty="0" smtClean="0"/>
          </a:p>
          <a:p>
            <a:r>
              <a:rPr lang="zh-TW" altLang="en-US" sz="2800" dirty="0" smtClean="0"/>
              <a:t>資源充足的話，不妨加入電子學習元素，例如即時上網查閱資料；</a:t>
            </a:r>
            <a:endParaRPr lang="en-US" altLang="zh-TW" sz="2800" dirty="0" smtClean="0"/>
          </a:p>
          <a:p>
            <a:endParaRPr lang="en-US" altLang="zh-TW" sz="2800" dirty="0"/>
          </a:p>
          <a:p>
            <a:r>
              <a:rPr lang="zh-TW" altLang="en-US" sz="2800" dirty="0" smtClean="0"/>
              <a:t>分享時間宜盡量充足，讓學生有機會分享成果；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endParaRPr lang="en-US" altLang="zh-TW" sz="2800" dirty="0" smtClean="0"/>
          </a:p>
          <a:p>
            <a:r>
              <a:rPr lang="zh-TW" altLang="en-US" sz="2800" dirty="0" smtClean="0"/>
              <a:t>不論成敗，都要欣賞學生的付出，理解他們的努力。</a:t>
            </a:r>
            <a:endParaRPr lang="en-US" altLang="zh-TW" sz="2800" dirty="0" smtClean="0"/>
          </a:p>
          <a:p>
            <a:pPr marL="0" indent="0">
              <a:buNone/>
            </a:pP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57972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tx2"/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395536" y="4509120"/>
            <a:ext cx="7854696" cy="1752600"/>
          </a:xfrm>
        </p:spPr>
        <p:txBody>
          <a:bodyPr/>
          <a:lstStyle/>
          <a:p>
            <a:r>
              <a:rPr lang="zh-TW" altLang="en-US" dirty="0"/>
              <a:t>蕭皓</a:t>
            </a:r>
            <a:r>
              <a:rPr lang="zh-TW" altLang="en-US" dirty="0" smtClean="0"/>
              <a:t>聲  </a:t>
            </a:r>
            <a:endParaRPr lang="en-US" altLang="zh-TW" dirty="0" smtClean="0"/>
          </a:p>
          <a:p>
            <a:r>
              <a:rPr lang="zh-TW" altLang="en-US" dirty="0" smtClean="0"/>
              <a:t>沙田</a:t>
            </a:r>
            <a:r>
              <a:rPr lang="zh-TW" altLang="en-US" dirty="0"/>
              <a:t>循道衛理</a:t>
            </a:r>
            <a:r>
              <a:rPr lang="zh-TW" altLang="en-US" dirty="0" smtClean="0"/>
              <a:t>中學</a:t>
            </a:r>
            <a:endParaRPr lang="zh-TW" altLang="en-US" dirty="0"/>
          </a:p>
          <a:p>
            <a:r>
              <a:rPr lang="en-US" altLang="zh-TW" dirty="0"/>
              <a:t>shs@stmc.edu.hk</a:t>
            </a:r>
          </a:p>
          <a:p>
            <a:endParaRPr lang="zh-HK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107456"/>
            <a:ext cx="237626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82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376</TotalTime>
  <Words>1043</Words>
  <Application>Microsoft Office PowerPoint</Application>
  <PresentationFormat>如螢幕大小 (4:3)</PresentationFormat>
  <Paragraphs>161</Paragraphs>
  <Slides>24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1" baseType="lpstr">
      <vt:lpstr>微軟正黑體</vt:lpstr>
      <vt:lpstr>新細明體</vt:lpstr>
      <vt:lpstr>標楷體</vt:lpstr>
      <vt:lpstr>Calibri</vt:lpstr>
      <vt:lpstr>Constantia</vt:lpstr>
      <vt:lpstr>Wingdings 2</vt:lpstr>
      <vt:lpstr>流線</vt:lpstr>
      <vt:lpstr>     歷程為本－創造親身學習經歷以理解「民心相通」  　設計及學習通識教育科的另一種嘗試 </vt:lpstr>
      <vt:lpstr>習以為常的「目標模式」(R.Tyler)</vt:lpstr>
      <vt:lpstr>「目標為本」的邏輯和可能的限制</vt:lpstr>
      <vt:lpstr>另一條進路：歷程模式 (PROCESS MODEL)</vt:lpstr>
      <vt:lpstr>Raths 提出的程序原則</vt:lpstr>
      <vt:lpstr>PowerPoint 簡報</vt:lpstr>
      <vt:lpstr>PowerPoint 簡報</vt:lpstr>
      <vt:lpstr>PowerPoint 簡報</vt:lpstr>
      <vt:lpstr>常用教案：目標模式方案</vt:lpstr>
      <vt:lpstr>換個方式：歷程模式的構思</vt:lpstr>
      <vt:lpstr>目標為本模式（利用示例提供的材料）</vt:lpstr>
      <vt:lpstr>目標為本模式（利用示例提供的材料）</vt:lpstr>
      <vt:lpstr>目標為本模式（利用示例提供的材料）</vt:lpstr>
      <vt:lpstr>目標為本模式（利用示例提供的材料）</vt:lpstr>
      <vt:lpstr>目標為本模式（利用示例提供的材料）</vt:lpstr>
      <vt:lpstr>目標為本模式（利用示例提供的材料）</vt:lpstr>
      <vt:lpstr>一、歷程模式：課前「預習」</vt:lpstr>
      <vt:lpstr>二、歷程模式：課堂大學「面試」</vt:lpstr>
      <vt:lpstr>歷程模式的掙扎  教師應提供多少協助？ </vt:lpstr>
      <vt:lpstr>歷程模式所引發的思考： 每名留學生都正在「規劃人生」</vt:lpstr>
      <vt:lpstr>　歷程模式的要點： 模擬真實情況的學習歷程</vt:lpstr>
      <vt:lpstr>兩種設計模式的比較： 全球化年代的中國留學教育</vt:lpstr>
      <vt:lpstr>小點子及建議</vt:lpstr>
      <vt:lpstr>PowerPoint 簡報</vt:lpstr>
    </vt:vector>
  </TitlesOfParts>
  <Company>EDB HKSARG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「歷程模式」的通識堂</dc:title>
  <dc:creator>Sha Tin Methodist College</dc:creator>
  <cp:lastModifiedBy>LI, Kit-chuen</cp:lastModifiedBy>
  <cp:revision>47</cp:revision>
  <dcterms:created xsi:type="dcterms:W3CDTF">2017-10-25T06:45:11Z</dcterms:created>
  <dcterms:modified xsi:type="dcterms:W3CDTF">2017-11-01T02:49:44Z</dcterms:modified>
</cp:coreProperties>
</file>