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8" r:id="rId1"/>
    <p:sldMasterId id="2147483930" r:id="rId2"/>
  </p:sldMasterIdLst>
  <p:notesMasterIdLst>
    <p:notesMasterId r:id="rId32"/>
  </p:notesMasterIdLst>
  <p:sldIdLst>
    <p:sldId id="398" r:id="rId3"/>
    <p:sldId id="377" r:id="rId4"/>
    <p:sldId id="366" r:id="rId5"/>
    <p:sldId id="364" r:id="rId6"/>
    <p:sldId id="264" r:id="rId7"/>
    <p:sldId id="365" r:id="rId8"/>
    <p:sldId id="388" r:id="rId9"/>
    <p:sldId id="306" r:id="rId10"/>
    <p:sldId id="390" r:id="rId11"/>
    <p:sldId id="391" r:id="rId12"/>
    <p:sldId id="356" r:id="rId13"/>
    <p:sldId id="349" r:id="rId14"/>
    <p:sldId id="400" r:id="rId15"/>
    <p:sldId id="367" r:id="rId16"/>
    <p:sldId id="354" r:id="rId17"/>
    <p:sldId id="334" r:id="rId18"/>
    <p:sldId id="335" r:id="rId19"/>
    <p:sldId id="353" r:id="rId20"/>
    <p:sldId id="396" r:id="rId21"/>
    <p:sldId id="375" r:id="rId22"/>
    <p:sldId id="357" r:id="rId23"/>
    <p:sldId id="376" r:id="rId24"/>
    <p:sldId id="379" r:id="rId25"/>
    <p:sldId id="378" r:id="rId26"/>
    <p:sldId id="393" r:id="rId27"/>
    <p:sldId id="395" r:id="rId28"/>
    <p:sldId id="382" r:id="rId29"/>
    <p:sldId id="383" r:id="rId30"/>
    <p:sldId id="39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ED"/>
    <a:srgbClr val="FFF2ED"/>
    <a:srgbClr val="FF9900"/>
    <a:srgbClr val="006400"/>
    <a:srgbClr val="EFF7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04" autoAdjust="0"/>
    <p:restoredTop sz="93571" autoAdjust="0"/>
  </p:normalViewPr>
  <p:slideViewPr>
    <p:cSldViewPr snapToGrid="0">
      <p:cViewPr varScale="1">
        <p:scale>
          <a:sx n="66" d="100"/>
          <a:sy n="66" d="100"/>
        </p:scale>
        <p:origin x="560" y="32"/>
      </p:cViewPr>
      <p:guideLst>
        <p:guide orient="horz" pos="619"/>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31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angela\Angela\Documents\Water%20Center\2018%20Mar_Water%20Fun%20Fest\Water%20Footprint%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ngela\Angela\Documents\Water%20Center\2018%20Mar_Water%20Fun%20Fest\Water%20Footprint%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ngela\Angela\Documents\Water%20Center\2018%20Mar_Water%20Fun%20Fest\Water%20Footprint%20data.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1">
                <a:lumMod val="75000"/>
              </a:schemeClr>
            </a:solidFill>
          </c:spPr>
          <c:explosion val="4"/>
          <c:dPt>
            <c:idx val="0"/>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0CE0-4366-B65C-C41264C97B07}"/>
              </c:ext>
            </c:extLst>
          </c:dPt>
          <c:dPt>
            <c:idx val="1"/>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0CE0-4366-B65C-C41264C97B07}"/>
              </c:ext>
            </c:extLst>
          </c:dPt>
          <c:dPt>
            <c:idx val="2"/>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0CE0-4366-B65C-C41264C97B07}"/>
              </c:ext>
            </c:extLst>
          </c:dPt>
          <c:dPt>
            <c:idx val="3"/>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0CE0-4366-B65C-C41264C97B07}"/>
              </c:ext>
            </c:extLst>
          </c:dPt>
          <c:val>
            <c:numRef>
              <c:f>'Water footprint composition'!$B$2:$B$5</c:f>
              <c:numCache>
                <c:formatCode>General</c:formatCode>
                <c:ptCount val="4"/>
                <c:pt idx="0">
                  <c:v>219</c:v>
                </c:pt>
                <c:pt idx="1">
                  <c:v>5277</c:v>
                </c:pt>
              </c:numCache>
            </c:numRef>
          </c:val>
          <c:extLst xmlns:c16r2="http://schemas.microsoft.com/office/drawing/2015/06/chart">
            <c:ext xmlns:c16="http://schemas.microsoft.com/office/drawing/2014/chart" uri="{C3380CC4-5D6E-409C-BE32-E72D297353CC}">
              <c16:uniqueId val="{00000008-0CE0-4366-B65C-C41264C97B07}"/>
            </c:ext>
          </c:extLst>
        </c:ser>
        <c:dLbls>
          <c:showLegendKey val="0"/>
          <c:showVal val="0"/>
          <c:showCatName val="0"/>
          <c:showSerName val="0"/>
          <c:showPercent val="0"/>
          <c:showBubbleSize val="0"/>
          <c:showLeaderLines val="1"/>
        </c:dLbls>
        <c:firstSliceAng val="297"/>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H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'water footprint com'!$B$1:$E$1</c:f>
              <c:strCache>
                <c:ptCount val="1"/>
              </c:strCache>
            </c:strRef>
          </c:tx>
          <c:spPr>
            <a:solidFill>
              <a:schemeClr val="accent1"/>
            </a:solidFill>
            <a:ln>
              <a:solidFill>
                <a:srgbClr val="00B0F0"/>
              </a:solidFill>
            </a:ln>
            <a:effectLst/>
          </c:spPr>
          <c:invertIfNegative val="0"/>
          <c:dPt>
            <c:idx val="0"/>
            <c:invertIfNegative val="0"/>
            <c:bubble3D val="0"/>
            <c:spPr>
              <a:solidFill>
                <a:srgbClr val="00B0F0"/>
              </a:solidFill>
              <a:ln>
                <a:solidFill>
                  <a:srgbClr val="00B0F0"/>
                </a:solidFill>
              </a:ln>
              <a:effectLst/>
            </c:spPr>
            <c:extLst xmlns:c16r2="http://schemas.microsoft.com/office/drawing/2015/06/chart">
              <c:ext xmlns:c16="http://schemas.microsoft.com/office/drawing/2014/chart" uri="{C3380CC4-5D6E-409C-BE32-E72D297353CC}">
                <c16:uniqueId val="{00000001-3452-4D34-89D8-0E2AF7AD7CB6}"/>
              </c:ext>
            </c:extLst>
          </c:dPt>
          <c:cat>
            <c:strRef>
              <c:f>'water footprint com'!$A$2:$A$3</c:f>
              <c:strCache>
                <c:ptCount val="2"/>
                <c:pt idx="0">
                  <c:v>直接用水</c:v>
                </c:pt>
                <c:pt idx="1">
                  <c:v>間接用水</c:v>
                </c:pt>
              </c:strCache>
            </c:strRef>
          </c:cat>
          <c:val>
            <c:numRef>
              <c:f>'water footprint com'!$B$2:$B$3</c:f>
              <c:numCache>
                <c:formatCode>General</c:formatCode>
                <c:ptCount val="2"/>
                <c:pt idx="0">
                  <c:v>219</c:v>
                </c:pt>
                <c:pt idx="1">
                  <c:v>0</c:v>
                </c:pt>
              </c:numCache>
            </c:numRef>
          </c:val>
          <c:extLst xmlns:c16r2="http://schemas.microsoft.com/office/drawing/2015/06/chart">
            <c:ext xmlns:c16="http://schemas.microsoft.com/office/drawing/2014/chart" uri="{C3380CC4-5D6E-409C-BE32-E72D297353CC}">
              <c16:uniqueId val="{00000002-3452-4D34-89D8-0E2AF7AD7CB6}"/>
            </c:ext>
          </c:extLst>
        </c:ser>
        <c:ser>
          <c:idx val="1"/>
          <c:order val="1"/>
          <c:spPr>
            <a:solidFill>
              <a:schemeClr val="accent5">
                <a:lumMod val="75000"/>
              </a:schemeClr>
            </a:solidFill>
            <a:ln>
              <a:noFill/>
            </a:ln>
            <a:effectLst/>
          </c:spPr>
          <c:invertIfNegative val="0"/>
          <c:cat>
            <c:strRef>
              <c:f>'water footprint com'!$A$2:$A$3</c:f>
              <c:strCache>
                <c:ptCount val="2"/>
                <c:pt idx="0">
                  <c:v>直接用水</c:v>
                </c:pt>
                <c:pt idx="1">
                  <c:v>間接用水</c:v>
                </c:pt>
              </c:strCache>
            </c:strRef>
          </c:cat>
          <c:val>
            <c:numRef>
              <c:f>'water footprint com'!$C$2:$C$3</c:f>
              <c:numCache>
                <c:formatCode>General</c:formatCode>
                <c:ptCount val="2"/>
                <c:pt idx="0">
                  <c:v>0</c:v>
                </c:pt>
                <c:pt idx="1">
                  <c:v>4727</c:v>
                </c:pt>
              </c:numCache>
            </c:numRef>
          </c:val>
          <c:extLst xmlns:c16r2="http://schemas.microsoft.com/office/drawing/2015/06/chart">
            <c:ext xmlns:c16="http://schemas.microsoft.com/office/drawing/2014/chart" uri="{C3380CC4-5D6E-409C-BE32-E72D297353CC}">
              <c16:uniqueId val="{00000003-3452-4D34-89D8-0E2AF7AD7CB6}"/>
            </c:ext>
          </c:extLst>
        </c:ser>
        <c:ser>
          <c:idx val="2"/>
          <c:order val="2"/>
          <c:spPr>
            <a:solidFill>
              <a:schemeClr val="accent5">
                <a:lumMod val="60000"/>
                <a:lumOff val="40000"/>
              </a:schemeClr>
            </a:solidFill>
            <a:ln>
              <a:noFill/>
            </a:ln>
            <a:effectLst/>
          </c:spPr>
          <c:invertIfNegative val="0"/>
          <c:cat>
            <c:strRef>
              <c:f>'water footprint com'!$A$2:$A$3</c:f>
              <c:strCache>
                <c:ptCount val="2"/>
                <c:pt idx="0">
                  <c:v>直接用水</c:v>
                </c:pt>
                <c:pt idx="1">
                  <c:v>間接用水</c:v>
                </c:pt>
              </c:strCache>
            </c:strRef>
          </c:cat>
          <c:val>
            <c:numRef>
              <c:f>'water footprint com'!$D$2:$D$3</c:f>
              <c:numCache>
                <c:formatCode>General</c:formatCode>
                <c:ptCount val="2"/>
                <c:pt idx="0">
                  <c:v>0</c:v>
                </c:pt>
                <c:pt idx="1">
                  <c:v>275</c:v>
                </c:pt>
              </c:numCache>
            </c:numRef>
          </c:val>
          <c:extLst xmlns:c16r2="http://schemas.microsoft.com/office/drawing/2015/06/chart">
            <c:ext xmlns:c16="http://schemas.microsoft.com/office/drawing/2014/chart" uri="{C3380CC4-5D6E-409C-BE32-E72D297353CC}">
              <c16:uniqueId val="{00000004-3452-4D34-89D8-0E2AF7AD7CB6}"/>
            </c:ext>
          </c:extLst>
        </c:ser>
        <c:ser>
          <c:idx val="3"/>
          <c:order val="3"/>
          <c:spPr>
            <a:solidFill>
              <a:schemeClr val="accent5">
                <a:lumMod val="20000"/>
                <a:lumOff val="80000"/>
              </a:schemeClr>
            </a:solidFill>
            <a:ln>
              <a:noFill/>
            </a:ln>
            <a:effectLst/>
          </c:spPr>
          <c:invertIfNegative val="0"/>
          <c:cat>
            <c:strRef>
              <c:f>'water footprint com'!$A$2:$A$3</c:f>
              <c:strCache>
                <c:ptCount val="2"/>
                <c:pt idx="0">
                  <c:v>直接用水</c:v>
                </c:pt>
                <c:pt idx="1">
                  <c:v>間接用水</c:v>
                </c:pt>
              </c:strCache>
            </c:strRef>
          </c:cat>
          <c:val>
            <c:numRef>
              <c:f>'water footprint com'!$E$2:$E$3</c:f>
              <c:numCache>
                <c:formatCode>General</c:formatCode>
                <c:ptCount val="2"/>
                <c:pt idx="0">
                  <c:v>0</c:v>
                </c:pt>
                <c:pt idx="1">
                  <c:v>275</c:v>
                </c:pt>
              </c:numCache>
            </c:numRef>
          </c:val>
          <c:extLst xmlns:c16r2="http://schemas.microsoft.com/office/drawing/2015/06/chart">
            <c:ext xmlns:c16="http://schemas.microsoft.com/office/drawing/2014/chart" uri="{C3380CC4-5D6E-409C-BE32-E72D297353CC}">
              <c16:uniqueId val="{00000005-3452-4D34-89D8-0E2AF7AD7CB6}"/>
            </c:ext>
          </c:extLst>
        </c:ser>
        <c:dLbls>
          <c:showLegendKey val="0"/>
          <c:showVal val="0"/>
          <c:showCatName val="0"/>
          <c:showSerName val="0"/>
          <c:showPercent val="0"/>
          <c:showBubbleSize val="0"/>
        </c:dLbls>
        <c:gapWidth val="184"/>
        <c:overlap val="100"/>
        <c:axId val="411343080"/>
        <c:axId val="411339944"/>
      </c:barChart>
      <c:catAx>
        <c:axId val="41134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zh-HK"/>
          </a:p>
        </c:txPr>
        <c:crossAx val="411339944"/>
        <c:crosses val="autoZero"/>
        <c:auto val="1"/>
        <c:lblAlgn val="ctr"/>
        <c:lblOffset val="100"/>
        <c:noMultiLvlLbl val="0"/>
      </c:catAx>
      <c:valAx>
        <c:axId val="411339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zh-TW"/>
                  <a:t>公升</a:t>
                </a:r>
                <a:endParaRPr lang="en-US"/>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zh-H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zh-HK"/>
          </a:p>
        </c:txPr>
        <c:crossAx val="411343080"/>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zh-H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noFill/>
            <a:ln w="28575">
              <a:solidFill>
                <a:schemeClr val="accent5">
                  <a:lumMod val="75000"/>
                </a:schemeClr>
              </a:solidFill>
            </a:ln>
            <a:effectLst/>
          </c:spPr>
          <c:invertIfNegative val="0"/>
          <c:dPt>
            <c:idx val="0"/>
            <c:invertIfNegative val="0"/>
            <c:bubble3D val="0"/>
            <c:spPr>
              <a:noFill/>
              <a:ln w="28575">
                <a:solidFill>
                  <a:schemeClr val="accent5">
                    <a:lumMod val="75000"/>
                  </a:schemeClr>
                </a:solidFill>
              </a:ln>
              <a:effectLst/>
            </c:spPr>
            <c:extLst xmlns:c16r2="http://schemas.microsoft.com/office/drawing/2015/06/chart">
              <c:ext xmlns:c16="http://schemas.microsoft.com/office/drawing/2014/chart" uri="{C3380CC4-5D6E-409C-BE32-E72D297353CC}">
                <c16:uniqueId val="{00000001-A577-49B3-B6D5-A8D2D3BB39D9}"/>
              </c:ext>
            </c:extLst>
          </c:dPt>
          <c:dPt>
            <c:idx val="1"/>
            <c:invertIfNegative val="0"/>
            <c:bubble3D val="0"/>
            <c:spPr>
              <a:noFill/>
              <a:ln w="28575">
                <a:solidFill>
                  <a:schemeClr val="accent5">
                    <a:lumMod val="75000"/>
                  </a:schemeClr>
                </a:solidFill>
              </a:ln>
              <a:effectLst/>
            </c:spPr>
            <c:extLst xmlns:c16r2="http://schemas.microsoft.com/office/drawing/2015/06/chart">
              <c:ext xmlns:c16="http://schemas.microsoft.com/office/drawing/2014/chart" uri="{C3380CC4-5D6E-409C-BE32-E72D297353CC}">
                <c16:uniqueId val="{00000003-A577-49B3-B6D5-A8D2D3BB39D9}"/>
              </c:ext>
            </c:extLst>
          </c:dPt>
          <c:dLbls>
            <c:dLbl>
              <c:idx val="0"/>
              <c:tx>
                <c:rich>
                  <a:bodyPr/>
                  <a:lstStyle/>
                  <a:p>
                    <a:fld id="{28E7D780-2C84-45B5-BA83-6E3770E09EAE}" type="VALUE">
                      <a:rPr lang="en-US" altLang="zh-HK" sz="4000" b="1">
                        <a:solidFill>
                          <a:srgbClr val="002060"/>
                        </a:solidFill>
                        <a:latin typeface="Yu Gothic" panose="020B0400000000000000" pitchFamily="34" charset="-128"/>
                        <a:ea typeface="Yu Gothic" panose="020B0400000000000000" pitchFamily="34" charset="-128"/>
                      </a:rPr>
                      <a:pPr/>
                      <a:t>[值]</a:t>
                    </a:fld>
                    <a:endParaRPr lang="zh-HK"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577-49B3-B6D5-A8D2D3BB39D9}"/>
                </c:ext>
                <c:ext xmlns:c15="http://schemas.microsoft.com/office/drawing/2012/chart" uri="{CE6537A1-D6FC-4f65-9D91-7224C49458BB}">
                  <c15:dlblFieldTable/>
                  <c15:showDataLabelsRange val="0"/>
                </c:ext>
              </c:extLst>
            </c:dLbl>
            <c:dLbl>
              <c:idx val="1"/>
              <c:layout>
                <c:manualLayout>
                  <c:x val="-4.4077127337432626E-3"/>
                  <c:y val="2.28050130087336E-3"/>
                </c:manualLayout>
              </c:layout>
              <c:tx>
                <c:rich>
                  <a:bodyPr/>
                  <a:lstStyle/>
                  <a:p>
                    <a:fld id="{D4E71D66-DCA2-48F1-9BE5-98146F31D5C7}" type="VALUE">
                      <a:rPr lang="en-US" altLang="zh-HK" sz="4000" b="1">
                        <a:solidFill>
                          <a:srgbClr val="002060"/>
                        </a:solidFill>
                        <a:latin typeface="Yu Gothic" panose="020B0400000000000000" pitchFamily="34" charset="-128"/>
                        <a:ea typeface="Yu Gothic" panose="020B0400000000000000" pitchFamily="34" charset="-128"/>
                      </a:rPr>
                      <a:pPr/>
                      <a:t>[值]</a:t>
                    </a:fld>
                    <a:endParaRPr lang="zh-HK"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A577-49B3-B6D5-A8D2D3BB39D9}"/>
                </c:ext>
                <c:ext xmlns:c15="http://schemas.microsoft.com/office/drawing/2012/chart" uri="{CE6537A1-D6FC-4f65-9D91-7224C49458BB}">
                  <c15:layout>
                    <c:manualLayout>
                      <c:w val="0.1435738961137972"/>
                      <c:h val="0.1093159196408803"/>
                    </c:manualLayout>
                  </c15:layout>
                  <c15:dlblFieldTable/>
                  <c15:showDataLabelsRange val="0"/>
                </c:ext>
              </c:extLst>
            </c:dLbl>
            <c:spPr>
              <a:noFill/>
              <a:ln>
                <a:noFill/>
              </a:ln>
              <a:effectLst/>
            </c:spPr>
            <c:txPr>
              <a:bodyPr rot="0" spcFirstLastPara="1" vertOverflow="ellipsis" vert="horz" wrap="square" anchor="ctr" anchorCtr="1"/>
              <a:lstStyle/>
              <a:p>
                <a:pPr>
                  <a:defRPr sz="3600" b="0" i="0" u="none" strike="noStrike" kern="1200" baseline="0">
                    <a:solidFill>
                      <a:schemeClr val="tx1">
                        <a:lumMod val="75000"/>
                        <a:lumOff val="25000"/>
                      </a:schemeClr>
                    </a:solidFill>
                    <a:latin typeface="Calibri" charset="0"/>
                    <a:ea typeface="Calibri" charset="0"/>
                    <a:cs typeface="Calibri" charset="0"/>
                  </a:defRPr>
                </a:pPr>
                <a:endParaRPr lang="zh-H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'Water footprint _countries'!$A$1:$A$2</c:f>
              <c:strCache>
                <c:ptCount val="2"/>
                <c:pt idx="0">
                  <c:v>全球平均</c:v>
                </c:pt>
                <c:pt idx="1">
                  <c:v>香港</c:v>
                </c:pt>
              </c:strCache>
            </c:strRef>
          </c:cat>
          <c:val>
            <c:numRef>
              <c:f>'Water footprint _countries'!$B$1:$B$2</c:f>
              <c:numCache>
                <c:formatCode>General</c:formatCode>
                <c:ptCount val="2"/>
                <c:pt idx="0">
                  <c:v>3795</c:v>
                </c:pt>
                <c:pt idx="1">
                  <c:v>5496</c:v>
                </c:pt>
              </c:numCache>
            </c:numRef>
          </c:val>
          <c:extLst xmlns:c16r2="http://schemas.microsoft.com/office/drawing/2015/06/chart">
            <c:ext xmlns:c16="http://schemas.microsoft.com/office/drawing/2014/chart" uri="{C3380CC4-5D6E-409C-BE32-E72D297353CC}">
              <c16:uniqueId val="{00000004-A577-49B3-B6D5-A8D2D3BB39D9}"/>
            </c:ext>
          </c:extLst>
        </c:ser>
        <c:dLbls>
          <c:dLblPos val="outEnd"/>
          <c:showLegendKey val="0"/>
          <c:showVal val="1"/>
          <c:showCatName val="0"/>
          <c:showSerName val="0"/>
          <c:showPercent val="0"/>
          <c:showBubbleSize val="0"/>
        </c:dLbls>
        <c:gapWidth val="219"/>
        <c:overlap val="-27"/>
        <c:axId val="411344256"/>
        <c:axId val="411339160"/>
      </c:barChart>
      <c:catAx>
        <c:axId val="41134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Yu Gothic" charset="-128"/>
                <a:ea typeface="Yu Gothic" charset="-128"/>
                <a:cs typeface="Yu Gothic" charset="-128"/>
              </a:defRPr>
            </a:pPr>
            <a:endParaRPr lang="zh-HK"/>
          </a:p>
        </c:txPr>
        <c:crossAx val="411339160"/>
        <c:crosses val="autoZero"/>
        <c:auto val="1"/>
        <c:lblAlgn val="ctr"/>
        <c:lblOffset val="100"/>
        <c:noMultiLvlLbl val="0"/>
      </c:catAx>
      <c:valAx>
        <c:axId val="411339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Yu Gothic" charset="-128"/>
                    <a:ea typeface="Yu Gothic" charset="-128"/>
                    <a:cs typeface="Yu Gothic" charset="-128"/>
                  </a:defRPr>
                </a:pPr>
                <a:r>
                  <a:rPr lang="zh-TW"/>
                  <a:t>公升</a:t>
                </a:r>
                <a:r>
                  <a:rPr lang="en-US"/>
                  <a:t>/</a:t>
                </a:r>
                <a:r>
                  <a:rPr lang="zh-TW"/>
                  <a:t>每日</a:t>
                </a:r>
                <a:endParaRPr lang="en-US"/>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Yu Gothic" charset="-128"/>
                  <a:ea typeface="Yu Gothic" charset="-128"/>
                  <a:cs typeface="Yu Gothic" charset="-128"/>
                </a:defRPr>
              </a:pPr>
              <a:endParaRPr lang="zh-H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bri" charset="0"/>
                <a:ea typeface="Calibri" charset="0"/>
                <a:cs typeface="Calibri" charset="0"/>
              </a:defRPr>
            </a:pPr>
            <a:endParaRPr lang="zh-HK"/>
          </a:p>
        </c:txPr>
        <c:crossAx val="411344256"/>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Yu Gothic" charset="-128"/>
          <a:ea typeface="Yu Gothic" charset="-128"/>
          <a:cs typeface="Yu Gothic" charset="-128"/>
        </a:defRPr>
      </a:pPr>
      <a:endParaRPr lang="zh-H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3D9D66-5812-D447-9F68-BCE82B0CFCFA}"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389DE5C7-71F1-834C-AF04-61BA8F7485D3}">
      <dgm:prSet phldrT="[Text]" custT="1"/>
      <dgm:spPr/>
      <dgm:t>
        <a:bodyPr/>
        <a:lstStyle/>
        <a:p>
          <a:pPr>
            <a:spcAft>
              <a:spcPts val="0"/>
            </a:spcAft>
          </a:pPr>
          <a:r>
            <a:rPr lang="zh-TW" altLang="en-US" sz="3200" dirty="0" smtClean="0">
              <a:latin typeface="Yu Gothic" panose="020B0400000000000000" pitchFamily="34" charset="-128"/>
              <a:ea typeface="Yu Gothic" panose="020B0400000000000000" pitchFamily="34" charset="-128"/>
            </a:rPr>
            <a:t>養殖期</a:t>
          </a:r>
          <a:endParaRPr lang="en-US" altLang="zh-TW" sz="3200" dirty="0" smtClean="0">
            <a:latin typeface="Yu Gothic" panose="020B0400000000000000" pitchFamily="34" charset="-128"/>
            <a:ea typeface="Yu Gothic" panose="020B0400000000000000" pitchFamily="34" charset="-128"/>
          </a:endParaRPr>
        </a:p>
        <a:p>
          <a:pPr>
            <a:spcAft>
              <a:spcPts val="0"/>
            </a:spcAft>
          </a:pPr>
          <a:r>
            <a:rPr lang="zh-TW" altLang="en-US" sz="3200" dirty="0" smtClean="0">
              <a:latin typeface="Yu Gothic" panose="020B0400000000000000" pitchFamily="34" charset="-128"/>
              <a:ea typeface="Yu Gothic" panose="020B0400000000000000" pitchFamily="34" charset="-128"/>
            </a:rPr>
            <a:t>長短 </a:t>
          </a:r>
          <a:endParaRPr lang="en-US" sz="3200" dirty="0">
            <a:latin typeface="Yu Gothic" panose="020B0400000000000000" pitchFamily="34" charset="-128"/>
            <a:ea typeface="Yu Gothic" panose="020B0400000000000000" pitchFamily="34" charset="-128"/>
          </a:endParaRPr>
        </a:p>
      </dgm:t>
    </dgm:pt>
    <dgm:pt modelId="{86EF837A-2E7A-604B-B4AA-E724880FD610}" type="parTrans" cxnId="{FEF51F02-3F7F-E046-B7F6-BF2087F3849F}">
      <dgm:prSet/>
      <dgm:spPr/>
      <dgm:t>
        <a:bodyPr/>
        <a:lstStyle/>
        <a:p>
          <a:endParaRPr lang="en-US"/>
        </a:p>
      </dgm:t>
    </dgm:pt>
    <dgm:pt modelId="{1C39A3B3-ACDB-2248-A3C4-341BCF343B3D}" type="sibTrans" cxnId="{FEF51F02-3F7F-E046-B7F6-BF2087F3849F}">
      <dgm:prSet/>
      <dgm:spPr/>
      <dgm:t>
        <a:bodyPr/>
        <a:lstStyle/>
        <a:p>
          <a:endParaRPr lang="en-US"/>
        </a:p>
      </dgm:t>
    </dgm:pt>
    <dgm:pt modelId="{EC785233-74EC-7741-8F65-6A65AD860B2F}">
      <dgm:prSet phldrT="[Text]" custT="1"/>
      <dgm:spPr/>
      <dgm:t>
        <a:bodyPr/>
        <a:lstStyle/>
        <a:p>
          <a:pPr>
            <a:spcAft>
              <a:spcPts val="0"/>
            </a:spcAft>
          </a:pPr>
          <a:r>
            <a:rPr lang="zh-TW" altLang="en-US" sz="3200" dirty="0" smtClean="0">
              <a:latin typeface="Yu Gothic" panose="020B0400000000000000" pitchFamily="34" charset="-128"/>
              <a:ea typeface="Yu Gothic" panose="020B0400000000000000" pitchFamily="34" charset="-128"/>
            </a:rPr>
            <a:t>需要的</a:t>
          </a:r>
          <a:endParaRPr lang="en-US" altLang="zh-TW" sz="3200" dirty="0" smtClean="0">
            <a:latin typeface="Yu Gothic" panose="020B0400000000000000" pitchFamily="34" charset="-128"/>
            <a:ea typeface="Yu Gothic" panose="020B0400000000000000" pitchFamily="34" charset="-128"/>
          </a:endParaRPr>
        </a:p>
        <a:p>
          <a:pPr>
            <a:spcAft>
              <a:spcPts val="0"/>
            </a:spcAft>
          </a:pPr>
          <a:r>
            <a:rPr lang="zh-TW" altLang="en-US" sz="3200" dirty="0" smtClean="0">
              <a:latin typeface="Yu Gothic" panose="020B0400000000000000" pitchFamily="34" charset="-128"/>
              <a:ea typeface="Yu Gothic" panose="020B0400000000000000" pitchFamily="34" charset="-128"/>
            </a:rPr>
            <a:t>飼料量</a:t>
          </a:r>
          <a:endParaRPr lang="en-US" sz="3200" dirty="0">
            <a:latin typeface="Yu Gothic" panose="020B0400000000000000" pitchFamily="34" charset="-128"/>
            <a:ea typeface="Yu Gothic" panose="020B0400000000000000" pitchFamily="34" charset="-128"/>
          </a:endParaRPr>
        </a:p>
      </dgm:t>
    </dgm:pt>
    <dgm:pt modelId="{0FF2D2E1-5E3E-D141-9F73-16246242DD28}" type="parTrans" cxnId="{58F5A242-FADC-D141-A362-9733E9F95F87}">
      <dgm:prSet/>
      <dgm:spPr/>
      <dgm:t>
        <a:bodyPr/>
        <a:lstStyle/>
        <a:p>
          <a:endParaRPr lang="en-US"/>
        </a:p>
      </dgm:t>
    </dgm:pt>
    <dgm:pt modelId="{8B063FF2-AD34-7F4E-9560-F39536037C5D}" type="sibTrans" cxnId="{58F5A242-FADC-D141-A362-9733E9F95F87}">
      <dgm:prSet/>
      <dgm:spPr/>
      <dgm:t>
        <a:bodyPr/>
        <a:lstStyle/>
        <a:p>
          <a:endParaRPr lang="en-US"/>
        </a:p>
      </dgm:t>
    </dgm:pt>
    <dgm:pt modelId="{3B87D3ED-E71E-8A4A-B625-04495A00A8F9}">
      <dgm:prSet phldrT="[Text]" custT="1"/>
      <dgm:spPr/>
      <dgm:t>
        <a:bodyPr/>
        <a:lstStyle/>
        <a:p>
          <a:pPr>
            <a:spcAft>
              <a:spcPts val="0"/>
            </a:spcAft>
          </a:pPr>
          <a:r>
            <a:rPr lang="zh-TW" altLang="en-US" sz="3200" dirty="0" smtClean="0">
              <a:latin typeface="Yu Gothic" panose="020B0400000000000000" pitchFamily="34" charset="-128"/>
              <a:ea typeface="Yu Gothic" panose="020B0400000000000000" pitchFamily="34" charset="-128"/>
            </a:rPr>
            <a:t>需要的</a:t>
          </a:r>
          <a:endParaRPr lang="en-US" altLang="zh-TW" sz="3200" dirty="0" smtClean="0">
            <a:latin typeface="Yu Gothic" panose="020B0400000000000000" pitchFamily="34" charset="-128"/>
            <a:ea typeface="Yu Gothic" panose="020B0400000000000000" pitchFamily="34" charset="-128"/>
          </a:endParaRPr>
        </a:p>
        <a:p>
          <a:pPr>
            <a:spcAft>
              <a:spcPts val="0"/>
            </a:spcAft>
          </a:pPr>
          <a:r>
            <a:rPr lang="zh-TW" altLang="en-US" sz="3200" dirty="0" smtClean="0">
              <a:latin typeface="Yu Gothic" panose="020B0400000000000000" pitchFamily="34" charset="-128"/>
              <a:ea typeface="Yu Gothic" panose="020B0400000000000000" pitchFamily="34" charset="-128"/>
            </a:rPr>
            <a:t>飼料成分</a:t>
          </a:r>
          <a:endParaRPr lang="en-US" sz="3200" dirty="0">
            <a:latin typeface="Yu Gothic" panose="020B0400000000000000" pitchFamily="34" charset="-128"/>
            <a:ea typeface="Yu Gothic" panose="020B0400000000000000" pitchFamily="34" charset="-128"/>
          </a:endParaRPr>
        </a:p>
      </dgm:t>
    </dgm:pt>
    <dgm:pt modelId="{2D7ED186-DECA-7745-91C5-FE56ECD9E833}" type="parTrans" cxnId="{1E8B4540-93B1-9246-97C5-345010393BEF}">
      <dgm:prSet/>
      <dgm:spPr/>
      <dgm:t>
        <a:bodyPr/>
        <a:lstStyle/>
        <a:p>
          <a:endParaRPr lang="en-US"/>
        </a:p>
      </dgm:t>
    </dgm:pt>
    <dgm:pt modelId="{F50A74C4-A382-FD45-AF3E-44462D2ED2A9}" type="sibTrans" cxnId="{1E8B4540-93B1-9246-97C5-345010393BEF}">
      <dgm:prSet/>
      <dgm:spPr/>
      <dgm:t>
        <a:bodyPr/>
        <a:lstStyle/>
        <a:p>
          <a:endParaRPr lang="en-US"/>
        </a:p>
      </dgm:t>
    </dgm:pt>
    <dgm:pt modelId="{19E56CDB-C87C-E34B-9C0C-F118BF24B94C}">
      <dgm:prSet phldrT="[Text]" custT="1"/>
      <dgm:spPr/>
      <dgm:t>
        <a:bodyPr/>
        <a:lstStyle/>
        <a:p>
          <a:pPr>
            <a:spcAft>
              <a:spcPts val="0"/>
            </a:spcAft>
          </a:pPr>
          <a:r>
            <a:rPr lang="zh-TW" altLang="en-US" sz="3200" dirty="0" smtClean="0">
              <a:latin typeface="Yu Gothic" panose="020B0400000000000000" pitchFamily="34" charset="-128"/>
              <a:ea typeface="Yu Gothic" panose="020B0400000000000000" pitchFamily="34" charset="-128"/>
            </a:rPr>
            <a:t>食物加工</a:t>
          </a:r>
          <a:endParaRPr lang="en-US" altLang="zh-TW" sz="3200" dirty="0" smtClean="0">
            <a:latin typeface="Yu Gothic" panose="020B0400000000000000" pitchFamily="34" charset="-128"/>
            <a:ea typeface="Yu Gothic" panose="020B0400000000000000" pitchFamily="34" charset="-128"/>
          </a:endParaRPr>
        </a:p>
        <a:p>
          <a:pPr>
            <a:spcAft>
              <a:spcPts val="0"/>
            </a:spcAft>
          </a:pPr>
          <a:r>
            <a:rPr lang="zh-TW" altLang="en-US" sz="3200" dirty="0" smtClean="0">
              <a:latin typeface="Yu Gothic" panose="020B0400000000000000" pitchFamily="34" charset="-128"/>
              <a:ea typeface="Yu Gothic" panose="020B0400000000000000" pitchFamily="34" charset="-128"/>
            </a:rPr>
            <a:t>的消耗</a:t>
          </a:r>
          <a:endParaRPr lang="en-US" sz="3200" dirty="0">
            <a:latin typeface="Yu Gothic" panose="020B0400000000000000" pitchFamily="34" charset="-128"/>
            <a:ea typeface="Yu Gothic" panose="020B0400000000000000" pitchFamily="34" charset="-128"/>
          </a:endParaRPr>
        </a:p>
      </dgm:t>
    </dgm:pt>
    <dgm:pt modelId="{497B3A7F-C02F-304C-954D-C0C90E6AAB98}" type="parTrans" cxnId="{69BDCD28-6A66-9942-B7A5-53BC92DCA835}">
      <dgm:prSet/>
      <dgm:spPr/>
      <dgm:t>
        <a:bodyPr/>
        <a:lstStyle/>
        <a:p>
          <a:endParaRPr lang="en-US"/>
        </a:p>
      </dgm:t>
    </dgm:pt>
    <dgm:pt modelId="{37774170-860E-3E4E-A3C7-227D0F3BC98E}" type="sibTrans" cxnId="{69BDCD28-6A66-9942-B7A5-53BC92DCA835}">
      <dgm:prSet/>
      <dgm:spPr/>
      <dgm:t>
        <a:bodyPr/>
        <a:lstStyle/>
        <a:p>
          <a:endParaRPr lang="en-US"/>
        </a:p>
      </dgm:t>
    </dgm:pt>
    <dgm:pt modelId="{5BE1351B-E5C7-A047-A996-97A6D5054DCF}" type="pres">
      <dgm:prSet presAssocID="{6E3D9D66-5812-D447-9F68-BCE82B0CFCFA}" presName="diagram" presStyleCnt="0">
        <dgm:presLayoutVars>
          <dgm:dir/>
          <dgm:resizeHandles val="exact"/>
        </dgm:presLayoutVars>
      </dgm:prSet>
      <dgm:spPr/>
      <dgm:t>
        <a:bodyPr/>
        <a:lstStyle/>
        <a:p>
          <a:endParaRPr lang="en-US"/>
        </a:p>
      </dgm:t>
    </dgm:pt>
    <dgm:pt modelId="{D0285B2B-DE86-5B40-B8E0-A6E70BDA90CC}" type="pres">
      <dgm:prSet presAssocID="{389DE5C7-71F1-834C-AF04-61BA8F7485D3}" presName="node" presStyleLbl="node1" presStyleIdx="0" presStyleCnt="4">
        <dgm:presLayoutVars>
          <dgm:bulletEnabled val="1"/>
        </dgm:presLayoutVars>
      </dgm:prSet>
      <dgm:spPr/>
      <dgm:t>
        <a:bodyPr/>
        <a:lstStyle/>
        <a:p>
          <a:endParaRPr lang="en-US"/>
        </a:p>
      </dgm:t>
    </dgm:pt>
    <dgm:pt modelId="{65281DDA-221D-E145-95EB-10D85083991B}" type="pres">
      <dgm:prSet presAssocID="{1C39A3B3-ACDB-2248-A3C4-341BCF343B3D}" presName="sibTrans" presStyleCnt="0"/>
      <dgm:spPr/>
    </dgm:pt>
    <dgm:pt modelId="{FFC55FCC-0178-E24F-B5D2-AD12F44BBECC}" type="pres">
      <dgm:prSet presAssocID="{EC785233-74EC-7741-8F65-6A65AD860B2F}" presName="node" presStyleLbl="node1" presStyleIdx="1" presStyleCnt="4">
        <dgm:presLayoutVars>
          <dgm:bulletEnabled val="1"/>
        </dgm:presLayoutVars>
      </dgm:prSet>
      <dgm:spPr/>
      <dgm:t>
        <a:bodyPr/>
        <a:lstStyle/>
        <a:p>
          <a:endParaRPr lang="en-US"/>
        </a:p>
      </dgm:t>
    </dgm:pt>
    <dgm:pt modelId="{972EEB8C-E74B-B545-9913-8EF24284E83B}" type="pres">
      <dgm:prSet presAssocID="{8B063FF2-AD34-7F4E-9560-F39536037C5D}" presName="sibTrans" presStyleCnt="0"/>
      <dgm:spPr/>
    </dgm:pt>
    <dgm:pt modelId="{F426AD04-75AF-7845-AD36-1428838109D1}" type="pres">
      <dgm:prSet presAssocID="{3B87D3ED-E71E-8A4A-B625-04495A00A8F9}" presName="node" presStyleLbl="node1" presStyleIdx="2" presStyleCnt="4">
        <dgm:presLayoutVars>
          <dgm:bulletEnabled val="1"/>
        </dgm:presLayoutVars>
      </dgm:prSet>
      <dgm:spPr/>
      <dgm:t>
        <a:bodyPr/>
        <a:lstStyle/>
        <a:p>
          <a:endParaRPr lang="en-US"/>
        </a:p>
      </dgm:t>
    </dgm:pt>
    <dgm:pt modelId="{67D8928E-DBD9-3049-A779-3F545174D3BA}" type="pres">
      <dgm:prSet presAssocID="{F50A74C4-A382-FD45-AF3E-44462D2ED2A9}" presName="sibTrans" presStyleCnt="0"/>
      <dgm:spPr/>
    </dgm:pt>
    <dgm:pt modelId="{48EF8602-6256-2B4D-9564-6DBF9400B1BB}" type="pres">
      <dgm:prSet presAssocID="{19E56CDB-C87C-E34B-9C0C-F118BF24B94C}" presName="node" presStyleLbl="node1" presStyleIdx="3" presStyleCnt="4">
        <dgm:presLayoutVars>
          <dgm:bulletEnabled val="1"/>
        </dgm:presLayoutVars>
      </dgm:prSet>
      <dgm:spPr/>
      <dgm:t>
        <a:bodyPr/>
        <a:lstStyle/>
        <a:p>
          <a:endParaRPr lang="en-US"/>
        </a:p>
      </dgm:t>
    </dgm:pt>
  </dgm:ptLst>
  <dgm:cxnLst>
    <dgm:cxn modelId="{FEF51F02-3F7F-E046-B7F6-BF2087F3849F}" srcId="{6E3D9D66-5812-D447-9F68-BCE82B0CFCFA}" destId="{389DE5C7-71F1-834C-AF04-61BA8F7485D3}" srcOrd="0" destOrd="0" parTransId="{86EF837A-2E7A-604B-B4AA-E724880FD610}" sibTransId="{1C39A3B3-ACDB-2248-A3C4-341BCF343B3D}"/>
    <dgm:cxn modelId="{46313A88-BFEC-EE45-87C4-A68A2E596B2C}" type="presOf" srcId="{389DE5C7-71F1-834C-AF04-61BA8F7485D3}" destId="{D0285B2B-DE86-5B40-B8E0-A6E70BDA90CC}" srcOrd="0" destOrd="0" presId="urn:microsoft.com/office/officeart/2005/8/layout/default"/>
    <dgm:cxn modelId="{58F5A242-FADC-D141-A362-9733E9F95F87}" srcId="{6E3D9D66-5812-D447-9F68-BCE82B0CFCFA}" destId="{EC785233-74EC-7741-8F65-6A65AD860B2F}" srcOrd="1" destOrd="0" parTransId="{0FF2D2E1-5E3E-D141-9F73-16246242DD28}" sibTransId="{8B063FF2-AD34-7F4E-9560-F39536037C5D}"/>
    <dgm:cxn modelId="{ED6188DD-0E5E-D240-B4B0-DB31513DA01E}" type="presOf" srcId="{19E56CDB-C87C-E34B-9C0C-F118BF24B94C}" destId="{48EF8602-6256-2B4D-9564-6DBF9400B1BB}" srcOrd="0" destOrd="0" presId="urn:microsoft.com/office/officeart/2005/8/layout/default"/>
    <dgm:cxn modelId="{69BDCD28-6A66-9942-B7A5-53BC92DCA835}" srcId="{6E3D9D66-5812-D447-9F68-BCE82B0CFCFA}" destId="{19E56CDB-C87C-E34B-9C0C-F118BF24B94C}" srcOrd="3" destOrd="0" parTransId="{497B3A7F-C02F-304C-954D-C0C90E6AAB98}" sibTransId="{37774170-860E-3E4E-A3C7-227D0F3BC98E}"/>
    <dgm:cxn modelId="{37BE1B9B-070D-9249-8D80-714AA154656D}" type="presOf" srcId="{6E3D9D66-5812-D447-9F68-BCE82B0CFCFA}" destId="{5BE1351B-E5C7-A047-A996-97A6D5054DCF}" srcOrd="0" destOrd="0" presId="urn:microsoft.com/office/officeart/2005/8/layout/default"/>
    <dgm:cxn modelId="{7C0BA46F-3B02-6341-93EB-660073D305D4}" type="presOf" srcId="{EC785233-74EC-7741-8F65-6A65AD860B2F}" destId="{FFC55FCC-0178-E24F-B5D2-AD12F44BBECC}" srcOrd="0" destOrd="0" presId="urn:microsoft.com/office/officeart/2005/8/layout/default"/>
    <dgm:cxn modelId="{1E8B4540-93B1-9246-97C5-345010393BEF}" srcId="{6E3D9D66-5812-D447-9F68-BCE82B0CFCFA}" destId="{3B87D3ED-E71E-8A4A-B625-04495A00A8F9}" srcOrd="2" destOrd="0" parTransId="{2D7ED186-DECA-7745-91C5-FE56ECD9E833}" sibTransId="{F50A74C4-A382-FD45-AF3E-44462D2ED2A9}"/>
    <dgm:cxn modelId="{DD73AE80-3DF1-2046-946A-3EDEDD9A2688}" type="presOf" srcId="{3B87D3ED-E71E-8A4A-B625-04495A00A8F9}" destId="{F426AD04-75AF-7845-AD36-1428838109D1}" srcOrd="0" destOrd="0" presId="urn:microsoft.com/office/officeart/2005/8/layout/default"/>
    <dgm:cxn modelId="{5E5C621E-9413-9844-A052-6A76116D7A74}" type="presParOf" srcId="{5BE1351B-E5C7-A047-A996-97A6D5054DCF}" destId="{D0285B2B-DE86-5B40-B8E0-A6E70BDA90CC}" srcOrd="0" destOrd="0" presId="urn:microsoft.com/office/officeart/2005/8/layout/default"/>
    <dgm:cxn modelId="{5F1B18DA-DF62-104B-9B7F-17A96648A268}" type="presParOf" srcId="{5BE1351B-E5C7-A047-A996-97A6D5054DCF}" destId="{65281DDA-221D-E145-95EB-10D85083991B}" srcOrd="1" destOrd="0" presId="urn:microsoft.com/office/officeart/2005/8/layout/default"/>
    <dgm:cxn modelId="{F2AB7758-F7B0-D94F-ACD3-56488D27ABE8}" type="presParOf" srcId="{5BE1351B-E5C7-A047-A996-97A6D5054DCF}" destId="{FFC55FCC-0178-E24F-B5D2-AD12F44BBECC}" srcOrd="2" destOrd="0" presId="urn:microsoft.com/office/officeart/2005/8/layout/default"/>
    <dgm:cxn modelId="{38D73BB0-719D-9545-9867-D47B3081B7A8}" type="presParOf" srcId="{5BE1351B-E5C7-A047-A996-97A6D5054DCF}" destId="{972EEB8C-E74B-B545-9913-8EF24284E83B}" srcOrd="3" destOrd="0" presId="urn:microsoft.com/office/officeart/2005/8/layout/default"/>
    <dgm:cxn modelId="{8B2F87A5-ACAE-5940-BEC7-A5197E7B71C5}" type="presParOf" srcId="{5BE1351B-E5C7-A047-A996-97A6D5054DCF}" destId="{F426AD04-75AF-7845-AD36-1428838109D1}" srcOrd="4" destOrd="0" presId="urn:microsoft.com/office/officeart/2005/8/layout/default"/>
    <dgm:cxn modelId="{F6EEB22F-1607-C946-BA57-D02BAA4B6FF5}" type="presParOf" srcId="{5BE1351B-E5C7-A047-A996-97A6D5054DCF}" destId="{67D8928E-DBD9-3049-A779-3F545174D3BA}" srcOrd="5" destOrd="0" presId="urn:microsoft.com/office/officeart/2005/8/layout/default"/>
    <dgm:cxn modelId="{36D119EA-46FF-7240-9361-037A248AC2C7}" type="presParOf" srcId="{5BE1351B-E5C7-A047-A996-97A6D5054DCF}" destId="{48EF8602-6256-2B4D-9564-6DBF9400B1B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3D9D66-5812-D447-9F68-BCE82B0CFCFA}"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389DE5C7-71F1-834C-AF04-61BA8F7485D3}">
      <dgm:prSet phldrT="[Text]"/>
      <dgm:spPr/>
      <dgm:t>
        <a:bodyPr/>
        <a:lstStyle/>
        <a:p>
          <a:pPr>
            <a:spcAft>
              <a:spcPts val="0"/>
            </a:spcAft>
          </a:pPr>
          <a:r>
            <a:rPr lang="zh-TW" altLang="en-US" b="0" i="0" dirty="0" smtClean="0">
              <a:latin typeface="Yu Gothic" charset="-128"/>
              <a:ea typeface="Yu Gothic" charset="-128"/>
              <a:cs typeface="Yu Gothic" charset="-128"/>
            </a:rPr>
            <a:t>生長期長短</a:t>
          </a:r>
          <a:endParaRPr lang="en-US" altLang="zh-TW" b="0" i="0" dirty="0" smtClean="0">
            <a:latin typeface="Yu Gothic" charset="-128"/>
            <a:ea typeface="Yu Gothic" charset="-128"/>
            <a:cs typeface="Yu Gothic" charset="-128"/>
          </a:endParaRPr>
        </a:p>
        <a:p>
          <a:pPr>
            <a:spcAft>
              <a:spcPts val="0"/>
            </a:spcAft>
          </a:pPr>
          <a:r>
            <a:rPr lang="en-US" altLang="zh-TW" b="0" i="0" dirty="0" smtClean="0">
              <a:latin typeface="Yu Gothic" charset="-128"/>
              <a:ea typeface="Yu Gothic" charset="-128"/>
              <a:cs typeface="Yu Gothic" charset="-128"/>
            </a:rPr>
            <a:t>(</a:t>
          </a:r>
          <a:r>
            <a:rPr lang="ja-JP" altLang="en-US" b="0" i="0" dirty="0" smtClean="0">
              <a:latin typeface="Yu Gothic" charset="-128"/>
              <a:ea typeface="Yu Gothic" charset="-128"/>
              <a:cs typeface="Yu Gothic" charset="-128"/>
            </a:rPr>
            <a:t>一年生</a:t>
          </a:r>
          <a:r>
            <a:rPr lang="en-US" altLang="zh-TW" b="0" i="0" dirty="0" smtClean="0">
              <a:latin typeface="Yu Gothic" charset="-128"/>
              <a:ea typeface="Yu Gothic" charset="-128"/>
              <a:cs typeface="Yu Gothic" charset="-128"/>
            </a:rPr>
            <a:t>/</a:t>
          </a:r>
          <a:r>
            <a:rPr lang="zh-TW" altLang="en-US" b="0" i="0" dirty="0" smtClean="0">
              <a:latin typeface="Yu Gothic" charset="-128"/>
              <a:ea typeface="Yu Gothic" charset="-128"/>
              <a:cs typeface="Yu Gothic" charset="-128"/>
            </a:rPr>
            <a:t>多年生</a:t>
          </a:r>
          <a:r>
            <a:rPr lang="en-US" altLang="zh-TW" b="0" i="0" dirty="0" smtClean="0">
              <a:latin typeface="Yu Gothic" charset="-128"/>
              <a:ea typeface="Yu Gothic" charset="-128"/>
              <a:cs typeface="Yu Gothic" charset="-128"/>
            </a:rPr>
            <a:t>)</a:t>
          </a:r>
          <a:endParaRPr lang="en-US" b="0" i="0" dirty="0">
            <a:latin typeface="Yu Gothic" charset="-128"/>
            <a:ea typeface="Yu Gothic" charset="-128"/>
            <a:cs typeface="Yu Gothic" charset="-128"/>
          </a:endParaRPr>
        </a:p>
      </dgm:t>
    </dgm:pt>
    <dgm:pt modelId="{86EF837A-2E7A-604B-B4AA-E724880FD610}" type="parTrans" cxnId="{FEF51F02-3F7F-E046-B7F6-BF2087F3849F}">
      <dgm:prSet/>
      <dgm:spPr/>
      <dgm:t>
        <a:bodyPr/>
        <a:lstStyle/>
        <a:p>
          <a:endParaRPr lang="en-US">
            <a:latin typeface="PMingLiU-ExtB" charset="-120"/>
            <a:ea typeface="PMingLiU-ExtB" charset="-120"/>
            <a:cs typeface="PMingLiU-ExtB" charset="-120"/>
          </a:endParaRPr>
        </a:p>
      </dgm:t>
    </dgm:pt>
    <dgm:pt modelId="{1C39A3B3-ACDB-2248-A3C4-341BCF343B3D}" type="sibTrans" cxnId="{FEF51F02-3F7F-E046-B7F6-BF2087F3849F}">
      <dgm:prSet/>
      <dgm:spPr/>
      <dgm:t>
        <a:bodyPr/>
        <a:lstStyle/>
        <a:p>
          <a:endParaRPr lang="en-US">
            <a:latin typeface="PMingLiU-ExtB" charset="-120"/>
            <a:ea typeface="PMingLiU-ExtB" charset="-120"/>
            <a:cs typeface="PMingLiU-ExtB" charset="-120"/>
          </a:endParaRPr>
        </a:p>
      </dgm:t>
    </dgm:pt>
    <dgm:pt modelId="{EC785233-74EC-7741-8F65-6A65AD860B2F}">
      <dgm:prSet phldrT="[Text]"/>
      <dgm:spPr/>
      <dgm:t>
        <a:bodyPr/>
        <a:lstStyle/>
        <a:p>
          <a:pPr>
            <a:spcAft>
              <a:spcPts val="0"/>
            </a:spcAft>
          </a:pPr>
          <a:r>
            <a:rPr lang="zh-CN" altLang="en-US" b="0" i="0" dirty="0" smtClean="0">
              <a:latin typeface="Yu Gothic" charset="-128"/>
              <a:ea typeface="Yu Gothic" charset="-128"/>
              <a:cs typeface="Yu Gothic" charset="-128"/>
            </a:rPr>
            <a:t>土壤</a:t>
          </a:r>
          <a:r>
            <a:rPr lang="zh-TW" altLang="en-US" dirty="0" smtClean="0">
              <a:latin typeface="Yu Gothic" charset="-128"/>
              <a:ea typeface="Yu Gothic" charset="-128"/>
              <a:cs typeface="Yu Gothic" charset="-128"/>
            </a:rPr>
            <a:t>特徵</a:t>
          </a:r>
          <a:endParaRPr lang="en-US" altLang="zh-TW" dirty="0" smtClean="0">
            <a:latin typeface="Yu Gothic" charset="-128"/>
            <a:ea typeface="Yu Gothic" charset="-128"/>
            <a:cs typeface="Yu Gothic" charset="-128"/>
          </a:endParaRPr>
        </a:p>
        <a:p>
          <a:pPr>
            <a:spcAft>
              <a:spcPts val="0"/>
            </a:spcAft>
          </a:pPr>
          <a:r>
            <a:rPr lang="en-US" altLang="zh-TW" dirty="0" smtClean="0">
              <a:latin typeface="Yu Gothic" charset="-128"/>
              <a:ea typeface="Yu Gothic" charset="-128"/>
              <a:cs typeface="Yu Gothic" charset="-128"/>
            </a:rPr>
            <a:t>(</a:t>
          </a:r>
          <a:r>
            <a:rPr lang="zh-TW" altLang="en-US" dirty="0" smtClean="0">
              <a:latin typeface="Yu Gothic" charset="-128"/>
              <a:ea typeface="Yu Gothic" charset="-128"/>
              <a:cs typeface="Yu Gothic" charset="-128"/>
            </a:rPr>
            <a:t>含水量、養份</a:t>
          </a:r>
          <a:r>
            <a:rPr lang="en-US" altLang="zh-TW" dirty="0" smtClean="0">
              <a:latin typeface="Yu Gothic" charset="-128"/>
              <a:ea typeface="Yu Gothic" charset="-128"/>
              <a:cs typeface="Yu Gothic" charset="-128"/>
            </a:rPr>
            <a:t>)</a:t>
          </a:r>
          <a:endParaRPr lang="zh-TW" altLang="en-US" dirty="0" smtClean="0">
            <a:latin typeface="Yu Gothic" charset="-128"/>
            <a:ea typeface="Yu Gothic" charset="-128"/>
            <a:cs typeface="Yu Gothic" charset="-128"/>
          </a:endParaRPr>
        </a:p>
      </dgm:t>
    </dgm:pt>
    <dgm:pt modelId="{0FF2D2E1-5E3E-D141-9F73-16246242DD28}" type="parTrans" cxnId="{58F5A242-FADC-D141-A362-9733E9F95F87}">
      <dgm:prSet/>
      <dgm:spPr/>
      <dgm:t>
        <a:bodyPr/>
        <a:lstStyle/>
        <a:p>
          <a:endParaRPr lang="en-US">
            <a:latin typeface="PMingLiU-ExtB" charset="-120"/>
            <a:ea typeface="PMingLiU-ExtB" charset="-120"/>
            <a:cs typeface="PMingLiU-ExtB" charset="-120"/>
          </a:endParaRPr>
        </a:p>
      </dgm:t>
    </dgm:pt>
    <dgm:pt modelId="{8B063FF2-AD34-7F4E-9560-F39536037C5D}" type="sibTrans" cxnId="{58F5A242-FADC-D141-A362-9733E9F95F87}">
      <dgm:prSet/>
      <dgm:spPr/>
      <dgm:t>
        <a:bodyPr/>
        <a:lstStyle/>
        <a:p>
          <a:endParaRPr lang="en-US">
            <a:latin typeface="PMingLiU-ExtB" charset="-120"/>
            <a:ea typeface="PMingLiU-ExtB" charset="-120"/>
            <a:cs typeface="PMingLiU-ExtB" charset="-120"/>
          </a:endParaRPr>
        </a:p>
      </dgm:t>
    </dgm:pt>
    <dgm:pt modelId="{3B87D3ED-E71E-8A4A-B625-04495A00A8F9}">
      <dgm:prSet phldrT="[Text]"/>
      <dgm:spPr/>
      <dgm:t>
        <a:bodyPr/>
        <a:lstStyle/>
        <a:p>
          <a:pPr>
            <a:spcAft>
              <a:spcPts val="0"/>
            </a:spcAft>
          </a:pPr>
          <a:r>
            <a:rPr lang="zh-TW" altLang="en-US" b="0" i="0" dirty="0" smtClean="0">
              <a:latin typeface="Yu Gothic" charset="-128"/>
              <a:ea typeface="Yu Gothic" charset="-128"/>
              <a:cs typeface="Yu Gothic" charset="-128"/>
            </a:rPr>
            <a:t>生長地方氣候</a:t>
          </a:r>
          <a:endParaRPr lang="en-US" altLang="zh-TW" b="0" i="0" dirty="0" smtClean="0">
            <a:latin typeface="Yu Gothic" charset="-128"/>
            <a:ea typeface="Yu Gothic" charset="-128"/>
            <a:cs typeface="Yu Gothic" charset="-128"/>
          </a:endParaRPr>
        </a:p>
        <a:p>
          <a:pPr>
            <a:spcAft>
              <a:spcPts val="0"/>
            </a:spcAft>
          </a:pPr>
          <a:r>
            <a:rPr lang="en-US" altLang="zh-TW" b="0" i="0" dirty="0" smtClean="0">
              <a:latin typeface="Yu Gothic" charset="-128"/>
              <a:ea typeface="Yu Gothic" charset="-128"/>
              <a:cs typeface="Yu Gothic" charset="-128"/>
            </a:rPr>
            <a:t>(</a:t>
          </a:r>
          <a:r>
            <a:rPr lang="zh-TW" altLang="en-US" b="0" i="0" dirty="0" smtClean="0">
              <a:latin typeface="Yu Gothic" charset="-128"/>
              <a:ea typeface="Yu Gothic" charset="-128"/>
              <a:cs typeface="Yu Gothic" charset="-128"/>
            </a:rPr>
            <a:t>熱帶</a:t>
          </a:r>
          <a:r>
            <a:rPr lang="en-US" altLang="zh-TW" b="0" i="0" dirty="0" smtClean="0">
              <a:latin typeface="Yu Gothic" charset="-128"/>
              <a:ea typeface="Yu Gothic" charset="-128"/>
              <a:cs typeface="Yu Gothic" charset="-128"/>
            </a:rPr>
            <a:t>/</a:t>
          </a:r>
          <a:r>
            <a:rPr lang="zh-CN" altLang="en-US" b="0" i="0" dirty="0" smtClean="0">
              <a:latin typeface="Yu Gothic" charset="-128"/>
              <a:ea typeface="Yu Gothic" charset="-128"/>
              <a:cs typeface="Yu Gothic" charset="-128"/>
            </a:rPr>
            <a:t>溫</a:t>
          </a:r>
          <a:r>
            <a:rPr lang="zh-TW" altLang="en-US" b="0" i="0" dirty="0" smtClean="0">
              <a:latin typeface="Yu Gothic" charset="-128"/>
              <a:ea typeface="Yu Gothic" charset="-128"/>
              <a:cs typeface="Yu Gothic" charset="-128"/>
            </a:rPr>
            <a:t>帶</a:t>
          </a:r>
          <a:r>
            <a:rPr lang="en-US" altLang="zh-TW" b="0" i="0" dirty="0" smtClean="0">
              <a:latin typeface="Yu Gothic" charset="-128"/>
              <a:ea typeface="Yu Gothic" charset="-128"/>
              <a:cs typeface="Yu Gothic" charset="-128"/>
            </a:rPr>
            <a:t>)</a:t>
          </a:r>
          <a:endParaRPr lang="en-US" b="0" i="0" dirty="0">
            <a:latin typeface="Yu Gothic" charset="-128"/>
            <a:ea typeface="Yu Gothic" charset="-128"/>
            <a:cs typeface="Yu Gothic" charset="-128"/>
          </a:endParaRPr>
        </a:p>
      </dgm:t>
    </dgm:pt>
    <dgm:pt modelId="{2D7ED186-DECA-7745-91C5-FE56ECD9E833}" type="parTrans" cxnId="{1E8B4540-93B1-9246-97C5-345010393BEF}">
      <dgm:prSet/>
      <dgm:spPr/>
      <dgm:t>
        <a:bodyPr/>
        <a:lstStyle/>
        <a:p>
          <a:endParaRPr lang="en-US">
            <a:latin typeface="PMingLiU-ExtB" charset="-120"/>
            <a:ea typeface="PMingLiU-ExtB" charset="-120"/>
            <a:cs typeface="PMingLiU-ExtB" charset="-120"/>
          </a:endParaRPr>
        </a:p>
      </dgm:t>
    </dgm:pt>
    <dgm:pt modelId="{F50A74C4-A382-FD45-AF3E-44462D2ED2A9}" type="sibTrans" cxnId="{1E8B4540-93B1-9246-97C5-345010393BEF}">
      <dgm:prSet/>
      <dgm:spPr/>
      <dgm:t>
        <a:bodyPr/>
        <a:lstStyle/>
        <a:p>
          <a:endParaRPr lang="en-US">
            <a:latin typeface="PMingLiU-ExtB" charset="-120"/>
            <a:ea typeface="PMingLiU-ExtB" charset="-120"/>
            <a:cs typeface="PMingLiU-ExtB" charset="-120"/>
          </a:endParaRPr>
        </a:p>
      </dgm:t>
    </dgm:pt>
    <dgm:pt modelId="{F04816D9-8F70-8044-9AD9-5BFA1FB5BE20}">
      <dgm:prSet phldrT="[Text]"/>
      <dgm:spPr/>
      <dgm:t>
        <a:bodyPr/>
        <a:lstStyle/>
        <a:p>
          <a:pPr>
            <a:spcAft>
              <a:spcPts val="0"/>
            </a:spcAft>
          </a:pPr>
          <a:r>
            <a:rPr lang="zh-CN" altLang="en-US" b="0" i="0" dirty="0" smtClean="0">
              <a:latin typeface="Yu Gothic" charset="-128"/>
              <a:ea typeface="Yu Gothic" charset="-128"/>
              <a:cs typeface="Yu Gothic" charset="-128"/>
            </a:rPr>
            <a:t>種植方法</a:t>
          </a:r>
          <a:endParaRPr lang="en-US" altLang="zh-CN" b="0" i="0" dirty="0" smtClean="0">
            <a:latin typeface="Yu Gothic" charset="-128"/>
            <a:ea typeface="Yu Gothic" charset="-128"/>
            <a:cs typeface="Yu Gothic" charset="-128"/>
          </a:endParaRPr>
        </a:p>
      </dgm:t>
    </dgm:pt>
    <dgm:pt modelId="{05CCFB0F-9FD9-BA4E-B335-AFD93C4C64D7}" type="parTrans" cxnId="{F323464E-0CE6-8246-97CC-14E41535F757}">
      <dgm:prSet/>
      <dgm:spPr/>
      <dgm:t>
        <a:bodyPr/>
        <a:lstStyle/>
        <a:p>
          <a:endParaRPr lang="en-US">
            <a:latin typeface="PMingLiU-ExtB" charset="-120"/>
            <a:ea typeface="PMingLiU-ExtB" charset="-120"/>
            <a:cs typeface="PMingLiU-ExtB" charset="-120"/>
          </a:endParaRPr>
        </a:p>
      </dgm:t>
    </dgm:pt>
    <dgm:pt modelId="{20D94F9B-719C-8147-BAF1-55C6F9BA679F}" type="sibTrans" cxnId="{F323464E-0CE6-8246-97CC-14E41535F757}">
      <dgm:prSet/>
      <dgm:spPr/>
      <dgm:t>
        <a:bodyPr/>
        <a:lstStyle/>
        <a:p>
          <a:endParaRPr lang="en-US">
            <a:latin typeface="PMingLiU-ExtB" charset="-120"/>
            <a:ea typeface="PMingLiU-ExtB" charset="-120"/>
            <a:cs typeface="PMingLiU-ExtB" charset="-120"/>
          </a:endParaRPr>
        </a:p>
      </dgm:t>
    </dgm:pt>
    <dgm:pt modelId="{5BE1351B-E5C7-A047-A996-97A6D5054DCF}" type="pres">
      <dgm:prSet presAssocID="{6E3D9D66-5812-D447-9F68-BCE82B0CFCFA}" presName="diagram" presStyleCnt="0">
        <dgm:presLayoutVars>
          <dgm:dir/>
          <dgm:resizeHandles val="exact"/>
        </dgm:presLayoutVars>
      </dgm:prSet>
      <dgm:spPr/>
      <dgm:t>
        <a:bodyPr/>
        <a:lstStyle/>
        <a:p>
          <a:endParaRPr lang="en-US"/>
        </a:p>
      </dgm:t>
    </dgm:pt>
    <dgm:pt modelId="{D0285B2B-DE86-5B40-B8E0-A6E70BDA90CC}" type="pres">
      <dgm:prSet presAssocID="{389DE5C7-71F1-834C-AF04-61BA8F7485D3}" presName="node" presStyleLbl="node1" presStyleIdx="0" presStyleCnt="4" custScaleX="108431">
        <dgm:presLayoutVars>
          <dgm:bulletEnabled val="1"/>
        </dgm:presLayoutVars>
      </dgm:prSet>
      <dgm:spPr/>
      <dgm:t>
        <a:bodyPr/>
        <a:lstStyle/>
        <a:p>
          <a:endParaRPr lang="en-US"/>
        </a:p>
      </dgm:t>
    </dgm:pt>
    <dgm:pt modelId="{65281DDA-221D-E145-95EB-10D85083991B}" type="pres">
      <dgm:prSet presAssocID="{1C39A3B3-ACDB-2248-A3C4-341BCF343B3D}" presName="sibTrans" presStyleCnt="0"/>
      <dgm:spPr/>
    </dgm:pt>
    <dgm:pt modelId="{FFC55FCC-0178-E24F-B5D2-AD12F44BBECC}" type="pres">
      <dgm:prSet presAssocID="{EC785233-74EC-7741-8F65-6A65AD860B2F}" presName="node" presStyleLbl="node1" presStyleIdx="1" presStyleCnt="4">
        <dgm:presLayoutVars>
          <dgm:bulletEnabled val="1"/>
        </dgm:presLayoutVars>
      </dgm:prSet>
      <dgm:spPr/>
      <dgm:t>
        <a:bodyPr/>
        <a:lstStyle/>
        <a:p>
          <a:endParaRPr lang="en-US"/>
        </a:p>
      </dgm:t>
    </dgm:pt>
    <dgm:pt modelId="{972EEB8C-E74B-B545-9913-8EF24284E83B}" type="pres">
      <dgm:prSet presAssocID="{8B063FF2-AD34-7F4E-9560-F39536037C5D}" presName="sibTrans" presStyleCnt="0"/>
      <dgm:spPr/>
    </dgm:pt>
    <dgm:pt modelId="{F426AD04-75AF-7845-AD36-1428838109D1}" type="pres">
      <dgm:prSet presAssocID="{3B87D3ED-E71E-8A4A-B625-04495A00A8F9}" presName="node" presStyleLbl="node1" presStyleIdx="2" presStyleCnt="4">
        <dgm:presLayoutVars>
          <dgm:bulletEnabled val="1"/>
        </dgm:presLayoutVars>
      </dgm:prSet>
      <dgm:spPr/>
      <dgm:t>
        <a:bodyPr/>
        <a:lstStyle/>
        <a:p>
          <a:endParaRPr lang="en-US"/>
        </a:p>
      </dgm:t>
    </dgm:pt>
    <dgm:pt modelId="{67D8928E-DBD9-3049-A779-3F545174D3BA}" type="pres">
      <dgm:prSet presAssocID="{F50A74C4-A382-FD45-AF3E-44462D2ED2A9}" presName="sibTrans" presStyleCnt="0"/>
      <dgm:spPr/>
    </dgm:pt>
    <dgm:pt modelId="{4696F34D-8BD8-454E-9C0F-6333877C5388}" type="pres">
      <dgm:prSet presAssocID="{F04816D9-8F70-8044-9AD9-5BFA1FB5BE20}" presName="node" presStyleLbl="node1" presStyleIdx="3" presStyleCnt="4">
        <dgm:presLayoutVars>
          <dgm:bulletEnabled val="1"/>
        </dgm:presLayoutVars>
      </dgm:prSet>
      <dgm:spPr/>
      <dgm:t>
        <a:bodyPr/>
        <a:lstStyle/>
        <a:p>
          <a:endParaRPr lang="en-US"/>
        </a:p>
      </dgm:t>
    </dgm:pt>
  </dgm:ptLst>
  <dgm:cxnLst>
    <dgm:cxn modelId="{51BF31C8-50AB-1041-90D2-A0CD7E195504}" type="presOf" srcId="{389DE5C7-71F1-834C-AF04-61BA8F7485D3}" destId="{D0285B2B-DE86-5B40-B8E0-A6E70BDA90CC}" srcOrd="0" destOrd="0" presId="urn:microsoft.com/office/officeart/2005/8/layout/default"/>
    <dgm:cxn modelId="{5D9CC2D4-75DC-BE44-8DDB-9B88ECFAA426}" type="presOf" srcId="{EC785233-74EC-7741-8F65-6A65AD860B2F}" destId="{FFC55FCC-0178-E24F-B5D2-AD12F44BBECC}" srcOrd="0" destOrd="0" presId="urn:microsoft.com/office/officeart/2005/8/layout/default"/>
    <dgm:cxn modelId="{FEF51F02-3F7F-E046-B7F6-BF2087F3849F}" srcId="{6E3D9D66-5812-D447-9F68-BCE82B0CFCFA}" destId="{389DE5C7-71F1-834C-AF04-61BA8F7485D3}" srcOrd="0" destOrd="0" parTransId="{86EF837A-2E7A-604B-B4AA-E724880FD610}" sibTransId="{1C39A3B3-ACDB-2248-A3C4-341BCF343B3D}"/>
    <dgm:cxn modelId="{58F5A242-FADC-D141-A362-9733E9F95F87}" srcId="{6E3D9D66-5812-D447-9F68-BCE82B0CFCFA}" destId="{EC785233-74EC-7741-8F65-6A65AD860B2F}" srcOrd="1" destOrd="0" parTransId="{0FF2D2E1-5E3E-D141-9F73-16246242DD28}" sibTransId="{8B063FF2-AD34-7F4E-9560-F39536037C5D}"/>
    <dgm:cxn modelId="{B617ED8E-3E5D-514B-A267-EC1AC6CDCCC5}" type="presOf" srcId="{3B87D3ED-E71E-8A4A-B625-04495A00A8F9}" destId="{F426AD04-75AF-7845-AD36-1428838109D1}" srcOrd="0" destOrd="0" presId="urn:microsoft.com/office/officeart/2005/8/layout/default"/>
    <dgm:cxn modelId="{F323464E-0CE6-8246-97CC-14E41535F757}" srcId="{6E3D9D66-5812-D447-9F68-BCE82B0CFCFA}" destId="{F04816D9-8F70-8044-9AD9-5BFA1FB5BE20}" srcOrd="3" destOrd="0" parTransId="{05CCFB0F-9FD9-BA4E-B335-AFD93C4C64D7}" sibTransId="{20D94F9B-719C-8147-BAF1-55C6F9BA679F}"/>
    <dgm:cxn modelId="{1E8B4540-93B1-9246-97C5-345010393BEF}" srcId="{6E3D9D66-5812-D447-9F68-BCE82B0CFCFA}" destId="{3B87D3ED-E71E-8A4A-B625-04495A00A8F9}" srcOrd="2" destOrd="0" parTransId="{2D7ED186-DECA-7745-91C5-FE56ECD9E833}" sibTransId="{F50A74C4-A382-FD45-AF3E-44462D2ED2A9}"/>
    <dgm:cxn modelId="{B0EF6AB0-5886-9E41-B7D5-3EEFC906C128}" type="presOf" srcId="{F04816D9-8F70-8044-9AD9-5BFA1FB5BE20}" destId="{4696F34D-8BD8-454E-9C0F-6333877C5388}" srcOrd="0" destOrd="0" presId="urn:microsoft.com/office/officeart/2005/8/layout/default"/>
    <dgm:cxn modelId="{E6CB1B59-F29C-3C40-8650-C2C83FD8DC4B}" type="presOf" srcId="{6E3D9D66-5812-D447-9F68-BCE82B0CFCFA}" destId="{5BE1351B-E5C7-A047-A996-97A6D5054DCF}" srcOrd="0" destOrd="0" presId="urn:microsoft.com/office/officeart/2005/8/layout/default"/>
    <dgm:cxn modelId="{9EBE902F-27C5-BB42-88E7-808EBAD943C4}" type="presParOf" srcId="{5BE1351B-E5C7-A047-A996-97A6D5054DCF}" destId="{D0285B2B-DE86-5B40-B8E0-A6E70BDA90CC}" srcOrd="0" destOrd="0" presId="urn:microsoft.com/office/officeart/2005/8/layout/default"/>
    <dgm:cxn modelId="{4264AE66-0F43-F342-9201-31E32327FCE4}" type="presParOf" srcId="{5BE1351B-E5C7-A047-A996-97A6D5054DCF}" destId="{65281DDA-221D-E145-95EB-10D85083991B}" srcOrd="1" destOrd="0" presId="urn:microsoft.com/office/officeart/2005/8/layout/default"/>
    <dgm:cxn modelId="{1CC09B45-C9D7-5448-B1AF-CBC65A2D335D}" type="presParOf" srcId="{5BE1351B-E5C7-A047-A996-97A6D5054DCF}" destId="{FFC55FCC-0178-E24F-B5D2-AD12F44BBECC}" srcOrd="2" destOrd="0" presId="urn:microsoft.com/office/officeart/2005/8/layout/default"/>
    <dgm:cxn modelId="{A3B4BB0E-3DAF-3949-A62B-4E4750D87223}" type="presParOf" srcId="{5BE1351B-E5C7-A047-A996-97A6D5054DCF}" destId="{972EEB8C-E74B-B545-9913-8EF24284E83B}" srcOrd="3" destOrd="0" presId="urn:microsoft.com/office/officeart/2005/8/layout/default"/>
    <dgm:cxn modelId="{013C9476-917A-E246-8E5C-9EBCBCDF6719}" type="presParOf" srcId="{5BE1351B-E5C7-A047-A996-97A6D5054DCF}" destId="{F426AD04-75AF-7845-AD36-1428838109D1}" srcOrd="4" destOrd="0" presId="urn:microsoft.com/office/officeart/2005/8/layout/default"/>
    <dgm:cxn modelId="{07A31552-2C46-8440-8916-0C40F4B68A42}" type="presParOf" srcId="{5BE1351B-E5C7-A047-A996-97A6D5054DCF}" destId="{67D8928E-DBD9-3049-A779-3F545174D3BA}" srcOrd="5" destOrd="0" presId="urn:microsoft.com/office/officeart/2005/8/layout/default"/>
    <dgm:cxn modelId="{28ED4634-26B3-084D-9755-081B714BC09D}" type="presParOf" srcId="{5BE1351B-E5C7-A047-A996-97A6D5054DCF}" destId="{4696F34D-8BD8-454E-9C0F-6333877C538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025E9-C315-494E-8FC3-07C8A6153772}" type="datetimeFigureOut">
              <a:rPr lang="en-US" smtClean="0"/>
              <a:t>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459E15-499E-4759-9EC9-F680E2BD2EA4}" type="slidenum">
              <a:rPr lang="en-US" smtClean="0"/>
              <a:t>‹#›</a:t>
            </a:fld>
            <a:endParaRPr lang="en-US"/>
          </a:p>
        </p:txBody>
      </p:sp>
    </p:spTree>
    <p:extLst>
      <p:ext uri="{BB962C8B-B14F-4D97-AF65-F5344CB8AC3E}">
        <p14:creationId xmlns:p14="http://schemas.microsoft.com/office/powerpoint/2010/main" val="3358797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459E15-499E-4759-9EC9-F680E2BD2E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21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Water Footprint accounting method adopts a much broader perspective than the traditional statistics on water withdrawals. </a:t>
            </a:r>
          </a:p>
          <a:p>
            <a:r>
              <a:rPr lang="en-GB" sz="1200" kern="1200" dirty="0" smtClean="0">
                <a:solidFill>
                  <a:schemeClr val="tx1"/>
                </a:solidFill>
                <a:effectLst/>
                <a:latin typeface="+mn-lt"/>
                <a:ea typeface="+mn-ea"/>
                <a:cs typeface="+mn-cs"/>
              </a:rPr>
              <a:t>It measures both direct and indirect water use.  </a:t>
            </a:r>
          </a:p>
          <a:p>
            <a:r>
              <a:rPr lang="en-GB" sz="1200" kern="1200" dirty="0" smtClean="0">
                <a:solidFill>
                  <a:schemeClr val="tx1"/>
                </a:solidFill>
                <a:effectLst/>
                <a:latin typeface="+mn-lt"/>
                <a:ea typeface="+mn-ea"/>
                <a:cs typeface="+mn-cs"/>
              </a:rPr>
              <a:t>Direct water use refers to the amount of water consumed directly by us on a daily basis, including drinking water and water used for bathing, cooking and cleaning purposes.  </a:t>
            </a:r>
          </a:p>
          <a:p>
            <a:r>
              <a:rPr lang="en-GB" sz="1200" kern="1200" dirty="0" smtClean="0">
                <a:solidFill>
                  <a:schemeClr val="tx1"/>
                </a:solidFill>
                <a:effectLst/>
                <a:latin typeface="+mn-lt"/>
                <a:ea typeface="+mn-ea"/>
                <a:cs typeface="+mn-cs"/>
              </a:rPr>
              <a:t>Indirect water use refers to water resources that have been used up in the production processes of the goods and services which we purchase and consume.</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F21BBB-97CC-460E-8F6B-73119420E4A9}" type="slidenum">
              <a:rPr lang="en-US" smtClean="0"/>
              <a:t>4</a:t>
            </a:fld>
            <a:endParaRPr lang="en-US"/>
          </a:p>
        </p:txBody>
      </p:sp>
    </p:spTree>
    <p:extLst>
      <p:ext uri="{BB962C8B-B14F-4D97-AF65-F5344CB8AC3E}">
        <p14:creationId xmlns:p14="http://schemas.microsoft.com/office/powerpoint/2010/main" val="160511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latin typeface="Calibri" charset="0"/>
                <a:ea typeface="PMingLiU" charset="-120"/>
                <a:cs typeface="Times New Roman" charset="0"/>
              </a:rPr>
              <a:t>假設香港個人水足跡的組成比例和全球平均個人水足跡相約，即</a:t>
            </a:r>
            <a:r>
              <a:rPr lang="en-US" dirty="0" smtClean="0">
                <a:latin typeface="Calibri" charset="0"/>
                <a:ea typeface="PMingLiU" charset="-120"/>
                <a:cs typeface="Times New Roman" charset="0"/>
              </a:rPr>
              <a:t>86%</a:t>
            </a:r>
            <a:r>
              <a:rPr lang="zh-TW" altLang="en-US" dirty="0" smtClean="0">
                <a:latin typeface="Calibri" charset="0"/>
                <a:ea typeface="PMingLiU" charset="-120"/>
                <a:cs typeface="Times New Roman" charset="0"/>
              </a:rPr>
              <a:t>是用於糧農產品。根據</a:t>
            </a:r>
            <a:r>
              <a:rPr lang="en-HK" dirty="0" err="1" smtClean="0">
                <a:latin typeface="Times New Roman" charset="0"/>
                <a:ea typeface="PMingLiU" charset="-120"/>
              </a:rPr>
              <a:t>Vanham</a:t>
            </a:r>
            <a:r>
              <a:rPr lang="en-HK" dirty="0" smtClean="0">
                <a:latin typeface="Times New Roman" charset="0"/>
                <a:ea typeface="PMingLiU" charset="-120"/>
              </a:rPr>
              <a:t>, </a:t>
            </a:r>
            <a:r>
              <a:rPr lang="en-HK" dirty="0" err="1" smtClean="0">
                <a:latin typeface="Times New Roman" charset="0"/>
                <a:ea typeface="PMingLiU" charset="-120"/>
              </a:rPr>
              <a:t>Gawlik</a:t>
            </a:r>
            <a:r>
              <a:rPr lang="en-HK" dirty="0" smtClean="0">
                <a:latin typeface="Times New Roman" charset="0"/>
                <a:ea typeface="PMingLiU" charset="-120"/>
              </a:rPr>
              <a:t>, </a:t>
            </a:r>
            <a:r>
              <a:rPr lang="en-HK" dirty="0" err="1" smtClean="0">
                <a:latin typeface="Times New Roman" charset="0"/>
                <a:ea typeface="PMingLiU" charset="-120"/>
              </a:rPr>
              <a:t>Bidoglio</a:t>
            </a:r>
            <a:r>
              <a:rPr lang="en-HK" dirty="0" smtClean="0">
                <a:latin typeface="Times New Roman" charset="0"/>
                <a:ea typeface="PMingLiU" charset="-120"/>
              </a:rPr>
              <a:t> (2017) </a:t>
            </a:r>
            <a:r>
              <a:rPr lang="zh-TW" altLang="en-US" dirty="0" smtClean="0">
                <a:latin typeface="Times New Roman" charset="0"/>
                <a:ea typeface="PMingLiU" charset="-120"/>
                <a:cs typeface="Times New Roman" charset="0"/>
              </a:rPr>
              <a:t>的研究，港人每人每日食物消費水足跡為</a:t>
            </a:r>
            <a:r>
              <a:rPr lang="en-HK" dirty="0" smtClean="0">
                <a:latin typeface="Times New Roman" charset="0"/>
                <a:ea typeface="PMingLiU" charset="-120"/>
              </a:rPr>
              <a:t>4,727</a:t>
            </a:r>
            <a:r>
              <a:rPr lang="zh-TW" altLang="en-US" dirty="0" smtClean="0">
                <a:latin typeface="Times New Roman" charset="0"/>
                <a:ea typeface="PMingLiU" charset="-120"/>
                <a:cs typeface="Times New Roman" charset="0"/>
              </a:rPr>
              <a:t>公升，由此推算個人總水足跡為約</a:t>
            </a:r>
            <a:r>
              <a:rPr lang="en-HK" dirty="0" smtClean="0">
                <a:latin typeface="Times New Roman" charset="0"/>
                <a:ea typeface="PMingLiU" charset="-120"/>
              </a:rPr>
              <a:t>5,496</a:t>
            </a:r>
            <a:r>
              <a:rPr lang="zh-TW" altLang="en-US" dirty="0" smtClean="0">
                <a:latin typeface="Times New Roman" charset="0"/>
                <a:ea typeface="PMingLiU" charset="-120"/>
                <a:cs typeface="Times New Roman" charset="0"/>
              </a:rPr>
              <a:t>公升。</a:t>
            </a:r>
            <a:r>
              <a:rPr lang="en-GB" dirty="0" smtClean="0"/>
              <a:t> </a:t>
            </a:r>
            <a:endParaRPr lang="en-US" dirty="0" smtClean="0"/>
          </a:p>
          <a:p>
            <a:pPr lvl="0"/>
            <a:r>
              <a:rPr lang="zh-TW" altLang="en-US" sz="1200" kern="1200" dirty="0" smtClean="0">
                <a:solidFill>
                  <a:schemeClr val="tx1"/>
                </a:solidFill>
                <a:effectLst/>
                <a:latin typeface="+mn-lt"/>
                <a:ea typeface="+mn-ea"/>
                <a:cs typeface="+mn-cs"/>
              </a:rPr>
              <a:t>根據全球平均值，每位消費者的水足跡是每日</a:t>
            </a:r>
            <a:r>
              <a:rPr lang="en-HK" sz="1200" kern="1200" dirty="0" smtClean="0">
                <a:solidFill>
                  <a:schemeClr val="tx1"/>
                </a:solidFill>
                <a:effectLst/>
                <a:latin typeface="+mn-lt"/>
                <a:ea typeface="+mn-ea"/>
                <a:cs typeface="+mn-cs"/>
              </a:rPr>
              <a:t>3,795</a:t>
            </a:r>
            <a:r>
              <a:rPr lang="zh-TW" altLang="en-US" sz="1200" kern="1200" dirty="0" smtClean="0">
                <a:solidFill>
                  <a:schemeClr val="tx1"/>
                </a:solidFill>
                <a:effectLst/>
                <a:latin typeface="+mn-lt"/>
                <a:ea typeface="+mn-ea"/>
                <a:cs typeface="+mn-cs"/>
              </a:rPr>
              <a:t>公升。當中</a:t>
            </a:r>
            <a:r>
              <a:rPr lang="en-HK" sz="1200" kern="1200" dirty="0" smtClean="0">
                <a:solidFill>
                  <a:schemeClr val="tx1"/>
                </a:solidFill>
                <a:effectLst/>
                <a:latin typeface="+mn-lt"/>
                <a:ea typeface="+mn-ea"/>
                <a:cs typeface="+mn-cs"/>
              </a:rPr>
              <a:t>86%</a:t>
            </a:r>
            <a:r>
              <a:rPr lang="zh-TW" altLang="en-US" sz="1200" kern="1200" dirty="0" smtClean="0">
                <a:solidFill>
                  <a:schemeClr val="tx1"/>
                </a:solidFill>
                <a:effectLst/>
                <a:latin typeface="+mn-lt"/>
                <a:ea typeface="+mn-ea"/>
                <a:cs typeface="+mn-cs"/>
              </a:rPr>
              <a:t>用於生產糧農產品， </a:t>
            </a:r>
            <a:r>
              <a:rPr lang="en-HK" sz="1200" kern="1200" dirty="0" smtClean="0">
                <a:solidFill>
                  <a:schemeClr val="tx1"/>
                </a:solidFill>
                <a:effectLst/>
                <a:latin typeface="+mn-lt"/>
                <a:ea typeface="+mn-ea"/>
                <a:cs typeface="+mn-cs"/>
              </a:rPr>
              <a:t>5%</a:t>
            </a:r>
            <a:r>
              <a:rPr lang="zh-TW" altLang="en-US" sz="1200" kern="1200" dirty="0" smtClean="0">
                <a:solidFill>
                  <a:schemeClr val="tx1"/>
                </a:solidFill>
                <a:effectLst/>
                <a:latin typeface="+mn-lt"/>
                <a:ea typeface="+mn-ea"/>
                <a:cs typeface="+mn-cs"/>
              </a:rPr>
              <a:t>用於工業產品，而住宅用水，即直接用水，只佔</a:t>
            </a:r>
            <a:r>
              <a:rPr lang="en-HK" sz="1200" kern="1200" dirty="0" smtClean="0">
                <a:solidFill>
                  <a:schemeClr val="tx1"/>
                </a:solidFill>
                <a:effectLst/>
                <a:latin typeface="+mn-lt"/>
                <a:ea typeface="+mn-ea"/>
                <a:cs typeface="+mn-cs"/>
              </a:rPr>
              <a:t>4%</a:t>
            </a:r>
            <a:r>
              <a:rPr lang="zh-TW" altLang="en-US" sz="1200" kern="1200" dirty="0" smtClean="0">
                <a:solidFill>
                  <a:schemeClr val="tx1"/>
                </a:solidFill>
                <a:effectLst/>
                <a:latin typeface="+mn-lt"/>
                <a:ea typeface="+mn-ea"/>
                <a:cs typeface="+mn-cs"/>
              </a:rPr>
              <a:t>，其他類別則為</a:t>
            </a:r>
            <a:r>
              <a:rPr lang="en-HK" sz="1200" kern="1200" dirty="0" smtClean="0">
                <a:solidFill>
                  <a:schemeClr val="tx1"/>
                </a:solidFill>
                <a:effectLst/>
                <a:latin typeface="+mn-lt"/>
                <a:ea typeface="+mn-ea"/>
                <a:cs typeface="+mn-cs"/>
              </a:rPr>
              <a:t>5%</a:t>
            </a:r>
            <a:r>
              <a:rPr lang="zh-TW" altLang="en-US" sz="1200" kern="1200" dirty="0" smtClean="0">
                <a:solidFill>
                  <a:schemeClr val="tx1"/>
                </a:solidFill>
                <a:effectLst/>
                <a:latin typeface="+mn-lt"/>
                <a:ea typeface="+mn-ea"/>
                <a:cs typeface="+mn-cs"/>
              </a:rPr>
              <a:t>。</a:t>
            </a:r>
            <a:r>
              <a:rPr lang="en-HK" sz="1200" kern="1200" dirty="0" smtClean="0">
                <a:solidFill>
                  <a:schemeClr val="tx1"/>
                </a:solidFill>
                <a:effectLst/>
                <a:latin typeface="+mn-lt"/>
                <a:ea typeface="+mn-ea"/>
                <a:cs typeface="+mn-cs"/>
              </a:rPr>
              <a:t>(</a:t>
            </a:r>
            <a:r>
              <a:rPr lang="en-HK" sz="1200" kern="1200" dirty="0" err="1" smtClean="0">
                <a:solidFill>
                  <a:schemeClr val="tx1"/>
                </a:solidFill>
                <a:effectLst/>
                <a:latin typeface="+mn-lt"/>
                <a:ea typeface="+mn-ea"/>
                <a:cs typeface="+mn-cs"/>
              </a:rPr>
              <a:t>Mekonnen</a:t>
            </a:r>
            <a:r>
              <a:rPr lang="en-HK" sz="1200" kern="1200" dirty="0" smtClean="0">
                <a:solidFill>
                  <a:schemeClr val="tx1"/>
                </a:solidFill>
                <a:effectLst/>
                <a:latin typeface="+mn-lt"/>
                <a:ea typeface="+mn-ea"/>
                <a:cs typeface="+mn-cs"/>
              </a:rPr>
              <a:t> &amp; </a:t>
            </a:r>
            <a:r>
              <a:rPr lang="en-HK" sz="1200" kern="1200" dirty="0" err="1" smtClean="0">
                <a:solidFill>
                  <a:schemeClr val="tx1"/>
                </a:solidFill>
                <a:effectLst/>
                <a:latin typeface="+mn-lt"/>
                <a:ea typeface="+mn-ea"/>
                <a:cs typeface="+mn-cs"/>
              </a:rPr>
              <a:t>Hoesktra</a:t>
            </a:r>
            <a:r>
              <a:rPr lang="en-HK" sz="1200" kern="1200" dirty="0" smtClean="0">
                <a:solidFill>
                  <a:schemeClr val="tx1"/>
                </a:solidFill>
                <a:effectLst/>
                <a:latin typeface="+mn-lt"/>
                <a:ea typeface="+mn-ea"/>
                <a:cs typeface="+mn-cs"/>
              </a:rPr>
              <a:t>, 2011)</a:t>
            </a:r>
          </a:p>
          <a:p>
            <a:pPr lvl="0"/>
            <a:endParaRPr lang="en-HK" sz="1200" kern="1200" dirty="0" smtClean="0">
              <a:solidFill>
                <a:schemeClr val="tx1"/>
              </a:solidFill>
              <a:effectLst/>
              <a:latin typeface="+mn-lt"/>
              <a:ea typeface="+mn-ea"/>
              <a:cs typeface="+mn-cs"/>
            </a:endParaRPr>
          </a:p>
          <a:p>
            <a:pPr lvl="0"/>
            <a:r>
              <a:rPr lang="en-HK" dirty="0" smtClean="0"/>
              <a:t>National</a:t>
            </a:r>
            <a:r>
              <a:rPr lang="en-HK" i="1" dirty="0" smtClean="0"/>
              <a:t> Water Footprint Accounts: The Green, Blue and Grey Water Footprint of Production and </a:t>
            </a:r>
            <a:r>
              <a:rPr lang="en-HK" i="1" dirty="0" err="1" smtClean="0"/>
              <a:t>Consumpti</a:t>
            </a:r>
            <a:endParaRPr lang="en-HK" sz="1200" kern="1200" dirty="0" smtClean="0">
              <a:solidFill>
                <a:schemeClr val="tx1"/>
              </a:solidFill>
              <a:effectLst/>
              <a:latin typeface="+mn-lt"/>
              <a:ea typeface="+mn-ea"/>
              <a:cs typeface="+mn-cs"/>
            </a:endParaRPr>
          </a:p>
          <a:p>
            <a:r>
              <a:rPr lang="en-HK" dirty="0" err="1" smtClean="0"/>
              <a:t>Mekonnen</a:t>
            </a:r>
            <a:r>
              <a:rPr lang="en-HK" dirty="0" smtClean="0"/>
              <a:t>, M. M. &amp; </a:t>
            </a:r>
            <a:r>
              <a:rPr lang="en-HK" dirty="0" err="1" smtClean="0"/>
              <a:t>Hoesktra</a:t>
            </a:r>
            <a:r>
              <a:rPr lang="en-HK" dirty="0" smtClean="0"/>
              <a:t>, A. Y. (2011). </a:t>
            </a:r>
            <a:r>
              <a:rPr lang="en-HK" i="1" dirty="0" smtClean="0"/>
              <a:t>on,</a:t>
            </a:r>
            <a:r>
              <a:rPr lang="en-HK" dirty="0" smtClean="0"/>
              <a:t> Value of Water Research Paper Series No. 50. Delft: UNESCO-IHE. </a:t>
            </a:r>
          </a:p>
          <a:p>
            <a:r>
              <a:rPr lang="en-HK" dirty="0" err="1" smtClean="0"/>
              <a:t>Vanham</a:t>
            </a:r>
            <a:r>
              <a:rPr lang="en-HK" dirty="0" smtClean="0"/>
              <a:t>, D., </a:t>
            </a:r>
            <a:r>
              <a:rPr lang="en-HK" dirty="0" err="1" smtClean="0"/>
              <a:t>Gawlik</a:t>
            </a:r>
            <a:r>
              <a:rPr lang="en-HK" dirty="0" smtClean="0"/>
              <a:t>, B. M., &amp; </a:t>
            </a:r>
            <a:r>
              <a:rPr lang="en-HK" dirty="0" err="1" smtClean="0"/>
              <a:t>Bidoglio</a:t>
            </a:r>
            <a:r>
              <a:rPr lang="en-HK" dirty="0" smtClean="0"/>
              <a:t>, G. (2017). Cities as hotspots of indirect water consumption: The case study of Hong Kong. </a:t>
            </a:r>
            <a:r>
              <a:rPr lang="en-HK" i="1" dirty="0" smtClean="0"/>
              <a:t>Journal of Hydrology</a:t>
            </a:r>
            <a:r>
              <a:rPr lang="en-GB" dirty="0" smtClean="0"/>
              <a:t>, in press.</a:t>
            </a:r>
            <a:endParaRPr lang="en-US" dirty="0" smtClean="0"/>
          </a:p>
          <a:p>
            <a:pPr lvl="0"/>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F21BBB-97CC-460E-8F6B-73119420E4A9}" type="slidenum">
              <a:rPr lang="en-US" smtClean="0"/>
              <a:t>5</a:t>
            </a:fld>
            <a:endParaRPr lang="en-US" dirty="0"/>
          </a:p>
        </p:txBody>
      </p:sp>
    </p:spTree>
    <p:extLst>
      <p:ext uri="{BB962C8B-B14F-4D97-AF65-F5344CB8AC3E}">
        <p14:creationId xmlns:p14="http://schemas.microsoft.com/office/powerpoint/2010/main" val="1030485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zh-TW" altLang="en-US" sz="1200" kern="1200" dirty="0" smtClean="0">
                <a:solidFill>
                  <a:schemeClr val="tx1"/>
                </a:solidFill>
                <a:effectLst/>
                <a:latin typeface="+mn-lt"/>
                <a:ea typeface="+mn-ea"/>
                <a:cs typeface="+mn-cs"/>
              </a:rPr>
              <a:t>其他類別包含</a:t>
            </a:r>
            <a:r>
              <a:rPr lang="en-US" sz="1200" kern="1200" dirty="0" smtClean="0">
                <a:solidFill>
                  <a:schemeClr val="tx1"/>
                </a:solidFill>
                <a:effectLst/>
                <a:latin typeface="+mn-lt"/>
                <a:ea typeface="+mn-ea"/>
                <a:cs typeface="+mn-cs"/>
              </a:rPr>
              <a:t>rubber, </a:t>
            </a:r>
            <a:r>
              <a:rPr lang="en-US" sz="1200" kern="1200" dirty="0" err="1" smtClean="0">
                <a:solidFill>
                  <a:schemeClr val="tx1"/>
                </a:solidFill>
                <a:effectLst/>
                <a:latin typeface="+mn-lt"/>
                <a:ea typeface="+mn-ea"/>
                <a:cs typeface="+mn-cs"/>
              </a:rPr>
              <a:t>fibres</a:t>
            </a:r>
            <a:r>
              <a:rPr lang="en-US" sz="1200" kern="1200" dirty="0" smtClean="0">
                <a:solidFill>
                  <a:schemeClr val="tx1"/>
                </a:solidFill>
                <a:effectLst/>
                <a:latin typeface="+mn-lt"/>
                <a:ea typeface="+mn-ea"/>
                <a:cs typeface="+mn-cs"/>
              </a:rPr>
              <a:t>, hides and skins, </a:t>
            </a:r>
            <a:r>
              <a:rPr lang="zh-TW" altLang="en-US" sz="1200" kern="1200" dirty="0" smtClean="0">
                <a:solidFill>
                  <a:schemeClr val="tx1"/>
                </a:solidFill>
                <a:effectLst/>
                <a:latin typeface="+mn-lt"/>
                <a:ea typeface="+mn-ea"/>
                <a:cs typeface="+mn-cs"/>
              </a:rPr>
              <a:t>和</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tabacco</a:t>
            </a:r>
            <a:r>
              <a:rPr lang="zh-TW" altLang="en-US" sz="1200" kern="1200" dirty="0" smtClean="0">
                <a:solidFill>
                  <a:schemeClr val="tx1"/>
                </a:solidFill>
                <a:effectLst/>
                <a:latin typeface="+mn-lt"/>
                <a:ea typeface="+mn-ea"/>
                <a:cs typeface="+mn-cs"/>
              </a:rPr>
              <a:t>。</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6</a:t>
            </a:fld>
            <a:endParaRPr lang="en-US"/>
          </a:p>
        </p:txBody>
      </p:sp>
    </p:spTree>
    <p:extLst>
      <p:ext uri="{BB962C8B-B14F-4D97-AF65-F5344CB8AC3E}">
        <p14:creationId xmlns:p14="http://schemas.microsoft.com/office/powerpoint/2010/main" val="1067224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F21BBB-97CC-460E-8F6B-73119420E4A9}" type="slidenum">
              <a:rPr lang="en-US" smtClean="0"/>
              <a:t>7</a:t>
            </a:fld>
            <a:endParaRPr lang="en-US" dirty="0"/>
          </a:p>
        </p:txBody>
      </p:sp>
    </p:spTree>
    <p:extLst>
      <p:ext uri="{BB962C8B-B14F-4D97-AF65-F5344CB8AC3E}">
        <p14:creationId xmlns:p14="http://schemas.microsoft.com/office/powerpoint/2010/main" val="464582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Basic components of water footprint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water footprint of a product breaks down into a green, blue and grey component. The Green Water Footprint of a products refers to the rainwater consumed. Rainwater is lost to the atmosphere from the land surface when it is taken up and transpired by plants, and is incorporated into the harvest crop. </a:t>
            </a:r>
          </a:p>
          <a:p>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Blue Water Footprint refers the volume of surface and groundwater consumed. The blue water is withdrawn from a river, lake or aquifer and is used in production and manufacturing processes before returning to another catchment area. Together the green and blue water footprints make up the “consumptive” water footprint. </a:t>
            </a:r>
          </a:p>
          <a:p>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calculation of grey water footprints is based on the quantity of water necessary to dilute or assimilate pollutants to such an extent that the quality of water becomes suitable for use again.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Looking at the components of water footprints separately helps identify where the water is used in the production process. Such information will be useful in formulating water-saving measures and sustainable water use.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1F21BBB-97CC-460E-8F6B-73119420E4A9}" type="slidenum">
              <a:rPr lang="en-US" smtClean="0"/>
              <a:t>9</a:t>
            </a:fld>
            <a:endParaRPr lang="en-US" dirty="0"/>
          </a:p>
        </p:txBody>
      </p:sp>
    </p:spTree>
    <p:extLst>
      <p:ext uri="{BB962C8B-B14F-4D97-AF65-F5344CB8AC3E}">
        <p14:creationId xmlns:p14="http://schemas.microsoft.com/office/powerpoint/2010/main" val="569621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10</a:t>
            </a:fld>
            <a:endParaRPr lang="en-US"/>
          </a:p>
        </p:txBody>
      </p:sp>
    </p:spTree>
    <p:extLst>
      <p:ext uri="{BB962C8B-B14F-4D97-AF65-F5344CB8AC3E}">
        <p14:creationId xmlns:p14="http://schemas.microsoft.com/office/powerpoint/2010/main" val="1918224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13</a:t>
            </a:fld>
            <a:endParaRPr lang="en-US"/>
          </a:p>
        </p:txBody>
      </p:sp>
    </p:spTree>
    <p:extLst>
      <p:ext uri="{BB962C8B-B14F-4D97-AF65-F5344CB8AC3E}">
        <p14:creationId xmlns:p14="http://schemas.microsoft.com/office/powerpoint/2010/main" val="3447802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ltLang="zh-TW" baseline="0" dirty="0" smtClean="0"/>
          </a:p>
        </p:txBody>
      </p:sp>
      <p:sp>
        <p:nvSpPr>
          <p:cNvPr id="4" name="Slide Number Placeholder 3"/>
          <p:cNvSpPr>
            <a:spLocks noGrp="1"/>
          </p:cNvSpPr>
          <p:nvPr>
            <p:ph type="sldNum" sz="quarter" idx="10"/>
          </p:nvPr>
        </p:nvSpPr>
        <p:spPr/>
        <p:txBody>
          <a:bodyPr/>
          <a:lstStyle/>
          <a:p>
            <a:fld id="{60459E15-499E-4759-9EC9-F680E2BD2EA4}" type="slidenum">
              <a:rPr lang="en-US" smtClean="0"/>
              <a:t>16</a:t>
            </a:fld>
            <a:endParaRPr lang="en-US"/>
          </a:p>
        </p:txBody>
      </p:sp>
    </p:spTree>
    <p:extLst>
      <p:ext uri="{BB962C8B-B14F-4D97-AF65-F5344CB8AC3E}">
        <p14:creationId xmlns:p14="http://schemas.microsoft.com/office/powerpoint/2010/main" val="9737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17</a:t>
            </a:fld>
            <a:endParaRPr lang="en-US"/>
          </a:p>
        </p:txBody>
      </p:sp>
    </p:spTree>
    <p:extLst>
      <p:ext uri="{BB962C8B-B14F-4D97-AF65-F5344CB8AC3E}">
        <p14:creationId xmlns:p14="http://schemas.microsoft.com/office/powerpoint/2010/main" val="1812175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http://</a:t>
            </a:r>
            <a:r>
              <a:rPr lang="en-US" dirty="0" err="1" smtClean="0"/>
              <a:t>cec.npust.edu.tw</a:t>
            </a:r>
            <a:r>
              <a:rPr lang="en-US" dirty="0" smtClean="0"/>
              <a:t>/e-learning/agronomy/%B2%C4%A4G%B3%B9.pdf</a:t>
            </a:r>
          </a:p>
          <a:p>
            <a:r>
              <a:rPr lang="en-US" dirty="0" smtClean="0"/>
              <a:t>http://</a:t>
            </a:r>
            <a:r>
              <a:rPr lang="en-US" dirty="0" err="1" smtClean="0"/>
              <a:t>www.fao.org</a:t>
            </a:r>
            <a:r>
              <a:rPr lang="en-US" dirty="0" smtClean="0"/>
              <a:t>/</a:t>
            </a:r>
            <a:r>
              <a:rPr lang="en-US" dirty="0" err="1" smtClean="0"/>
              <a:t>docrep</a:t>
            </a:r>
            <a:r>
              <a:rPr lang="en-US" dirty="0" smtClean="0"/>
              <a:t>/s2022e/s2022e02.htm</a:t>
            </a:r>
          </a:p>
          <a:p>
            <a:endParaRPr lang="en-US" dirty="0" smtClean="0"/>
          </a:p>
          <a:p>
            <a:endParaRPr lang="en-US" dirty="0" smtClean="0"/>
          </a:p>
          <a:p>
            <a:r>
              <a:rPr lang="en-US" dirty="0" smtClean="0"/>
              <a:t>Add tomato (Israel vs china)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18</a:t>
            </a:fld>
            <a:endParaRPr lang="en-US"/>
          </a:p>
        </p:txBody>
      </p:sp>
    </p:spTree>
    <p:extLst>
      <p:ext uri="{BB962C8B-B14F-4D97-AF65-F5344CB8AC3E}">
        <p14:creationId xmlns:p14="http://schemas.microsoft.com/office/powerpoint/2010/main" val="83910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graph shows the top</a:t>
            </a:r>
            <a:r>
              <a:rPr lang="en-US" baseline="0" dirty="0" smtClean="0"/>
              <a:t> 2 countries importing tomatoes and top 3 countries importing coffee beans to </a:t>
            </a:r>
            <a:r>
              <a:rPr lang="en-US" altLang="zh-TW" baseline="0" dirty="0" smtClean="0"/>
              <a:t>Hong Kong in 2015.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smtClean="0"/>
              <a:t>81% of all the imported tomatoes came from China. They have a virtual water content of 284 </a:t>
            </a:r>
            <a:r>
              <a:rPr lang="en-US" altLang="zh-TW" baseline="0" dirty="0" err="1" smtClean="0"/>
              <a:t>litres</a:t>
            </a:r>
            <a:r>
              <a:rPr lang="en-US" altLang="zh-TW" baseline="0" dirty="0" smtClean="0"/>
              <a:t> per kg. An average tomato weighs 150 grams, and therefore has a Water Footprint of 43 </a:t>
            </a:r>
            <a:r>
              <a:rPr lang="en-US" altLang="zh-TW" baseline="0" dirty="0" err="1" smtClean="0"/>
              <a:t>litres</a:t>
            </a:r>
            <a:r>
              <a:rPr lang="en-US" altLang="zh-TW"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is surprising that 7% of all the imported tomatoes into Hong Kong came from Israel, which is often recognized as a water scarce country. The water footprint of tomato grown in Israel is one-third of that of the Chinese one. But its Blue Water Footprint makes up of 36% of its total Water Footprint. Since Blue Water Footprint refers to the use of irrigation water extracted from freshwater bodies such as rivers and lakes, its implication on water stress is therefore larger.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Coffee beans can only be grown in tropical regions.</a:t>
            </a:r>
            <a:r>
              <a:rPr lang="en-US" baseline="0" dirty="0" smtClean="0"/>
              <a:t> 96% or above of its Water Footprint is Green </a:t>
            </a:r>
            <a:r>
              <a:rPr lang="en-US" altLang="zh-TW" baseline="0" dirty="0" smtClean="0"/>
              <a:t>Water Footprint. In other words, it is primarily rain-fed.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Water Footprint of crops and animal products varies greatly across countries and production systems in terms of the virtual water content and the types of water use. The consideration of temperature, rainfall and soil condition in the calculation of crop water requirement means that the range of green and blue water footprint of the same product grown in different countries can be large. </a:t>
            </a:r>
            <a:endParaRPr lang="en-US" dirty="0" smtClean="0"/>
          </a:p>
        </p:txBody>
      </p:sp>
      <p:sp>
        <p:nvSpPr>
          <p:cNvPr id="4" name="Slide Number Placeholder 3"/>
          <p:cNvSpPr>
            <a:spLocks noGrp="1"/>
          </p:cNvSpPr>
          <p:nvPr>
            <p:ph type="sldNum" sz="quarter" idx="10"/>
          </p:nvPr>
        </p:nvSpPr>
        <p:spPr/>
        <p:txBody>
          <a:bodyPr/>
          <a:lstStyle/>
          <a:p>
            <a:fld id="{60459E15-499E-4759-9EC9-F680E2BD2EA4}" type="slidenum">
              <a:rPr lang="en-US" smtClean="0"/>
              <a:t>19</a:t>
            </a:fld>
            <a:endParaRPr lang="en-US"/>
          </a:p>
        </p:txBody>
      </p:sp>
    </p:spTree>
    <p:extLst>
      <p:ext uri="{BB962C8B-B14F-4D97-AF65-F5344CB8AC3E}">
        <p14:creationId xmlns:p14="http://schemas.microsoft.com/office/powerpoint/2010/main" val="3868117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TW" sz="1200" dirty="0" smtClean="0">
                <a:latin typeface="Yu Gothic Medium" panose="020B0500000000000000" pitchFamily="34" charset="-128"/>
                <a:ea typeface="Yu Gothic Medium" panose="020B0500000000000000" pitchFamily="34" charset="-128"/>
                <a:cs typeface="Times New Roman" panose="02020603050405020304" pitchFamily="18" charset="0"/>
              </a:rPr>
              <a:t>Global average</a:t>
            </a:r>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23</a:t>
            </a:fld>
            <a:endParaRPr lang="en-US"/>
          </a:p>
        </p:txBody>
      </p:sp>
    </p:spTree>
    <p:extLst>
      <p:ext uri="{BB962C8B-B14F-4D97-AF65-F5344CB8AC3E}">
        <p14:creationId xmlns:p14="http://schemas.microsoft.com/office/powerpoint/2010/main" val="1477520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
            <a:r>
              <a:rPr lang="en-US" sz="1200" b="0" i="0" u="none" strike="noStrike" kern="1200" dirty="0" smtClean="0">
                <a:solidFill>
                  <a:schemeClr val="tx1"/>
                </a:solidFill>
                <a:effectLst/>
                <a:latin typeface="+mn-lt"/>
                <a:ea typeface="+mn-ea"/>
                <a:cs typeface="+mn-cs"/>
              </a:rPr>
              <a:t>Source</a:t>
            </a:r>
            <a:r>
              <a:rPr lang="en-US" dirty="0" smtClean="0"/>
              <a:t> </a:t>
            </a:r>
            <a:r>
              <a:rPr lang="en-US" sz="1200" b="1" i="0" u="none" strike="noStrike" kern="1200" dirty="0" smtClean="0">
                <a:solidFill>
                  <a:schemeClr val="tx1"/>
                </a:solidFill>
                <a:effectLst/>
                <a:latin typeface="+mn-lt"/>
                <a:ea typeface="+mn-ea"/>
                <a:cs typeface="+mn-cs"/>
              </a:rPr>
              <a:t>FAO. </a:t>
            </a:r>
            <a:r>
              <a:rPr lang="en-US" sz="1200" b="0" i="0" u="none" strike="noStrike" kern="1200" dirty="0" smtClean="0">
                <a:solidFill>
                  <a:schemeClr val="tx1"/>
                </a:solidFill>
                <a:effectLst/>
                <a:latin typeface="+mn-lt"/>
                <a:ea typeface="+mn-ea"/>
                <a:cs typeface="+mn-cs"/>
              </a:rPr>
              <a:t>2011. </a:t>
            </a:r>
            <a:r>
              <a:rPr lang="en-US" sz="1200" b="0" i="1" u="none" strike="noStrike" kern="1200" dirty="0" smtClean="0">
                <a:solidFill>
                  <a:schemeClr val="tx1"/>
                </a:solidFill>
                <a:effectLst/>
                <a:latin typeface="+mn-lt"/>
                <a:ea typeface="+mn-ea"/>
                <a:cs typeface="+mn-cs"/>
              </a:rPr>
              <a:t>Global food losses and food waste – Extent, causes and prevention. </a:t>
            </a:r>
            <a:r>
              <a:rPr lang="en-US" sz="1200" b="0" i="0" u="none" strike="noStrike" kern="1200" dirty="0" smtClean="0">
                <a:solidFill>
                  <a:schemeClr val="tx1"/>
                </a:solidFill>
                <a:effectLst/>
                <a:latin typeface="+mn-lt"/>
                <a:ea typeface="+mn-ea"/>
                <a:cs typeface="+mn-cs"/>
              </a:rPr>
              <a:t>Rome </a:t>
            </a:r>
            <a:endParaRPr lang="en-US" sz="1200" b="1"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http://</a:t>
            </a:r>
            <a:r>
              <a:rPr lang="en-US" sz="1200" b="0" i="0" u="none" strike="noStrike" kern="1200" dirty="0" err="1" smtClean="0">
                <a:solidFill>
                  <a:schemeClr val="tx1"/>
                </a:solidFill>
                <a:effectLst/>
                <a:latin typeface="+mn-lt"/>
                <a:ea typeface="+mn-ea"/>
                <a:cs typeface="+mn-cs"/>
              </a:rPr>
              <a:t>www.fao.org</a:t>
            </a:r>
            <a:r>
              <a:rPr lang="en-US" sz="1200" b="0" i="0" u="none" strike="noStrike" kern="1200" dirty="0" smtClean="0">
                <a:solidFill>
                  <a:schemeClr val="tx1"/>
                </a:solidFill>
                <a:effectLst/>
                <a:latin typeface="+mn-lt"/>
                <a:ea typeface="+mn-ea"/>
                <a:cs typeface="+mn-cs"/>
              </a:rPr>
              <a:t>/</a:t>
            </a:r>
            <a:r>
              <a:rPr lang="en-US" sz="1200" b="0" i="0" u="none" strike="noStrike" kern="1200" dirty="0" err="1" smtClean="0">
                <a:solidFill>
                  <a:schemeClr val="tx1"/>
                </a:solidFill>
                <a:effectLst/>
                <a:latin typeface="+mn-lt"/>
                <a:ea typeface="+mn-ea"/>
                <a:cs typeface="+mn-cs"/>
              </a:rPr>
              <a:t>docrep</a:t>
            </a:r>
            <a:r>
              <a:rPr lang="en-US" sz="1200" b="0" i="0" u="none" strike="noStrike" kern="1200" dirty="0" smtClean="0">
                <a:solidFill>
                  <a:schemeClr val="tx1"/>
                </a:solidFill>
                <a:effectLst/>
                <a:latin typeface="+mn-lt"/>
                <a:ea typeface="+mn-ea"/>
                <a:cs typeface="+mn-cs"/>
              </a:rPr>
              <a:t>/014/mb060e/mb060e00.pdf</a:t>
            </a:r>
            <a:r>
              <a:rPr lang="en-US" dirty="0" smtClean="0"/>
              <a:t> </a:t>
            </a:r>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24</a:t>
            </a:fld>
            <a:endParaRPr lang="en-US"/>
          </a:p>
        </p:txBody>
      </p:sp>
    </p:spTree>
    <p:extLst>
      <p:ext uri="{BB962C8B-B14F-4D97-AF65-F5344CB8AC3E}">
        <p14:creationId xmlns:p14="http://schemas.microsoft.com/office/powerpoint/2010/main" val="1457480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25</a:t>
            </a:fld>
            <a:endParaRPr lang="en-US"/>
          </a:p>
        </p:txBody>
      </p:sp>
    </p:spTree>
    <p:extLst>
      <p:ext uri="{BB962C8B-B14F-4D97-AF65-F5344CB8AC3E}">
        <p14:creationId xmlns:p14="http://schemas.microsoft.com/office/powerpoint/2010/main" val="1156932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26</a:t>
            </a:fld>
            <a:endParaRPr lang="en-US"/>
          </a:p>
        </p:txBody>
      </p:sp>
    </p:spTree>
    <p:extLst>
      <p:ext uri="{BB962C8B-B14F-4D97-AF65-F5344CB8AC3E}">
        <p14:creationId xmlns:p14="http://schemas.microsoft.com/office/powerpoint/2010/main" val="181092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F21BBB-97CC-460E-8F6B-73119420E4A9}" type="slidenum">
              <a:rPr lang="en-US" smtClean="0"/>
              <a:t>27</a:t>
            </a:fld>
            <a:endParaRPr lang="en-US"/>
          </a:p>
        </p:txBody>
      </p:sp>
    </p:spTree>
    <p:extLst>
      <p:ext uri="{BB962C8B-B14F-4D97-AF65-F5344CB8AC3E}">
        <p14:creationId xmlns:p14="http://schemas.microsoft.com/office/powerpoint/2010/main" val="4035132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F21BBB-97CC-460E-8F6B-73119420E4A9}" type="slidenum">
              <a:rPr lang="en-US" smtClean="0"/>
              <a:t>28</a:t>
            </a:fld>
            <a:endParaRPr lang="en-US"/>
          </a:p>
        </p:txBody>
      </p:sp>
    </p:spTree>
    <p:extLst>
      <p:ext uri="{BB962C8B-B14F-4D97-AF65-F5344CB8AC3E}">
        <p14:creationId xmlns:p14="http://schemas.microsoft.com/office/powerpoint/2010/main" val="29907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459E15-499E-4759-9EC9-F680E2BD2EA4}" type="slidenum">
              <a:rPr lang="en-US" smtClean="0"/>
              <a:t>29</a:t>
            </a:fld>
            <a:endParaRPr lang="en-US"/>
          </a:p>
        </p:txBody>
      </p:sp>
    </p:spTree>
    <p:extLst>
      <p:ext uri="{BB962C8B-B14F-4D97-AF65-F5344CB8AC3E}">
        <p14:creationId xmlns:p14="http://schemas.microsoft.com/office/powerpoint/2010/main" val="4109127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CD3042-D529-4406-9684-10578D5014B1}"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243173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D3042-D529-4406-9684-10578D5014B1}"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400134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4CD3042-D529-4406-9684-10578D5014B1}"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378898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CD3042-D529-4406-9684-10578D5014B1}"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324576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CD3042-D529-4406-9684-10578D5014B1}" type="datetimeFigureOut">
              <a:rPr lang="en-US" smtClean="0"/>
              <a:t>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370680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CD3042-D529-4406-9684-10578D5014B1}" type="datetimeFigureOut">
              <a:rPr lang="en-US" smtClean="0"/>
              <a:t>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87733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D3042-D529-4406-9684-10578D5014B1}" type="datetimeFigureOut">
              <a:rPr lang="en-US" smtClean="0"/>
              <a:t>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133893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4CD3042-D529-4406-9684-10578D5014B1}"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785916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4CD3042-D529-4406-9684-10578D5014B1}"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360830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D3042-D529-4406-9684-10578D5014B1}"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410775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D3042-D529-4406-9684-10578D5014B1}"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30C59-D07A-4C30-BA49-4E60E78B3A12}" type="slidenum">
              <a:rPr lang="en-US" smtClean="0"/>
              <a:t>‹#›</a:t>
            </a:fld>
            <a:endParaRPr lang="en-US"/>
          </a:p>
        </p:txBody>
      </p:sp>
    </p:spTree>
    <p:extLst>
      <p:ext uri="{BB962C8B-B14F-4D97-AF65-F5344CB8AC3E}">
        <p14:creationId xmlns:p14="http://schemas.microsoft.com/office/powerpoint/2010/main" val="225759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171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205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55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4588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35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92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185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942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65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070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28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CD3042-D529-4406-9684-10578D5014B1}" type="datetimeFigureOut">
              <a:rPr lang="en-US" smtClean="0"/>
              <a:t>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30C59-D07A-4C30-BA49-4E60E78B3A12}" type="slidenum">
              <a:rPr lang="en-US" smtClean="0"/>
              <a:t>‹#›</a:t>
            </a:fld>
            <a:endParaRPr lang="en-US"/>
          </a:p>
        </p:txBody>
      </p:sp>
    </p:spTree>
    <p:extLst>
      <p:ext uri="{BB962C8B-B14F-4D97-AF65-F5344CB8AC3E}">
        <p14:creationId xmlns:p14="http://schemas.microsoft.com/office/powerpoint/2010/main" val="54168538"/>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4CD3042-D529-4406-9684-10578D5014B1}" type="datetimeFigureOut">
              <a:rPr lang="en-US" smtClean="0">
                <a:solidFill>
                  <a:prstClr val="black">
                    <a:tint val="75000"/>
                  </a:prstClr>
                </a:solidFill>
              </a:rPr>
              <a:pPr/>
              <a:t>1/7/2019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830C59-D07A-4C30-BA49-4E60E78B3A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33581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www.jcwise.hk/wfc" TargetMode="External"/><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0.pn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www.jcwise.hk/wfc" TargetMode="External"/><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http://www.socsc.hku.hk/jcwise/wp-content/uploads/2016/11/jcwise_logo-482x1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746" y="200741"/>
            <a:ext cx="4205537" cy="144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0663" y="5606067"/>
            <a:ext cx="3228768" cy="98383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4270" y="5614145"/>
            <a:ext cx="2891549" cy="943299"/>
          </a:xfrm>
          <a:prstGeom prst="rect">
            <a:avLst/>
          </a:prstGeom>
        </p:spPr>
      </p:pic>
      <p:sp>
        <p:nvSpPr>
          <p:cNvPr id="9" name="Subtitle 2"/>
          <p:cNvSpPr txBox="1">
            <a:spLocks/>
          </p:cNvSpPr>
          <p:nvPr/>
        </p:nvSpPr>
        <p:spPr>
          <a:xfrm>
            <a:off x="1297465" y="1346979"/>
            <a:ext cx="9123103" cy="3660599"/>
          </a:xfrm>
          <a:prstGeom prst="rect">
            <a:avLst/>
          </a:prstGeom>
        </p:spPr>
        <p:txBody>
          <a:bodyPr vert="horz" lIns="68580" tIns="34290" rIns="68580" bIns="3429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pPr>
              <a:buClr>
                <a:prstClr val="black"/>
              </a:buClr>
            </a:pPr>
            <a:endParaRPr lang="en-US" altLang="zh-TW" sz="3200" b="1" u="sng" cap="small" dirty="0" smtClean="0">
              <a:solidFill>
                <a:srgbClr val="002060"/>
              </a:solidFill>
              <a:latin typeface="Yu Gothic" charset="-128"/>
              <a:ea typeface="Yu Gothic" charset="-128"/>
              <a:cs typeface="Yu Gothic" charset="-128"/>
            </a:endParaRPr>
          </a:p>
          <a:p>
            <a:pPr>
              <a:buClr>
                <a:prstClr val="black"/>
              </a:buClr>
            </a:pPr>
            <a:endParaRPr lang="en-US" altLang="zh-TW" sz="3200" b="1" u="sng" cap="small" dirty="0">
              <a:solidFill>
                <a:srgbClr val="002060"/>
              </a:solidFill>
              <a:latin typeface="Yu Gothic" charset="-128"/>
              <a:ea typeface="Yu Gothic" charset="-128"/>
              <a:cs typeface="Yu Gothic" charset="-128"/>
            </a:endParaRPr>
          </a:p>
          <a:p>
            <a:pPr>
              <a:buClr>
                <a:prstClr val="black"/>
              </a:buClr>
            </a:pPr>
            <a:r>
              <a:rPr lang="zh-TW" altLang="en-US" sz="4000" b="1" cap="small" dirty="0">
                <a:solidFill>
                  <a:srgbClr val="002060"/>
                </a:solidFill>
                <a:latin typeface="Yu Gothic" charset="-128"/>
                <a:ea typeface="Yu Gothic" charset="-128"/>
                <a:cs typeface="Yu Gothic" charset="-128"/>
              </a:rPr>
              <a:t>         </a:t>
            </a:r>
            <a:r>
              <a:rPr lang="zh-TW" altLang="en-US" sz="4000" b="1" cap="small" dirty="0" smtClean="0">
                <a:solidFill>
                  <a:srgbClr val="002060"/>
                </a:solidFill>
                <a:latin typeface="Yu Gothic" charset="-128"/>
                <a:ea typeface="Yu Gothic" charset="-128"/>
                <a:cs typeface="Yu Gothic" charset="-128"/>
              </a:rPr>
              <a:t> 觸</a:t>
            </a:r>
            <a:r>
              <a:rPr lang="zh-TW" altLang="en-US" sz="4000" b="1" cap="small" dirty="0">
                <a:solidFill>
                  <a:srgbClr val="002060"/>
                </a:solidFill>
                <a:latin typeface="Yu Gothic" charset="-128"/>
                <a:ea typeface="Yu Gothic" charset="-128"/>
                <a:cs typeface="Yu Gothic" charset="-128"/>
              </a:rPr>
              <a:t>不到的水足跡</a:t>
            </a:r>
            <a:endParaRPr lang="en-HK" sz="4000" b="1" cap="small" dirty="0">
              <a:solidFill>
                <a:srgbClr val="002060"/>
              </a:solidFill>
              <a:latin typeface="Yu Gothic" charset="-128"/>
              <a:ea typeface="Yu Gothic" charset="-128"/>
              <a:cs typeface="Yu Gothic" charset="-128"/>
            </a:endParaRPr>
          </a:p>
        </p:txBody>
      </p:sp>
      <p:sp>
        <p:nvSpPr>
          <p:cNvPr id="10" name="Subtitle 2"/>
          <p:cNvSpPr txBox="1">
            <a:spLocks/>
          </p:cNvSpPr>
          <p:nvPr/>
        </p:nvSpPr>
        <p:spPr>
          <a:xfrm>
            <a:off x="2953554" y="4345270"/>
            <a:ext cx="6325923" cy="957514"/>
          </a:xfrm>
          <a:prstGeom prst="rect">
            <a:avLst/>
          </a:prstGeom>
        </p:spPr>
        <p:txBody>
          <a:bodyPr vert="horz" lIns="68580" tIns="34290" rIns="68580" bIns="3429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pPr>
              <a:lnSpc>
                <a:spcPct val="100000"/>
              </a:lnSpc>
              <a:spcBef>
                <a:spcPts val="0"/>
              </a:spcBef>
              <a:spcAft>
                <a:spcPts val="600"/>
              </a:spcAft>
              <a:buClr>
                <a:prstClr val="black"/>
              </a:buClr>
            </a:pPr>
            <a:r>
              <a:rPr lang="zh-TW" altLang="en-US" sz="2800" b="1" cap="none" dirty="0">
                <a:solidFill>
                  <a:srgbClr val="002060"/>
                </a:solidFill>
                <a:latin typeface="Yu Gothic" charset="-128"/>
                <a:ea typeface="Yu Gothic" charset="-128"/>
                <a:cs typeface="Yu Gothic" charset="-128"/>
              </a:rPr>
              <a:t>李煜</a:t>
            </a:r>
            <a:r>
              <a:rPr lang="zh-TW" altLang="en-US" sz="2800" b="1" cap="none" dirty="0" smtClean="0">
                <a:solidFill>
                  <a:srgbClr val="002060"/>
                </a:solidFill>
                <a:latin typeface="Yu Gothic" charset="-128"/>
                <a:ea typeface="Yu Gothic" charset="-128"/>
                <a:cs typeface="Yu Gothic" charset="-128"/>
              </a:rPr>
              <a:t>紹 </a:t>
            </a:r>
            <a:r>
              <a:rPr lang="zh-TW" altLang="en-US" sz="2000" b="1" cap="none" dirty="0" smtClean="0">
                <a:solidFill>
                  <a:srgbClr val="002060"/>
                </a:solidFill>
                <a:latin typeface="Yu Gothic" charset="-128"/>
                <a:ea typeface="Yu Gothic" charset="-128"/>
                <a:cs typeface="Yu Gothic" charset="-128"/>
              </a:rPr>
              <a:t>博</a:t>
            </a:r>
            <a:r>
              <a:rPr lang="zh-TW" altLang="en-US" sz="2000" b="1" cap="none" dirty="0">
                <a:solidFill>
                  <a:srgbClr val="002060"/>
                </a:solidFill>
                <a:latin typeface="Yu Gothic" charset="-128"/>
                <a:ea typeface="Yu Gothic" charset="-128"/>
                <a:cs typeface="Yu Gothic" charset="-128"/>
              </a:rPr>
              <a:t>士</a:t>
            </a:r>
            <a:endParaRPr lang="en-HK" sz="2000" b="1" cap="none" dirty="0">
              <a:solidFill>
                <a:srgbClr val="002060"/>
              </a:solidFill>
              <a:latin typeface="Yu Gothic" charset="-128"/>
              <a:ea typeface="Yu Gothic" charset="-128"/>
              <a:cs typeface="Yu Gothic" charset="-128"/>
            </a:endParaRPr>
          </a:p>
          <a:p>
            <a:pPr>
              <a:lnSpc>
                <a:spcPct val="100000"/>
              </a:lnSpc>
              <a:spcBef>
                <a:spcPts val="0"/>
              </a:spcBef>
              <a:spcAft>
                <a:spcPts val="600"/>
              </a:spcAft>
              <a:buClr>
                <a:prstClr val="black"/>
              </a:buClr>
            </a:pPr>
            <a:r>
              <a:rPr lang="zh-TW" altLang="en-US" sz="2000" cap="none" dirty="0">
                <a:solidFill>
                  <a:srgbClr val="002060"/>
                </a:solidFill>
                <a:latin typeface="Yu Gothic" charset="-128"/>
                <a:ea typeface="Yu Gothic" charset="-128"/>
                <a:cs typeface="Yu Gothic" charset="-128"/>
              </a:rPr>
              <a:t>香港大學</a:t>
            </a:r>
            <a:r>
              <a:rPr lang="en-US" altLang="zh-TW" sz="2000" cap="none" dirty="0">
                <a:solidFill>
                  <a:srgbClr val="002060"/>
                </a:solidFill>
                <a:latin typeface="Yu Gothic" charset="-128"/>
                <a:ea typeface="Yu Gothic" charset="-128"/>
                <a:cs typeface="Yu Gothic" charset="-128"/>
              </a:rPr>
              <a:t> </a:t>
            </a:r>
            <a:r>
              <a:rPr lang="zh-TW" altLang="en-US" sz="2000" cap="none" dirty="0">
                <a:solidFill>
                  <a:srgbClr val="002060"/>
                </a:solidFill>
                <a:latin typeface="Yu Gothic" charset="-128"/>
                <a:ea typeface="Yu Gothic" charset="-128"/>
                <a:cs typeface="Yu Gothic" charset="-128"/>
              </a:rPr>
              <a:t>社會科學學院</a:t>
            </a:r>
            <a:endParaRPr lang="en-US" altLang="zh-TW" sz="2000" cap="none" dirty="0">
              <a:solidFill>
                <a:srgbClr val="002060"/>
              </a:solidFill>
              <a:latin typeface="Yu Gothic" charset="-128"/>
              <a:ea typeface="Yu Gothic" charset="-128"/>
              <a:cs typeface="Yu Gothic" charset="-128"/>
            </a:endParaRPr>
          </a:p>
        </p:txBody>
      </p:sp>
      <p:grpSp>
        <p:nvGrpSpPr>
          <p:cNvPr id="11" name="Group 10"/>
          <p:cNvGrpSpPr/>
          <p:nvPr/>
        </p:nvGrpSpPr>
        <p:grpSpPr>
          <a:xfrm>
            <a:off x="3695757" y="2732364"/>
            <a:ext cx="930646" cy="889829"/>
            <a:chOff x="8688288" y="2473452"/>
            <a:chExt cx="2592288" cy="2539724"/>
          </a:xfrm>
        </p:grpSpPr>
        <p:sp>
          <p:nvSpPr>
            <p:cNvPr id="12" name="Oval 11"/>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black"/>
                </a:solidFill>
                <a:latin typeface="Yu Gothic" charset="-128"/>
                <a:ea typeface="Yu Gothic" charset="-128"/>
                <a:cs typeface="Yu Gothic" charset="-128"/>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20337" y="2636913"/>
              <a:ext cx="1872207" cy="2244494"/>
            </a:xfrm>
            <a:prstGeom prst="rect">
              <a:avLst/>
            </a:prstGeom>
          </p:spPr>
        </p:pic>
      </p:grpSp>
    </p:spTree>
    <p:extLst>
      <p:ext uri="{BB962C8B-B14F-4D97-AF65-F5344CB8AC3E}">
        <p14:creationId xmlns:p14="http://schemas.microsoft.com/office/powerpoint/2010/main" val="429044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1143" y="1825630"/>
            <a:ext cx="7886700" cy="4351339"/>
          </a:xfrm>
        </p:spPr>
        <p:txBody>
          <a:bodyPr>
            <a:normAutofit/>
          </a:bodyPr>
          <a:lstStyle/>
          <a:p>
            <a:pPr marL="0" indent="0">
              <a:lnSpc>
                <a:spcPct val="130000"/>
              </a:lnSpc>
              <a:spcBef>
                <a:spcPts val="0"/>
              </a:spcBef>
              <a:buNone/>
            </a:pPr>
            <a:r>
              <a:rPr lang="zh-TW" altLang="en-US" sz="3200" b="1" dirty="0">
                <a:solidFill>
                  <a:srgbClr val="002060"/>
                </a:solidFill>
                <a:latin typeface="Yu Gothic" charset="-128"/>
                <a:ea typeface="Yu Gothic" charset="-128"/>
                <a:cs typeface="Yu Gothic" charset="-128"/>
              </a:rPr>
              <a:t>一</a:t>
            </a:r>
            <a:r>
              <a:rPr lang="en-US" altLang="zh-TW" sz="3200" b="1" dirty="0">
                <a:solidFill>
                  <a:srgbClr val="002060"/>
                </a:solidFill>
                <a:latin typeface="Yu Gothic" charset="-128"/>
                <a:ea typeface="Yu Gothic" charset="-128"/>
                <a:cs typeface="Yu Gothic" charset="-128"/>
              </a:rPr>
              <a:t>.  </a:t>
            </a:r>
            <a:r>
              <a:rPr lang="zh-TW" altLang="en-US" sz="3200" b="1" dirty="0">
                <a:solidFill>
                  <a:srgbClr val="002060"/>
                </a:solidFill>
                <a:latin typeface="Yu Gothic" charset="-128"/>
                <a:ea typeface="Yu Gothic" charset="-128"/>
                <a:cs typeface="Yu Gothic" charset="-128"/>
              </a:rPr>
              <a:t>個人水足跡</a:t>
            </a:r>
            <a:endParaRPr lang="en-US" altLang="zh-TW" sz="3200" b="1" dirty="0">
              <a:solidFill>
                <a:srgbClr val="002060"/>
              </a:solidFill>
              <a:latin typeface="Yu Gothic" charset="-128"/>
              <a:ea typeface="Yu Gothic" charset="-128"/>
              <a:cs typeface="Yu Gothic" charset="-128"/>
            </a:endParaRPr>
          </a:p>
          <a:p>
            <a:pPr marL="0" indent="0">
              <a:lnSpc>
                <a:spcPct val="130000"/>
              </a:lnSpc>
              <a:spcBef>
                <a:spcPts val="0"/>
              </a:spcBef>
              <a:buNone/>
            </a:pPr>
            <a:r>
              <a:rPr lang="zh-TW" altLang="en-US" sz="3200" b="1" dirty="0">
                <a:solidFill>
                  <a:srgbClr val="002060"/>
                </a:solidFill>
                <a:latin typeface="Yu Gothic" charset="-128"/>
                <a:ea typeface="Yu Gothic" charset="-128"/>
                <a:cs typeface="Yu Gothic" charset="-128"/>
              </a:rPr>
              <a:t>二</a:t>
            </a:r>
            <a:r>
              <a:rPr lang="en-US" altLang="zh-TW" sz="3200" b="1" dirty="0">
                <a:solidFill>
                  <a:srgbClr val="002060"/>
                </a:solidFill>
                <a:latin typeface="Yu Gothic" charset="-128"/>
                <a:ea typeface="Yu Gothic" charset="-128"/>
                <a:cs typeface="Yu Gothic" charset="-128"/>
              </a:rPr>
              <a:t>.  </a:t>
            </a:r>
            <a:r>
              <a:rPr lang="zh-TW" altLang="en-US" sz="3200" b="1" dirty="0">
                <a:solidFill>
                  <a:srgbClr val="002060"/>
                </a:solidFill>
                <a:latin typeface="Yu Gothic" charset="-128"/>
                <a:ea typeface="Yu Gothic" charset="-128"/>
                <a:cs typeface="Yu Gothic" charset="-128"/>
              </a:rPr>
              <a:t>如何計算食物水足跡</a:t>
            </a:r>
            <a:endParaRPr lang="en-US" altLang="zh-TW" sz="3200" b="1" dirty="0">
              <a:solidFill>
                <a:srgbClr val="002060"/>
              </a:solidFill>
              <a:latin typeface="Yu Gothic" charset="-128"/>
              <a:ea typeface="Yu Gothic" charset="-128"/>
              <a:cs typeface="Yu Gothic" charset="-128"/>
            </a:endParaRPr>
          </a:p>
          <a:p>
            <a:pPr marL="0" indent="0">
              <a:lnSpc>
                <a:spcPct val="130000"/>
              </a:lnSpc>
              <a:spcBef>
                <a:spcPts val="0"/>
              </a:spcBef>
              <a:buNone/>
            </a:pPr>
            <a:r>
              <a:rPr lang="zh-TW" altLang="en-US" sz="3200" b="1" dirty="0">
                <a:solidFill>
                  <a:srgbClr val="002060"/>
                </a:solidFill>
                <a:latin typeface="Yu Gothic" charset="-128"/>
                <a:ea typeface="Yu Gothic" charset="-128"/>
                <a:cs typeface="Yu Gothic" charset="-128"/>
              </a:rPr>
              <a:t>三</a:t>
            </a:r>
            <a:r>
              <a:rPr lang="en-US" altLang="zh-TW" sz="3200" b="1" dirty="0">
                <a:solidFill>
                  <a:srgbClr val="002060"/>
                </a:solidFill>
                <a:latin typeface="Yu Gothic" charset="-128"/>
                <a:ea typeface="Yu Gothic" charset="-128"/>
                <a:cs typeface="Yu Gothic" charset="-128"/>
              </a:rPr>
              <a:t>.  </a:t>
            </a:r>
            <a:r>
              <a:rPr lang="zh-TW" altLang="en-US" sz="3200" b="1" dirty="0">
                <a:solidFill>
                  <a:srgbClr val="002060"/>
                </a:solidFill>
                <a:latin typeface="Yu Gothic" charset="-128"/>
                <a:ea typeface="Yu Gothic" charset="-128"/>
                <a:cs typeface="Yu Gothic" charset="-128"/>
              </a:rPr>
              <a:t>影響食物水足跡大小的因素</a:t>
            </a:r>
            <a:endParaRPr lang="en-US" altLang="zh-TW" sz="3200" b="1" dirty="0">
              <a:solidFill>
                <a:srgbClr val="002060"/>
              </a:solidFill>
              <a:latin typeface="Yu Gothic" charset="-128"/>
              <a:ea typeface="Yu Gothic" charset="-128"/>
              <a:cs typeface="Yu Gothic" charset="-128"/>
            </a:endParaRPr>
          </a:p>
          <a:p>
            <a:pPr marL="457178" indent="-457178">
              <a:lnSpc>
                <a:spcPct val="130000"/>
              </a:lnSpc>
              <a:spcBef>
                <a:spcPts val="0"/>
              </a:spcBef>
              <a:buAutoNum type="ea1ChtPeriod" startAt="4"/>
            </a:pPr>
            <a:r>
              <a:rPr lang="en-US" altLang="zh-TW" sz="3200" b="1" dirty="0">
                <a:solidFill>
                  <a:srgbClr val="002060"/>
                </a:solidFill>
                <a:latin typeface="Yu Gothic" charset="-128"/>
                <a:ea typeface="Yu Gothic" charset="-128"/>
                <a:cs typeface="Yu Gothic" charset="-128"/>
              </a:rPr>
              <a:t>  </a:t>
            </a:r>
            <a:r>
              <a:rPr lang="zh-TW" altLang="en-US" sz="3200" b="1" dirty="0">
                <a:solidFill>
                  <a:srgbClr val="002060"/>
                </a:solidFill>
                <a:latin typeface="Yu Gothic" charset="-128"/>
                <a:ea typeface="Yu Gothic" charset="-128"/>
                <a:cs typeface="Yu Gothic" charset="-128"/>
              </a:rPr>
              <a:t>為什麼我們要關注食物水足跡</a:t>
            </a:r>
            <a:endParaRPr lang="en-US" altLang="zh-TW" sz="3200" b="1" dirty="0">
              <a:solidFill>
                <a:srgbClr val="002060"/>
              </a:solidFill>
              <a:latin typeface="Yu Gothic" charset="-128"/>
              <a:ea typeface="Yu Gothic" charset="-128"/>
              <a:cs typeface="Yu Gothic" charset="-128"/>
            </a:endParaRPr>
          </a:p>
          <a:p>
            <a:pPr marL="457178" indent="-457178">
              <a:lnSpc>
                <a:spcPct val="130000"/>
              </a:lnSpc>
              <a:spcBef>
                <a:spcPts val="0"/>
              </a:spcBef>
              <a:buAutoNum type="ea1ChtPeriod" startAt="4"/>
            </a:pPr>
            <a:r>
              <a:rPr lang="en-US" altLang="zh-TW" sz="3200" b="1" dirty="0">
                <a:solidFill>
                  <a:srgbClr val="002060"/>
                </a:solidFill>
                <a:latin typeface="Yu Gothic" charset="-128"/>
                <a:ea typeface="Yu Gothic" charset="-128"/>
                <a:cs typeface="Yu Gothic" charset="-128"/>
              </a:rPr>
              <a:t>  </a:t>
            </a:r>
            <a:r>
              <a:rPr lang="zh-TW" altLang="en-US" sz="3200" b="1" dirty="0">
                <a:solidFill>
                  <a:srgbClr val="002060"/>
                </a:solidFill>
                <a:latin typeface="Yu Gothic" charset="-128"/>
                <a:ea typeface="Yu Gothic" charset="-128"/>
                <a:cs typeface="Yu Gothic" charset="-128"/>
              </a:rPr>
              <a:t>怎樣減低我們的水足跡</a:t>
            </a:r>
            <a:endParaRPr lang="en-US" altLang="zh-TW" sz="3200" b="1" dirty="0">
              <a:solidFill>
                <a:srgbClr val="002060"/>
              </a:solidFill>
              <a:latin typeface="Yu Gothic" charset="-128"/>
              <a:ea typeface="Yu Gothic" charset="-128"/>
              <a:cs typeface="Yu Gothic" charset="-128"/>
            </a:endParaRPr>
          </a:p>
          <a:p>
            <a:pPr marL="0" indent="0">
              <a:lnSpc>
                <a:spcPct val="100000"/>
              </a:lnSpc>
              <a:spcBef>
                <a:spcPts val="0"/>
              </a:spcBef>
              <a:buNone/>
            </a:pPr>
            <a:endParaRPr lang="en-US" altLang="zh-TW" sz="3200" b="1" dirty="0">
              <a:solidFill>
                <a:srgbClr val="002060"/>
              </a:solidFill>
              <a:latin typeface="Yu Gothic" charset="-128"/>
              <a:ea typeface="Yu Gothic" charset="-128"/>
              <a:cs typeface="Yu Gothic" charset="-128"/>
            </a:endParaRPr>
          </a:p>
        </p:txBody>
      </p:sp>
      <p:sp>
        <p:nvSpPr>
          <p:cNvPr id="6" name="Title 1"/>
          <p:cNvSpPr txBox="1">
            <a:spLocks/>
          </p:cNvSpPr>
          <p:nvPr/>
        </p:nvSpPr>
        <p:spPr>
          <a:xfrm>
            <a:off x="3115635" y="51598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TW" altLang="en-US" sz="4400" b="1"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大綱</a:t>
            </a:r>
            <a:endParaRPr lang="en-US" sz="4400" b="1"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grpSp>
        <p:nvGrpSpPr>
          <p:cNvPr id="7" name="Group 6"/>
          <p:cNvGrpSpPr/>
          <p:nvPr/>
        </p:nvGrpSpPr>
        <p:grpSpPr>
          <a:xfrm>
            <a:off x="2263058" y="728525"/>
            <a:ext cx="705249" cy="703197"/>
            <a:chOff x="8688288" y="2473452"/>
            <a:chExt cx="2592288" cy="2539724"/>
          </a:xfrm>
        </p:grpSpPr>
        <p:sp>
          <p:nvSpPr>
            <p:cNvPr id="8" name="Oval 7"/>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Tree>
    <p:extLst>
      <p:ext uri="{BB962C8B-B14F-4D97-AF65-F5344CB8AC3E}">
        <p14:creationId xmlns:p14="http://schemas.microsoft.com/office/powerpoint/2010/main" val="9981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869537"/>
            <a:ext cx="10515600" cy="2852737"/>
          </a:xfrm>
        </p:spPr>
        <p:txBody>
          <a:bodyPr>
            <a:normAutofit/>
          </a:bodyPr>
          <a:lstStyle/>
          <a:p>
            <a:r>
              <a:rPr lang="zh-TW" altLang="en-US" sz="3200" b="1" cap="small" dirty="0">
                <a:solidFill>
                  <a:srgbClr val="002060"/>
                </a:solidFill>
                <a:latin typeface="Yu Gothic Medium" panose="020B0500000000000000" pitchFamily="34" charset="-128"/>
                <a:ea typeface="Yu Gothic Medium" panose="020B0500000000000000" pitchFamily="34" charset="-128"/>
              </a:rPr>
              <a:t>第一部分：</a:t>
            </a:r>
            <a:r>
              <a:rPr lang="en-HK" altLang="zh-TW" sz="3200" b="1" cap="small" dirty="0">
                <a:solidFill>
                  <a:srgbClr val="002060"/>
                </a:solidFill>
                <a:latin typeface="Yu Gothic Medium" panose="020B0500000000000000" pitchFamily="34" charset="-128"/>
                <a:ea typeface="Yu Gothic Medium" panose="020B0500000000000000" pitchFamily="34" charset="-128"/>
              </a:rPr>
              <a:t/>
            </a:r>
            <a:br>
              <a:rPr lang="en-HK" altLang="zh-TW" sz="3200" b="1" cap="small" dirty="0">
                <a:solidFill>
                  <a:srgbClr val="002060"/>
                </a:solidFill>
                <a:latin typeface="Yu Gothic Medium" panose="020B0500000000000000" pitchFamily="34" charset="-128"/>
                <a:ea typeface="Yu Gothic Medium" panose="020B0500000000000000" pitchFamily="34" charset="-128"/>
              </a:rPr>
            </a:br>
            <a:r>
              <a:rPr lang="en-US" altLang="zh-TW" sz="1200" b="1" cap="small" dirty="0">
                <a:solidFill>
                  <a:srgbClr val="002060"/>
                </a:solidFill>
                <a:latin typeface="Yu Gothic Medium" panose="020B0500000000000000" pitchFamily="34" charset="-128"/>
                <a:ea typeface="Yu Gothic Medium" panose="020B0500000000000000" pitchFamily="34" charset="-128"/>
              </a:rPr>
              <a:t/>
            </a:r>
            <a:br>
              <a:rPr lang="en-US" altLang="zh-TW" sz="1200" b="1" cap="small" dirty="0">
                <a:solidFill>
                  <a:srgbClr val="002060"/>
                </a:solidFill>
                <a:latin typeface="Yu Gothic Medium" panose="020B0500000000000000" pitchFamily="34" charset="-128"/>
                <a:ea typeface="Yu Gothic Medium" panose="020B0500000000000000" pitchFamily="34" charset="-128"/>
              </a:rPr>
            </a:br>
            <a:r>
              <a:rPr lang="zh-TW" altLang="en-US" sz="4400" b="1" dirty="0">
                <a:solidFill>
                  <a:srgbClr val="002060"/>
                </a:solidFill>
                <a:latin typeface="Yu Gothic" charset="-128"/>
                <a:ea typeface="Yu Gothic" charset="-128"/>
                <a:cs typeface="Yu Gothic" charset="-128"/>
              </a:rPr>
              <a:t>個人水足跡</a:t>
            </a:r>
            <a:endParaRPr lang="en-US" sz="4400" b="1" dirty="0">
              <a:solidFill>
                <a:srgbClr val="002060"/>
              </a:solidFill>
              <a:latin typeface="Yu Gothic" charset="-128"/>
              <a:ea typeface="Yu Gothic" charset="-128"/>
              <a:cs typeface="Yu Gothic" charset="-128"/>
            </a:endParaRPr>
          </a:p>
        </p:txBody>
      </p:sp>
    </p:spTree>
    <p:extLst>
      <p:ext uri="{BB962C8B-B14F-4D97-AF65-F5344CB8AC3E}">
        <p14:creationId xmlns:p14="http://schemas.microsoft.com/office/powerpoint/2010/main" val="1101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064597" y="973786"/>
            <a:ext cx="2386800" cy="4163353"/>
          </a:xfrm>
          <a:prstGeom prst="rect">
            <a:avLst/>
          </a:prstGeom>
          <a:solidFill>
            <a:schemeClr val="accent5">
              <a:lumMod val="40000"/>
              <a:lumOff val="60000"/>
              <a:alpha val="60000"/>
            </a:schemeClr>
          </a:solidFill>
          <a:ln>
            <a:noFill/>
          </a:ln>
          <a:effectLst>
            <a:outerShdw blurRad="40000" dist="20000" dir="5400000" rotWithShape="0">
              <a:schemeClr val="bg1">
                <a:alpha val="38000"/>
              </a:scheme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00">
              <a:solidFill>
                <a:schemeClr val="tx1"/>
              </a:solidFill>
              <a:latin typeface="Yu Gothic" charset="-128"/>
              <a:ea typeface="Yu Gothic" charset="-128"/>
              <a:cs typeface="Yu Gothic" charset="-128"/>
            </a:endParaRPr>
          </a:p>
        </p:txBody>
      </p:sp>
      <p:sp>
        <p:nvSpPr>
          <p:cNvPr id="23" name="Rectangle 22"/>
          <p:cNvSpPr/>
          <p:nvPr/>
        </p:nvSpPr>
        <p:spPr>
          <a:xfrm>
            <a:off x="5018111" y="973783"/>
            <a:ext cx="2390799" cy="4176631"/>
          </a:xfrm>
          <a:prstGeom prst="rect">
            <a:avLst/>
          </a:prstGeom>
          <a:solidFill>
            <a:schemeClr val="accent5">
              <a:lumMod val="40000"/>
              <a:lumOff val="60000"/>
              <a:alpha val="60000"/>
            </a:schemeClr>
          </a:solidFill>
          <a:ln>
            <a:noFill/>
          </a:ln>
          <a:effectLst>
            <a:outerShdw blurRad="40000" dist="20000" dir="5400000" rotWithShape="0">
              <a:schemeClr val="bg1">
                <a:alpha val="38000"/>
              </a:scheme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100">
              <a:solidFill>
                <a:schemeClr val="tx1"/>
              </a:solidFill>
              <a:latin typeface="Yu Gothic" charset="-128"/>
              <a:ea typeface="Yu Gothic" charset="-128"/>
              <a:cs typeface="Yu Gothic" charset="-128"/>
            </a:endParaRPr>
          </a:p>
        </p:txBody>
      </p:sp>
      <p:sp>
        <p:nvSpPr>
          <p:cNvPr id="24" name="TextBox 23"/>
          <p:cNvSpPr txBox="1"/>
          <p:nvPr/>
        </p:nvSpPr>
        <p:spPr>
          <a:xfrm>
            <a:off x="1766835" y="1194400"/>
            <a:ext cx="3017513" cy="646331"/>
          </a:xfrm>
          <a:prstGeom prst="rect">
            <a:avLst/>
          </a:prstGeom>
          <a:noFill/>
        </p:spPr>
        <p:txBody>
          <a:bodyPr wrap="square" rtlCol="0">
            <a:spAutoFit/>
          </a:bodyPr>
          <a:lstStyle/>
          <a:p>
            <a:r>
              <a:rPr lang="zh-TW" altLang="en-US" sz="3600" b="1" dirty="0">
                <a:solidFill>
                  <a:srgbClr val="002060"/>
                </a:solidFill>
                <a:latin typeface="Yu Gothic" charset="-128"/>
                <a:ea typeface="Yu Gothic" charset="-128"/>
                <a:cs typeface="Yu Gothic" charset="-128"/>
              </a:rPr>
              <a:t>個人水足跡</a:t>
            </a:r>
            <a:endParaRPr lang="en-US" sz="3600" b="1" dirty="0">
              <a:solidFill>
                <a:srgbClr val="002060"/>
              </a:solidFill>
              <a:latin typeface="Yu Gothic" charset="-128"/>
              <a:ea typeface="Yu Gothic" charset="-128"/>
              <a:cs typeface="Yu Gothic" charset="-128"/>
            </a:endParaRPr>
          </a:p>
        </p:txBody>
      </p:sp>
      <p:sp>
        <p:nvSpPr>
          <p:cNvPr id="25" name="TextBox 24"/>
          <p:cNvSpPr txBox="1"/>
          <p:nvPr/>
        </p:nvSpPr>
        <p:spPr>
          <a:xfrm>
            <a:off x="5185148" y="1259534"/>
            <a:ext cx="2294218" cy="579646"/>
          </a:xfrm>
          <a:prstGeom prst="rect">
            <a:avLst/>
          </a:prstGeom>
          <a:noFill/>
        </p:spPr>
        <p:txBody>
          <a:bodyPr wrap="none" rtlCol="0">
            <a:spAutoFit/>
          </a:bodyPr>
          <a:lstStyle/>
          <a:p>
            <a:pPr algn="ctr">
              <a:lnSpc>
                <a:spcPts val="3800"/>
              </a:lnSpc>
            </a:pPr>
            <a:r>
              <a:rPr lang="zh-TW" altLang="en-US" sz="3600" b="1" i="1" u="sng" dirty="0">
                <a:solidFill>
                  <a:srgbClr val="002060"/>
                </a:solidFill>
                <a:latin typeface="Yu Gothic" charset="-128"/>
                <a:ea typeface="Yu Gothic" charset="-128"/>
                <a:cs typeface="Yu Gothic" charset="-128"/>
              </a:rPr>
              <a:t>直接用水</a:t>
            </a:r>
            <a:r>
              <a:rPr lang="en-US" sz="3600" dirty="0">
                <a:solidFill>
                  <a:srgbClr val="002060"/>
                </a:solidFill>
                <a:latin typeface="Yu Gothic" charset="-128"/>
                <a:ea typeface="Yu Gothic" charset="-128"/>
                <a:cs typeface="Yu Gothic" charset="-128"/>
              </a:rPr>
              <a:t>  </a:t>
            </a:r>
          </a:p>
        </p:txBody>
      </p:sp>
      <p:sp>
        <p:nvSpPr>
          <p:cNvPr id="26" name="TextBox 25"/>
          <p:cNvSpPr txBox="1"/>
          <p:nvPr/>
        </p:nvSpPr>
        <p:spPr>
          <a:xfrm>
            <a:off x="5274686" y="2820901"/>
            <a:ext cx="1877657" cy="584775"/>
          </a:xfrm>
          <a:prstGeom prst="rect">
            <a:avLst/>
          </a:prstGeom>
          <a:noFill/>
        </p:spPr>
        <p:txBody>
          <a:bodyPr wrap="square" rtlCol="0">
            <a:spAutoFit/>
          </a:bodyPr>
          <a:lstStyle/>
          <a:p>
            <a:pPr algn="ctr"/>
            <a:r>
              <a:rPr lang="en-US" sz="3200" dirty="0">
                <a:latin typeface="Yu Gothic" charset="-128"/>
                <a:ea typeface="Yu Gothic" charset="-128"/>
                <a:cs typeface="Yu Gothic" charset="-128"/>
              </a:rPr>
              <a:t>  </a:t>
            </a:r>
            <a:r>
              <a:rPr lang="zh-TW" altLang="en-US" sz="3200" dirty="0">
                <a:latin typeface="Yu Gothic" charset="-128"/>
                <a:ea typeface="Yu Gothic" charset="-128"/>
                <a:cs typeface="Yu Gothic" charset="-128"/>
              </a:rPr>
              <a:t>飲用水</a:t>
            </a:r>
            <a:endParaRPr lang="en-US" sz="3200" dirty="0">
              <a:latin typeface="Yu Gothic" charset="-128"/>
              <a:ea typeface="Yu Gothic" charset="-128"/>
              <a:cs typeface="Yu Gothic" charset="-128"/>
            </a:endParaRPr>
          </a:p>
        </p:txBody>
      </p:sp>
      <p:sp>
        <p:nvSpPr>
          <p:cNvPr id="27" name="TextBox 26"/>
          <p:cNvSpPr txBox="1"/>
          <p:nvPr/>
        </p:nvSpPr>
        <p:spPr>
          <a:xfrm>
            <a:off x="5072929" y="3357365"/>
            <a:ext cx="2281163" cy="584775"/>
          </a:xfrm>
          <a:prstGeom prst="rect">
            <a:avLst/>
          </a:prstGeom>
          <a:noFill/>
        </p:spPr>
        <p:txBody>
          <a:bodyPr wrap="square" rtlCol="0">
            <a:spAutoFit/>
          </a:bodyPr>
          <a:lstStyle/>
          <a:p>
            <a:pPr algn="ctr"/>
            <a:r>
              <a:rPr lang="en-US" sz="3200" dirty="0">
                <a:latin typeface="Yu Gothic" charset="-128"/>
                <a:ea typeface="Yu Gothic" charset="-128"/>
                <a:cs typeface="Yu Gothic" charset="-128"/>
              </a:rPr>
              <a:t>  </a:t>
            </a:r>
            <a:r>
              <a:rPr lang="zh-TW" altLang="en-US" sz="3200" dirty="0">
                <a:latin typeface="Yu Gothic" charset="-128"/>
                <a:ea typeface="Yu Gothic" charset="-128"/>
                <a:cs typeface="Yu Gothic" charset="-128"/>
              </a:rPr>
              <a:t>煮食用水</a:t>
            </a:r>
            <a:endParaRPr lang="en-US" sz="3200" dirty="0">
              <a:latin typeface="Yu Gothic" charset="-128"/>
              <a:ea typeface="Yu Gothic" charset="-128"/>
              <a:cs typeface="Yu Gothic" charset="-128"/>
            </a:endParaRPr>
          </a:p>
        </p:txBody>
      </p:sp>
      <p:sp>
        <p:nvSpPr>
          <p:cNvPr id="28" name="TextBox 27"/>
          <p:cNvSpPr txBox="1"/>
          <p:nvPr/>
        </p:nvSpPr>
        <p:spPr>
          <a:xfrm>
            <a:off x="5220607" y="3893830"/>
            <a:ext cx="1985815" cy="584775"/>
          </a:xfrm>
          <a:prstGeom prst="rect">
            <a:avLst/>
          </a:prstGeom>
          <a:noFill/>
        </p:spPr>
        <p:txBody>
          <a:bodyPr wrap="square" rtlCol="0">
            <a:spAutoFit/>
          </a:bodyPr>
          <a:lstStyle/>
          <a:p>
            <a:pPr algn="ctr"/>
            <a:r>
              <a:rPr lang="zh-TW" altLang="en-US" sz="3200">
                <a:latin typeface="Yu Gothic" charset="-128"/>
                <a:ea typeface="Yu Gothic" charset="-128"/>
                <a:cs typeface="Yu Gothic" charset="-128"/>
              </a:rPr>
              <a:t>洗澡</a:t>
            </a:r>
            <a:endParaRPr lang="en-US" sz="3200" dirty="0">
              <a:latin typeface="Yu Gothic" charset="-128"/>
              <a:ea typeface="Yu Gothic" charset="-128"/>
              <a:cs typeface="Yu Gothic" charset="-128"/>
            </a:endParaRPr>
          </a:p>
        </p:txBody>
      </p:sp>
      <p:sp>
        <p:nvSpPr>
          <p:cNvPr id="29" name="TextBox 28"/>
          <p:cNvSpPr txBox="1"/>
          <p:nvPr/>
        </p:nvSpPr>
        <p:spPr>
          <a:xfrm>
            <a:off x="4453558" y="1170647"/>
            <a:ext cx="527709" cy="646331"/>
          </a:xfrm>
          <a:prstGeom prst="rect">
            <a:avLst/>
          </a:prstGeom>
          <a:noFill/>
        </p:spPr>
        <p:txBody>
          <a:bodyPr wrap="none" rtlCol="0">
            <a:spAutoFit/>
          </a:bodyPr>
          <a:lstStyle/>
          <a:p>
            <a:r>
              <a:rPr lang="en-US" sz="3600" b="1" dirty="0">
                <a:solidFill>
                  <a:schemeClr val="accent1">
                    <a:lumMod val="75000"/>
                  </a:schemeClr>
                </a:solidFill>
                <a:latin typeface="Yu Gothic" charset="-128"/>
                <a:ea typeface="Yu Gothic" charset="-128"/>
                <a:cs typeface="Yu Gothic" charset="-128"/>
              </a:rPr>
              <a:t>=</a:t>
            </a:r>
          </a:p>
        </p:txBody>
      </p:sp>
      <p:sp>
        <p:nvSpPr>
          <p:cNvPr id="30" name="TextBox 29"/>
          <p:cNvSpPr txBox="1"/>
          <p:nvPr/>
        </p:nvSpPr>
        <p:spPr>
          <a:xfrm>
            <a:off x="7542195" y="1158772"/>
            <a:ext cx="398396" cy="646331"/>
          </a:xfrm>
          <a:prstGeom prst="rect">
            <a:avLst/>
          </a:prstGeom>
          <a:noFill/>
        </p:spPr>
        <p:txBody>
          <a:bodyPr wrap="square" rtlCol="0">
            <a:spAutoFit/>
          </a:bodyPr>
          <a:lstStyle/>
          <a:p>
            <a:r>
              <a:rPr lang="en-US" sz="3600" b="1" dirty="0">
                <a:solidFill>
                  <a:schemeClr val="accent1">
                    <a:lumMod val="75000"/>
                  </a:schemeClr>
                </a:solidFill>
                <a:latin typeface="Yu Gothic" charset="-128"/>
                <a:ea typeface="Yu Gothic" charset="-128"/>
                <a:cs typeface="Yu Gothic" charset="-128"/>
              </a:rPr>
              <a:t>+</a:t>
            </a:r>
          </a:p>
        </p:txBody>
      </p:sp>
      <p:sp>
        <p:nvSpPr>
          <p:cNvPr id="31" name="TextBox 30"/>
          <p:cNvSpPr txBox="1"/>
          <p:nvPr/>
        </p:nvSpPr>
        <p:spPr>
          <a:xfrm>
            <a:off x="8242340" y="1267378"/>
            <a:ext cx="2031325" cy="579646"/>
          </a:xfrm>
          <a:prstGeom prst="rect">
            <a:avLst/>
          </a:prstGeom>
          <a:noFill/>
        </p:spPr>
        <p:txBody>
          <a:bodyPr wrap="none" rtlCol="0">
            <a:spAutoFit/>
          </a:bodyPr>
          <a:lstStyle/>
          <a:p>
            <a:pPr algn="ctr">
              <a:lnSpc>
                <a:spcPts val="3800"/>
              </a:lnSpc>
            </a:pPr>
            <a:r>
              <a:rPr lang="zh-TW" altLang="en-US" sz="3600" b="1" i="1" u="sng" dirty="0">
                <a:solidFill>
                  <a:srgbClr val="002060"/>
                </a:solidFill>
                <a:latin typeface="Yu Gothic" charset="-128"/>
                <a:ea typeface="Yu Gothic" charset="-128"/>
                <a:cs typeface="Yu Gothic" charset="-128"/>
              </a:rPr>
              <a:t>間接用水</a:t>
            </a:r>
            <a:endParaRPr lang="en-US" sz="3600" b="1" dirty="0">
              <a:solidFill>
                <a:srgbClr val="002060"/>
              </a:solidFill>
              <a:latin typeface="Yu Gothic" charset="-128"/>
              <a:ea typeface="Yu Gothic" charset="-128"/>
              <a:cs typeface="Yu Gothic" charset="-128"/>
            </a:endParaRPr>
          </a:p>
        </p:txBody>
      </p:sp>
      <p:sp>
        <p:nvSpPr>
          <p:cNvPr id="32" name="TextBox 31"/>
          <p:cNvSpPr txBox="1"/>
          <p:nvPr/>
        </p:nvSpPr>
        <p:spPr>
          <a:xfrm>
            <a:off x="4702935" y="4430295"/>
            <a:ext cx="3018199" cy="646331"/>
          </a:xfrm>
          <a:prstGeom prst="rect">
            <a:avLst/>
          </a:prstGeom>
          <a:noFill/>
        </p:spPr>
        <p:txBody>
          <a:bodyPr wrap="square" rtlCol="0">
            <a:spAutoFit/>
          </a:bodyPr>
          <a:lstStyle/>
          <a:p>
            <a:pPr algn="ctr"/>
            <a:r>
              <a:rPr lang="zh-TW" altLang="en-US" sz="3200" b="1" dirty="0">
                <a:solidFill>
                  <a:srgbClr val="002060"/>
                </a:solidFill>
                <a:latin typeface="Yu Gothic" charset="-128"/>
                <a:ea typeface="Yu Gothic" charset="-128"/>
                <a:cs typeface="Yu Gothic" charset="-128"/>
              </a:rPr>
              <a:t>每日</a:t>
            </a:r>
            <a:r>
              <a:rPr lang="en-US" altLang="zh-TW" sz="3600" b="1" dirty="0">
                <a:solidFill>
                  <a:srgbClr val="002060"/>
                </a:solidFill>
                <a:latin typeface="Yu Gothic" charset="-128"/>
                <a:ea typeface="Yu Gothic" charset="-128"/>
                <a:cs typeface="Yu Gothic" charset="-128"/>
              </a:rPr>
              <a:t>1</a:t>
            </a:r>
            <a:r>
              <a:rPr lang="en-US" altLang="zh-CN" sz="3600" b="1" dirty="0">
                <a:solidFill>
                  <a:srgbClr val="002060"/>
                </a:solidFill>
                <a:latin typeface="Yu Gothic" charset="-128"/>
                <a:ea typeface="Yu Gothic" charset="-128"/>
                <a:cs typeface="Yu Gothic" charset="-128"/>
              </a:rPr>
              <a:t>71</a:t>
            </a:r>
            <a:r>
              <a:rPr lang="zh-TW" altLang="en-US" sz="3200" b="1" dirty="0">
                <a:solidFill>
                  <a:srgbClr val="002060"/>
                </a:solidFill>
                <a:latin typeface="Yu Gothic" charset="-128"/>
                <a:ea typeface="Yu Gothic" charset="-128"/>
                <a:cs typeface="Yu Gothic" charset="-128"/>
              </a:rPr>
              <a:t>公升</a:t>
            </a:r>
            <a:endParaRPr lang="en-US" sz="3200" b="1" dirty="0">
              <a:solidFill>
                <a:srgbClr val="002060"/>
              </a:solidFill>
              <a:latin typeface="Yu Gothic" charset="-128"/>
              <a:ea typeface="Yu Gothic" charset="-128"/>
              <a:cs typeface="Yu Gothic" charset="-128"/>
            </a:endParaRPr>
          </a:p>
        </p:txBody>
      </p:sp>
      <p:sp>
        <p:nvSpPr>
          <p:cNvPr id="33" name="TextBox 32"/>
          <p:cNvSpPr txBox="1"/>
          <p:nvPr/>
        </p:nvSpPr>
        <p:spPr>
          <a:xfrm>
            <a:off x="8667746" y="2820901"/>
            <a:ext cx="1180515" cy="584775"/>
          </a:xfrm>
          <a:prstGeom prst="rect">
            <a:avLst/>
          </a:prstGeom>
          <a:noFill/>
        </p:spPr>
        <p:txBody>
          <a:bodyPr wrap="square" rtlCol="0">
            <a:spAutoFit/>
          </a:bodyPr>
          <a:lstStyle/>
          <a:p>
            <a:r>
              <a:rPr lang="en-US" sz="3200" dirty="0">
                <a:latin typeface="Yu Gothic" charset="-128"/>
                <a:ea typeface="Yu Gothic" charset="-128"/>
                <a:cs typeface="Yu Gothic" charset="-128"/>
              </a:rPr>
              <a:t> </a:t>
            </a:r>
            <a:r>
              <a:rPr lang="zh-TW" altLang="en-US" sz="3200" dirty="0">
                <a:latin typeface="Yu Gothic" charset="-128"/>
                <a:ea typeface="Yu Gothic" charset="-128"/>
                <a:cs typeface="Yu Gothic" charset="-128"/>
              </a:rPr>
              <a:t>食物</a:t>
            </a:r>
            <a:endParaRPr lang="en-US" sz="3200" dirty="0">
              <a:latin typeface="Yu Gothic" charset="-128"/>
              <a:ea typeface="Yu Gothic" charset="-128"/>
              <a:cs typeface="Yu Gothic" charset="-128"/>
            </a:endParaRPr>
          </a:p>
        </p:txBody>
      </p:sp>
      <p:sp>
        <p:nvSpPr>
          <p:cNvPr id="34" name="TextBox 33"/>
          <p:cNvSpPr txBox="1"/>
          <p:nvPr/>
        </p:nvSpPr>
        <p:spPr>
          <a:xfrm>
            <a:off x="8402338" y="3357366"/>
            <a:ext cx="1711337" cy="584775"/>
          </a:xfrm>
          <a:prstGeom prst="rect">
            <a:avLst/>
          </a:prstGeom>
          <a:noFill/>
        </p:spPr>
        <p:txBody>
          <a:bodyPr wrap="square" rtlCol="0">
            <a:spAutoFit/>
          </a:bodyPr>
          <a:lstStyle/>
          <a:p>
            <a:pPr algn="ctr"/>
            <a:r>
              <a:rPr lang="zh-TW" altLang="en-US" sz="3200" dirty="0">
                <a:latin typeface="Yu Gothic" charset="-128"/>
                <a:ea typeface="Yu Gothic" charset="-128"/>
                <a:cs typeface="Yu Gothic" charset="-128"/>
              </a:rPr>
              <a:t>衣服</a:t>
            </a:r>
            <a:endParaRPr lang="en-US" sz="3200" dirty="0">
              <a:latin typeface="Yu Gothic" charset="-128"/>
              <a:ea typeface="Yu Gothic" charset="-128"/>
              <a:cs typeface="Yu Gothic" charset="-128"/>
            </a:endParaRPr>
          </a:p>
        </p:txBody>
      </p:sp>
      <p:sp>
        <p:nvSpPr>
          <p:cNvPr id="35" name="TextBox 34"/>
          <p:cNvSpPr txBox="1"/>
          <p:nvPr/>
        </p:nvSpPr>
        <p:spPr>
          <a:xfrm>
            <a:off x="8402337" y="3893830"/>
            <a:ext cx="1711333" cy="584775"/>
          </a:xfrm>
          <a:prstGeom prst="rect">
            <a:avLst/>
          </a:prstGeom>
          <a:noFill/>
        </p:spPr>
        <p:txBody>
          <a:bodyPr wrap="square" rtlCol="0">
            <a:spAutoFit/>
          </a:bodyPr>
          <a:lstStyle/>
          <a:p>
            <a:pPr algn="ctr"/>
            <a:r>
              <a:rPr lang="zh-TW" altLang="en-US" sz="3200" dirty="0">
                <a:latin typeface="Yu Gothic" charset="-128"/>
                <a:ea typeface="Yu Gothic" charset="-128"/>
                <a:cs typeface="Yu Gothic" charset="-128"/>
              </a:rPr>
              <a:t>紙張</a:t>
            </a:r>
            <a:endParaRPr lang="en-US" sz="3200" dirty="0">
              <a:latin typeface="Yu Gothic" charset="-128"/>
              <a:ea typeface="Yu Gothic" charset="-128"/>
              <a:cs typeface="Yu Gothic" charset="-128"/>
            </a:endParaRPr>
          </a:p>
        </p:txBody>
      </p:sp>
      <p:sp>
        <p:nvSpPr>
          <p:cNvPr id="36" name="TextBox 35"/>
          <p:cNvSpPr txBox="1"/>
          <p:nvPr/>
        </p:nvSpPr>
        <p:spPr>
          <a:xfrm>
            <a:off x="8065317" y="4430293"/>
            <a:ext cx="2385360" cy="584775"/>
          </a:xfrm>
          <a:prstGeom prst="rect">
            <a:avLst/>
          </a:prstGeom>
          <a:noFill/>
        </p:spPr>
        <p:txBody>
          <a:bodyPr wrap="square" rtlCol="0">
            <a:spAutoFit/>
          </a:bodyPr>
          <a:lstStyle/>
          <a:p>
            <a:pPr algn="ctr"/>
            <a:r>
              <a:rPr lang="zh-TW" altLang="en-US" sz="3200" b="1" dirty="0">
                <a:solidFill>
                  <a:srgbClr val="002060"/>
                </a:solidFill>
                <a:latin typeface="Yu Gothic" charset="-128"/>
                <a:ea typeface="Yu Gothic" charset="-128"/>
                <a:cs typeface="Yu Gothic" charset="-128"/>
              </a:rPr>
              <a:t>每日 </a:t>
            </a:r>
            <a:r>
              <a:rPr lang="en-US" altLang="zh-TW" sz="3200" b="1" dirty="0">
                <a:solidFill>
                  <a:srgbClr val="002060"/>
                </a:solidFill>
                <a:latin typeface="Yu Gothic" charset="-128"/>
                <a:ea typeface="Yu Gothic" charset="-128"/>
                <a:cs typeface="Yu Gothic" charset="-128"/>
              </a:rPr>
              <a:t>?</a:t>
            </a:r>
            <a:r>
              <a:rPr lang="zh-TW" altLang="en-US" sz="3200" b="1" dirty="0">
                <a:solidFill>
                  <a:srgbClr val="002060"/>
                </a:solidFill>
                <a:latin typeface="Yu Gothic" charset="-128"/>
                <a:ea typeface="Yu Gothic" charset="-128"/>
                <a:cs typeface="Yu Gothic" charset="-128"/>
              </a:rPr>
              <a:t>公升</a:t>
            </a:r>
          </a:p>
        </p:txBody>
      </p:sp>
      <p:grpSp>
        <p:nvGrpSpPr>
          <p:cNvPr id="37" name="Group 36"/>
          <p:cNvGrpSpPr/>
          <p:nvPr/>
        </p:nvGrpSpPr>
        <p:grpSpPr>
          <a:xfrm>
            <a:off x="2302762" y="2028141"/>
            <a:ext cx="1458163" cy="1428595"/>
            <a:chOff x="8688288" y="2473452"/>
            <a:chExt cx="2592288" cy="2539724"/>
          </a:xfrm>
        </p:grpSpPr>
        <p:sp>
          <p:nvSpPr>
            <p:cNvPr id="38" name="Oval 37"/>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charset="-128"/>
                <a:ea typeface="Yu Gothic" charset="-128"/>
                <a:cs typeface="Yu Gothic" charset="-128"/>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
        <p:nvSpPr>
          <p:cNvPr id="20" name="TextBox 19"/>
          <p:cNvSpPr txBox="1"/>
          <p:nvPr/>
        </p:nvSpPr>
        <p:spPr>
          <a:xfrm>
            <a:off x="4937923" y="1821304"/>
            <a:ext cx="2361183" cy="584775"/>
          </a:xfrm>
          <a:prstGeom prst="rect">
            <a:avLst/>
          </a:prstGeom>
          <a:noFill/>
        </p:spPr>
        <p:txBody>
          <a:bodyPr wrap="square" rtlCol="0">
            <a:spAutoFit/>
          </a:bodyPr>
          <a:lstStyle/>
          <a:p>
            <a:pPr algn="ctr">
              <a:spcBef>
                <a:spcPts val="451"/>
              </a:spcBef>
            </a:pPr>
            <a:r>
              <a:rPr lang="en-US" sz="3200" dirty="0">
                <a:solidFill>
                  <a:srgbClr val="002060"/>
                </a:solidFill>
                <a:latin typeface="Yu Gothic" charset="-128"/>
                <a:ea typeface="Yu Gothic" charset="-128"/>
                <a:cs typeface="Yu Gothic" charset="-128"/>
              </a:rPr>
              <a:t>  (</a:t>
            </a:r>
            <a:r>
              <a:rPr lang="zh-TW" altLang="en-US" sz="3200" dirty="0">
                <a:solidFill>
                  <a:srgbClr val="002060"/>
                </a:solidFill>
                <a:latin typeface="Yu Gothic" charset="-128"/>
                <a:ea typeface="Yu Gothic" charset="-128"/>
                <a:cs typeface="Yu Gothic" charset="-128"/>
              </a:rPr>
              <a:t>實際用水</a:t>
            </a:r>
            <a:r>
              <a:rPr lang="en-US" sz="3200" dirty="0">
                <a:solidFill>
                  <a:srgbClr val="002060"/>
                </a:solidFill>
                <a:latin typeface="Yu Gothic" charset="-128"/>
                <a:ea typeface="Yu Gothic" charset="-128"/>
                <a:cs typeface="Yu Gothic" charset="-128"/>
              </a:rPr>
              <a:t>)</a:t>
            </a:r>
          </a:p>
        </p:txBody>
      </p:sp>
      <p:sp>
        <p:nvSpPr>
          <p:cNvPr id="21" name="TextBox 20"/>
          <p:cNvSpPr txBox="1"/>
          <p:nvPr/>
        </p:nvSpPr>
        <p:spPr>
          <a:xfrm>
            <a:off x="8006497" y="1833173"/>
            <a:ext cx="2431765" cy="584775"/>
          </a:xfrm>
          <a:prstGeom prst="rect">
            <a:avLst/>
          </a:prstGeom>
          <a:noFill/>
        </p:spPr>
        <p:txBody>
          <a:bodyPr wrap="square" rtlCol="0">
            <a:spAutoFit/>
          </a:bodyPr>
          <a:lstStyle/>
          <a:p>
            <a:pPr algn="ctr">
              <a:spcBef>
                <a:spcPts val="451"/>
              </a:spcBef>
            </a:pPr>
            <a:r>
              <a:rPr lang="en-US" sz="2100" dirty="0">
                <a:solidFill>
                  <a:srgbClr val="002060"/>
                </a:solidFill>
                <a:latin typeface="Yu Gothic" charset="-128"/>
                <a:ea typeface="Yu Gothic" charset="-128"/>
                <a:cs typeface="Yu Gothic" charset="-128"/>
              </a:rPr>
              <a:t>  </a:t>
            </a:r>
            <a:r>
              <a:rPr lang="en-US" sz="3200" dirty="0">
                <a:solidFill>
                  <a:srgbClr val="002060"/>
                </a:solidFill>
                <a:latin typeface="Yu Gothic" charset="-128"/>
                <a:ea typeface="Yu Gothic" charset="-128"/>
                <a:cs typeface="Yu Gothic" charset="-128"/>
              </a:rPr>
              <a:t>(</a:t>
            </a:r>
            <a:r>
              <a:rPr lang="zh-TW" altLang="en-US" sz="3200" dirty="0">
                <a:solidFill>
                  <a:srgbClr val="002060"/>
                </a:solidFill>
                <a:latin typeface="Yu Gothic" charset="-128"/>
                <a:ea typeface="Yu Gothic" charset="-128"/>
                <a:cs typeface="Yu Gothic" charset="-128"/>
              </a:rPr>
              <a:t>虛擬水</a:t>
            </a:r>
            <a:r>
              <a:rPr lang="en-US" sz="3200" dirty="0">
                <a:solidFill>
                  <a:srgbClr val="002060"/>
                </a:solidFill>
                <a:latin typeface="Yu Gothic" charset="-128"/>
                <a:ea typeface="Yu Gothic" charset="-128"/>
                <a:cs typeface="Yu Gothic" charset="-128"/>
              </a:rPr>
              <a:t>)</a:t>
            </a:r>
          </a:p>
        </p:txBody>
      </p:sp>
    </p:spTree>
    <p:extLst>
      <p:ext uri="{BB962C8B-B14F-4D97-AF65-F5344CB8AC3E}">
        <p14:creationId xmlns:p14="http://schemas.microsoft.com/office/powerpoint/2010/main" val="1196819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dissolve">
                                      <p:cBhvr>
                                        <p:cTn id="10" dur="11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11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11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12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dissolve">
                                      <p:cBhvr>
                                        <p:cTn id="40" dur="11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dissolve">
                                      <p:cBhvr>
                                        <p:cTn id="45" dur="11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dissolve">
                                      <p:cBhvr>
                                        <p:cTn id="50" dur="11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dissolve">
                                      <p:cBhvr>
                                        <p:cTn id="55" dur="90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12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dissolve">
                                      <p:cBhvr>
                                        <p:cTn id="65" dur="11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dissolve">
                                      <p:cBhvr>
                                        <p:cTn id="70" dur="1100"/>
                                        <p:tgtEl>
                                          <p:spTgt spid="34"/>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dissolve">
                                      <p:cBhvr>
                                        <p:cTn id="75" dur="1100"/>
                                        <p:tgtEl>
                                          <p:spTgt spid="35"/>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dissolve">
                                      <p:cBhvr>
                                        <p:cTn id="80" dur="7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dissolve">
                                      <p:cBhvr>
                                        <p:cTn id="85" dur="1100"/>
                                        <p:tgtEl>
                                          <p:spTgt spid="20"/>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dissolve">
                                      <p:cBhvr>
                                        <p:cTn id="90" dur="11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26" grpId="0"/>
      <p:bldP spid="27" grpId="0"/>
      <p:bldP spid="28" grpId="0"/>
      <p:bldP spid="29" grpId="0"/>
      <p:bldP spid="30" grpId="0"/>
      <p:bldP spid="31" grpId="0"/>
      <p:bldP spid="32" grpId="0"/>
      <p:bldP spid="33" grpId="0"/>
      <p:bldP spid="34" grpId="0"/>
      <p:bldP spid="35" grpId="0"/>
      <p:bldP spid="36"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ext uri="{D42A27DB-BD31-4B8C-83A1-F6EECF244321}">
                <p14:modId xmlns:p14="http://schemas.microsoft.com/office/powerpoint/2010/main" val="2192665719"/>
              </p:ext>
            </p:extLst>
          </p:nvPr>
        </p:nvGraphicFramePr>
        <p:xfrm>
          <a:off x="2526052" y="1799830"/>
          <a:ext cx="8704807" cy="4855403"/>
        </p:xfrm>
        <a:graphic>
          <a:graphicData uri="http://schemas.openxmlformats.org/drawingml/2006/chart">
            <c:chart xmlns:c="http://schemas.openxmlformats.org/drawingml/2006/chart" xmlns:r="http://schemas.openxmlformats.org/officeDocument/2006/relationships" r:id="rId3"/>
          </a:graphicData>
        </a:graphic>
      </p:graphicFrame>
      <p:sp>
        <p:nvSpPr>
          <p:cNvPr id="40" name="Title 1"/>
          <p:cNvSpPr>
            <a:spLocks noGrp="1"/>
          </p:cNvSpPr>
          <p:nvPr>
            <p:ph type="title"/>
          </p:nvPr>
        </p:nvSpPr>
        <p:spPr>
          <a:xfrm>
            <a:off x="2209336" y="310369"/>
            <a:ext cx="7773339" cy="754123"/>
          </a:xfrm>
        </p:spPr>
        <p:txBody>
          <a:bodyPr>
            <a:normAutofit fontScale="90000"/>
          </a:bodyPr>
          <a:lstStyle/>
          <a:p>
            <a:pPr algn="ctr"/>
            <a:r>
              <a:rPr lang="zh-TW" altLang="en-US" b="1" cap="small" dirty="0">
                <a:solidFill>
                  <a:srgbClr val="002060"/>
                </a:solidFill>
                <a:latin typeface="Yu Gothic" charset="-128"/>
                <a:ea typeface="Yu Gothic" charset="-128"/>
                <a:cs typeface="Yu Gothic" charset="-128"/>
              </a:rPr>
              <a:t>個人水足跡只</a:t>
            </a:r>
            <a:r>
              <a:rPr lang="zh-TW" altLang="en-US" b="1" cap="small" dirty="0" smtClean="0">
                <a:solidFill>
                  <a:srgbClr val="002060"/>
                </a:solidFill>
                <a:latin typeface="Yu Gothic" charset="-128"/>
                <a:ea typeface="Yu Gothic" charset="-128"/>
                <a:cs typeface="Yu Gothic" charset="-128"/>
              </a:rPr>
              <a:t>有 </a:t>
            </a:r>
            <a:r>
              <a:rPr lang="en-US" altLang="zh-TW" sz="6000" b="1" cap="small" dirty="0">
                <a:solidFill>
                  <a:srgbClr val="002060"/>
                </a:solidFill>
                <a:latin typeface="Yu Gothic" charset="-128"/>
                <a:ea typeface="Yu Gothic" charset="-128"/>
                <a:cs typeface="Yu Gothic" charset="-128"/>
              </a:rPr>
              <a:t>4</a:t>
            </a:r>
            <a:r>
              <a:rPr lang="en-US" altLang="zh-TW" b="1" cap="small" dirty="0">
                <a:solidFill>
                  <a:srgbClr val="002060"/>
                </a:solidFill>
                <a:latin typeface="Yu Gothic" charset="-128"/>
                <a:ea typeface="Yu Gothic" charset="-128"/>
                <a:cs typeface="Yu Gothic" charset="-128"/>
              </a:rPr>
              <a:t>%</a:t>
            </a:r>
            <a:r>
              <a:rPr lang="zh-TW" altLang="en-US" sz="4000" b="1" cap="small" dirty="0">
                <a:solidFill>
                  <a:srgbClr val="002060"/>
                </a:solidFill>
                <a:latin typeface="Yu Gothic" charset="-128"/>
                <a:ea typeface="Yu Gothic" charset="-128"/>
                <a:cs typeface="Yu Gothic" charset="-128"/>
              </a:rPr>
              <a:t> </a:t>
            </a:r>
            <a:r>
              <a:rPr lang="zh-TW" altLang="en-US" b="1" cap="small" dirty="0" smtClean="0">
                <a:solidFill>
                  <a:srgbClr val="002060"/>
                </a:solidFill>
                <a:latin typeface="Yu Gothic" charset="-128"/>
                <a:ea typeface="Yu Gothic" charset="-128"/>
                <a:cs typeface="Yu Gothic" charset="-128"/>
              </a:rPr>
              <a:t>是</a:t>
            </a:r>
            <a:r>
              <a:rPr lang="zh-TW" altLang="en-US" b="1" cap="small" dirty="0">
                <a:solidFill>
                  <a:srgbClr val="002060"/>
                </a:solidFill>
                <a:latin typeface="Yu Gothic" charset="-128"/>
                <a:ea typeface="Yu Gothic" charset="-128"/>
                <a:cs typeface="Yu Gothic" charset="-128"/>
              </a:rPr>
              <a:t>直接用水</a:t>
            </a:r>
            <a:endParaRPr lang="en-US" b="1" cap="small" dirty="0">
              <a:solidFill>
                <a:srgbClr val="002060"/>
              </a:solidFill>
              <a:latin typeface="Yu Gothic" charset="-128"/>
              <a:ea typeface="Yu Gothic" charset="-128"/>
              <a:cs typeface="Yu Gothic" charset="-128"/>
            </a:endParaRPr>
          </a:p>
        </p:txBody>
      </p:sp>
      <p:pic>
        <p:nvPicPr>
          <p:cNvPr id="80" name="Picture 79"/>
          <p:cNvPicPr>
            <a:picLocks noChangeAspect="1"/>
          </p:cNvPicPr>
          <p:nvPr/>
        </p:nvPicPr>
        <p:blipFill>
          <a:blip r:embed="rId4"/>
          <a:stretch>
            <a:fillRect/>
          </a:stretch>
        </p:blipFill>
        <p:spPr>
          <a:xfrm rot="2272221">
            <a:off x="5875119" y="3204599"/>
            <a:ext cx="651212" cy="1377092"/>
          </a:xfrm>
          <a:prstGeom prst="rect">
            <a:avLst/>
          </a:prstGeom>
        </p:spPr>
      </p:pic>
      <p:pic>
        <p:nvPicPr>
          <p:cNvPr id="78" name="Picture 77"/>
          <p:cNvPicPr>
            <a:picLocks noChangeAspect="1"/>
          </p:cNvPicPr>
          <p:nvPr/>
        </p:nvPicPr>
        <p:blipFill>
          <a:blip r:embed="rId5"/>
          <a:stretch>
            <a:fillRect/>
          </a:stretch>
        </p:blipFill>
        <p:spPr>
          <a:xfrm flipH="1">
            <a:off x="5687530" y="3236565"/>
            <a:ext cx="523363" cy="877901"/>
          </a:xfrm>
          <a:prstGeom prst="rect">
            <a:avLst/>
          </a:prstGeom>
        </p:spPr>
      </p:pic>
      <p:sp>
        <p:nvSpPr>
          <p:cNvPr id="69" name="TextBox 68"/>
          <p:cNvSpPr txBox="1"/>
          <p:nvPr/>
        </p:nvSpPr>
        <p:spPr>
          <a:xfrm>
            <a:off x="3342709" y="1338169"/>
            <a:ext cx="2022784" cy="461665"/>
          </a:xfrm>
          <a:prstGeom prst="rect">
            <a:avLst/>
          </a:prstGeom>
          <a:noFill/>
        </p:spPr>
        <p:txBody>
          <a:bodyPr wrap="square" rtlCol="0">
            <a:spAutoFit/>
          </a:bodyPr>
          <a:lstStyle/>
          <a:p>
            <a:r>
              <a:rPr lang="zh-TW" altLang="en-US" sz="2400" b="1" dirty="0">
                <a:solidFill>
                  <a:schemeClr val="accent5">
                    <a:lumMod val="75000"/>
                  </a:schemeClr>
                </a:solidFill>
                <a:latin typeface="Yu Gothic" charset="-128"/>
                <a:ea typeface="Yu Gothic" charset="-128"/>
                <a:cs typeface="Yu Gothic" charset="-128"/>
              </a:rPr>
              <a:t>直接用水</a:t>
            </a:r>
            <a:endParaRPr lang="en-US" sz="2400" b="1" dirty="0">
              <a:solidFill>
                <a:schemeClr val="accent5">
                  <a:lumMod val="75000"/>
                </a:schemeClr>
              </a:solidFill>
              <a:latin typeface="Yu Gothic" charset="-128"/>
              <a:ea typeface="Yu Gothic" charset="-128"/>
              <a:cs typeface="Yu Gothic" charset="-128"/>
            </a:endParaRPr>
          </a:p>
        </p:txBody>
      </p:sp>
      <p:sp>
        <p:nvSpPr>
          <p:cNvPr id="70" name="TextBox 69"/>
          <p:cNvSpPr txBox="1"/>
          <p:nvPr/>
        </p:nvSpPr>
        <p:spPr>
          <a:xfrm>
            <a:off x="3393291" y="1706496"/>
            <a:ext cx="2127716" cy="707886"/>
          </a:xfrm>
          <a:prstGeom prst="rect">
            <a:avLst/>
          </a:prstGeom>
          <a:noFill/>
        </p:spPr>
        <p:txBody>
          <a:bodyPr wrap="square" rtlCol="0">
            <a:spAutoFit/>
          </a:bodyPr>
          <a:lstStyle/>
          <a:p>
            <a:r>
              <a:rPr lang="en-US" altLang="zh-TW" sz="4000" b="1" dirty="0">
                <a:solidFill>
                  <a:schemeClr val="accent5">
                    <a:lumMod val="75000"/>
                  </a:schemeClr>
                </a:solidFill>
                <a:latin typeface="Yu Gothic" charset="-128"/>
                <a:ea typeface="Yu Gothic" charset="-128"/>
                <a:cs typeface="Yu Gothic" charset="-128"/>
              </a:rPr>
              <a:t>219</a:t>
            </a:r>
            <a:r>
              <a:rPr lang="zh-TW" altLang="en-US" sz="2400" b="1" dirty="0">
                <a:solidFill>
                  <a:schemeClr val="accent5">
                    <a:lumMod val="75000"/>
                  </a:schemeClr>
                </a:solidFill>
                <a:latin typeface="Yu Gothic" charset="-128"/>
                <a:ea typeface="Yu Gothic" charset="-128"/>
                <a:cs typeface="Yu Gothic" charset="-128"/>
              </a:rPr>
              <a:t>公升</a:t>
            </a:r>
            <a:endParaRPr lang="en-US" sz="2400" b="1" dirty="0">
              <a:solidFill>
                <a:schemeClr val="accent5">
                  <a:lumMod val="75000"/>
                </a:schemeClr>
              </a:solidFill>
              <a:latin typeface="Yu Gothic" charset="-128"/>
              <a:ea typeface="Yu Gothic" charset="-128"/>
              <a:cs typeface="Yu Gothic" charset="-128"/>
            </a:endParaRPr>
          </a:p>
        </p:txBody>
      </p:sp>
      <p:grpSp>
        <p:nvGrpSpPr>
          <p:cNvPr id="84" name="Group 83"/>
          <p:cNvGrpSpPr/>
          <p:nvPr/>
        </p:nvGrpSpPr>
        <p:grpSpPr>
          <a:xfrm>
            <a:off x="2526054" y="1286555"/>
            <a:ext cx="762627" cy="1094684"/>
            <a:chOff x="2929389" y="1534644"/>
            <a:chExt cx="1363703" cy="1699900"/>
          </a:xfrm>
        </p:grpSpPr>
        <p:pic>
          <p:nvPicPr>
            <p:cNvPr id="85" name="Picture 84"/>
            <p:cNvPicPr>
              <a:picLocks noChangeAspect="1"/>
            </p:cNvPicPr>
            <p:nvPr/>
          </p:nvPicPr>
          <p:blipFill>
            <a:blip r:embed="rId6"/>
            <a:stretch>
              <a:fillRect/>
            </a:stretch>
          </p:blipFill>
          <p:spPr>
            <a:xfrm>
              <a:off x="2929389" y="1534644"/>
              <a:ext cx="1363703" cy="1087763"/>
            </a:xfrm>
            <a:prstGeom prst="rect">
              <a:avLst/>
            </a:prstGeom>
          </p:spPr>
        </p:pic>
        <p:pic>
          <p:nvPicPr>
            <p:cNvPr id="86" name="Picture 85"/>
            <p:cNvPicPr>
              <a:picLocks noChangeAspect="1"/>
            </p:cNvPicPr>
            <p:nvPr/>
          </p:nvPicPr>
          <p:blipFill>
            <a:blip r:embed="rId7"/>
            <a:stretch>
              <a:fillRect/>
            </a:stretch>
          </p:blipFill>
          <p:spPr>
            <a:xfrm>
              <a:off x="2929389" y="2674374"/>
              <a:ext cx="339050" cy="560170"/>
            </a:xfrm>
            <a:prstGeom prst="rect">
              <a:avLst/>
            </a:prstGeom>
          </p:spPr>
        </p:pic>
      </p:grpSp>
      <p:sp>
        <p:nvSpPr>
          <p:cNvPr id="93" name="TextBox 92"/>
          <p:cNvSpPr txBox="1"/>
          <p:nvPr/>
        </p:nvSpPr>
        <p:spPr>
          <a:xfrm>
            <a:off x="6200730" y="4201300"/>
            <a:ext cx="2112779" cy="1077218"/>
          </a:xfrm>
          <a:prstGeom prst="rect">
            <a:avLst/>
          </a:prstGeom>
          <a:noFill/>
        </p:spPr>
        <p:txBody>
          <a:bodyPr wrap="square" rtlCol="0">
            <a:spAutoFit/>
          </a:bodyPr>
          <a:lstStyle/>
          <a:p>
            <a:r>
              <a:rPr lang="zh-TW" altLang="en-US" sz="2400" b="1" cap="small" dirty="0">
                <a:solidFill>
                  <a:srgbClr val="002060"/>
                </a:solidFill>
                <a:latin typeface="Yu Gothic" charset="-128"/>
                <a:ea typeface="Yu Gothic" charset="-128"/>
                <a:cs typeface="Yu Gothic" charset="-128"/>
              </a:rPr>
              <a:t>個人水足跡</a:t>
            </a:r>
            <a:r>
              <a:rPr lang="en-US" sz="4000" b="1" dirty="0">
                <a:solidFill>
                  <a:srgbClr val="002060"/>
                </a:solidFill>
                <a:latin typeface="Yu Gothic" charset="-128"/>
                <a:ea typeface="Yu Gothic" charset="-128"/>
                <a:cs typeface="Yu Gothic" charset="-128"/>
              </a:rPr>
              <a:t>5,496</a:t>
            </a:r>
            <a:r>
              <a:rPr lang="zh-TW" altLang="en-US" sz="2400" b="1" dirty="0">
                <a:solidFill>
                  <a:srgbClr val="002060"/>
                </a:solidFill>
                <a:latin typeface="Yu Gothic" charset="-128"/>
                <a:ea typeface="Yu Gothic" charset="-128"/>
                <a:cs typeface="Yu Gothic" charset="-128"/>
              </a:rPr>
              <a:t>公升</a:t>
            </a:r>
            <a:endParaRPr lang="en-US" sz="2400" b="1" dirty="0">
              <a:solidFill>
                <a:srgbClr val="002060"/>
              </a:solidFill>
              <a:latin typeface="Yu Gothic" charset="-128"/>
              <a:ea typeface="Yu Gothic" charset="-128"/>
              <a:cs typeface="Yu Gothic" charset="-128"/>
            </a:endParaRPr>
          </a:p>
        </p:txBody>
      </p:sp>
      <p:cxnSp>
        <p:nvCxnSpPr>
          <p:cNvPr id="3" name="Straight Connector 2"/>
          <p:cNvCxnSpPr/>
          <p:nvPr/>
        </p:nvCxnSpPr>
        <p:spPr>
          <a:xfrm flipH="1" flipV="1">
            <a:off x="4231162" y="2310423"/>
            <a:ext cx="661849" cy="622469"/>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18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par>
                                <p:cTn id="8" presetID="9" presetClass="entr" presetSubtype="0" fill="hold"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dissolve">
                                      <p:cBhvr>
                                        <p:cTn id="10" dur="500"/>
                                        <p:tgtEl>
                                          <p:spTgt spid="78"/>
                                        </p:tgtEl>
                                      </p:cBhvr>
                                    </p:animEffect>
                                  </p:childTnLst>
                                </p:cTn>
                              </p:par>
                              <p:par>
                                <p:cTn id="11" presetID="9" presetClass="entr" presetSubtype="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dissolve">
                                      <p:cBhvr>
                                        <p:cTn id="13" dur="500"/>
                                        <p:tgtEl>
                                          <p:spTgt spid="8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dissolve">
                                      <p:cBhvr>
                                        <p:cTn id="16" dur="500"/>
                                        <p:tgtEl>
                                          <p:spTgt spid="9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graphicEl>
                                              <a:chart seriesIdx="-4" categoryIdx="0" bldStep="category"/>
                                            </p:graphicEl>
                                          </p:spTgt>
                                        </p:tgtEl>
                                        <p:attrNameLst>
                                          <p:attrName>style.visibility</p:attrName>
                                        </p:attrNameLst>
                                      </p:cBhvr>
                                      <p:to>
                                        <p:strVal val="visible"/>
                                      </p:to>
                                    </p:set>
                                    <p:animEffect transition="in" filter="wipe(down)">
                                      <p:cBhvr>
                                        <p:cTn id="21" dur="500"/>
                                        <p:tgtEl>
                                          <p:spTgt spid="23">
                                            <p:graphicEl>
                                              <a:chart seriesIdx="-4" categoryIdx="0" bldStep="category"/>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dissolve">
                                      <p:cBhvr>
                                        <p:cTn id="24" dur="500"/>
                                        <p:tgtEl>
                                          <p:spTgt spid="69"/>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dissolve">
                                      <p:cBhvr>
                                        <p:cTn id="27" dur="500"/>
                                        <p:tgtEl>
                                          <p:spTgt spid="70"/>
                                        </p:tgtEl>
                                      </p:cBhvr>
                                    </p:animEffect>
                                  </p:childTnLst>
                                </p:cTn>
                              </p:par>
                              <p:par>
                                <p:cTn id="28" presetID="9" presetClass="entr" presetSubtype="0" fill="hold" nodeType="with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dissolve">
                                      <p:cBhvr>
                                        <p:cTn id="30" dur="500"/>
                                        <p:tgtEl>
                                          <p:spTgt spid="84"/>
                                        </p:tgtEl>
                                      </p:cBhvr>
                                    </p:animEffect>
                                  </p:childTnLst>
                                </p:cTn>
                              </p:par>
                              <p:par>
                                <p:cTn id="31" presetID="9"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dissolve">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graphicEl>
                                              <a:chart seriesIdx="-4" categoryIdx="1" bldStep="category"/>
                                            </p:graphicEl>
                                          </p:spTgt>
                                        </p:tgtEl>
                                        <p:attrNameLst>
                                          <p:attrName>style.visibility</p:attrName>
                                        </p:attrNameLst>
                                      </p:cBhvr>
                                      <p:to>
                                        <p:strVal val="visible"/>
                                      </p:to>
                                    </p:set>
                                    <p:animEffect transition="in" filter="fade">
                                      <p:cBhvr>
                                        <p:cTn id="38" dur="500"/>
                                        <p:tgtEl>
                                          <p:spTgt spid="23">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uiExpand="1">
        <p:bldSub>
          <a:bldChart bld="category" animBg="0"/>
        </p:bldSub>
      </p:bldGraphic>
      <p:bldP spid="69" grpId="0" uiExpand="1"/>
      <p:bldP spid="70" grpId="0" uiExpand="1"/>
      <p:bldP spid="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1098233910"/>
              </p:ext>
            </p:extLst>
          </p:nvPr>
        </p:nvGraphicFramePr>
        <p:xfrm>
          <a:off x="1635524" y="1117014"/>
          <a:ext cx="8444336" cy="5534803"/>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a:xfrm>
            <a:off x="2227014" y="325121"/>
            <a:ext cx="7773339" cy="737373"/>
          </a:xfrm>
          <a:prstGeom prst="rect">
            <a:avLst/>
          </a:prstGeom>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TW" altLang="en-US" sz="4400" b="1" cap="small" dirty="0">
                <a:solidFill>
                  <a:srgbClr val="002060"/>
                </a:solidFill>
                <a:latin typeface="Yu Gothic" charset="-128"/>
                <a:ea typeface="Yu Gothic" charset="-128"/>
                <a:cs typeface="Yu Gothic" charset="-128"/>
              </a:rPr>
              <a:t>間接用水</a:t>
            </a:r>
            <a:r>
              <a:rPr lang="zh-TW" altLang="en-US" b="1" cap="small" dirty="0">
                <a:solidFill>
                  <a:srgbClr val="002060"/>
                </a:solidFill>
                <a:latin typeface="Yu Gothic" charset="-128"/>
                <a:ea typeface="Yu Gothic" charset="-128"/>
                <a:cs typeface="Yu Gothic" charset="-128"/>
              </a:rPr>
              <a:t>是直接用水的 </a:t>
            </a:r>
            <a:r>
              <a:rPr lang="en-US" altLang="zh-TW" sz="4800" b="1" cap="small" dirty="0">
                <a:solidFill>
                  <a:srgbClr val="002060"/>
                </a:solidFill>
                <a:latin typeface="Yu Gothic" charset="-128"/>
                <a:ea typeface="Yu Gothic" charset="-128"/>
                <a:cs typeface="Yu Gothic" charset="-128"/>
              </a:rPr>
              <a:t>24</a:t>
            </a:r>
            <a:r>
              <a:rPr lang="en-US" altLang="zh-TW" sz="4000" b="1" cap="small" dirty="0">
                <a:solidFill>
                  <a:srgbClr val="002060"/>
                </a:solidFill>
                <a:latin typeface="Calibri" charset="0"/>
                <a:ea typeface="Calibri" charset="0"/>
                <a:cs typeface="Calibri" charset="0"/>
              </a:rPr>
              <a:t> </a:t>
            </a:r>
            <a:r>
              <a:rPr lang="zh-TW" altLang="en-US" b="1" cap="small" dirty="0">
                <a:solidFill>
                  <a:srgbClr val="002060"/>
                </a:solidFill>
                <a:latin typeface="Yu Gothic" charset="-128"/>
                <a:ea typeface="Yu Gothic" charset="-128"/>
                <a:cs typeface="Yu Gothic" charset="-128"/>
              </a:rPr>
              <a:t>倍</a:t>
            </a:r>
            <a:endParaRPr lang="en-US" b="1" cap="small" dirty="0">
              <a:solidFill>
                <a:srgbClr val="002060"/>
              </a:solidFill>
              <a:latin typeface="Yu Gothic" charset="-128"/>
              <a:ea typeface="Yu Gothic" charset="-128"/>
              <a:cs typeface="Yu Gothic" charset="-128"/>
            </a:endParaRPr>
          </a:p>
        </p:txBody>
      </p:sp>
      <p:sp>
        <p:nvSpPr>
          <p:cNvPr id="8" name="TextBox 7"/>
          <p:cNvSpPr txBox="1"/>
          <p:nvPr/>
        </p:nvSpPr>
        <p:spPr>
          <a:xfrm>
            <a:off x="9048727" y="1683116"/>
            <a:ext cx="2941127" cy="830997"/>
          </a:xfrm>
          <a:prstGeom prst="rect">
            <a:avLst/>
          </a:prstGeom>
          <a:noFill/>
        </p:spPr>
        <p:txBody>
          <a:bodyPr wrap="square" rtlCol="0">
            <a:spAutoFit/>
          </a:bodyPr>
          <a:lstStyle/>
          <a:p>
            <a:r>
              <a:rPr lang="zh-TW" altLang="en-US" sz="2400" b="1" dirty="0">
                <a:solidFill>
                  <a:schemeClr val="bg1">
                    <a:lumMod val="65000"/>
                  </a:schemeClr>
                </a:solidFill>
                <a:latin typeface="Yu Gothic" charset="-128"/>
                <a:ea typeface="Yu Gothic" charset="-128"/>
                <a:cs typeface="Yu Gothic" charset="-128"/>
              </a:rPr>
              <a:t>其他</a:t>
            </a:r>
            <a:endParaRPr lang="en-US" altLang="zh-TW" sz="2400" b="1" dirty="0">
              <a:solidFill>
                <a:schemeClr val="bg1">
                  <a:lumMod val="65000"/>
                </a:schemeClr>
              </a:solidFill>
              <a:latin typeface="Yu Gothic" charset="-128"/>
              <a:ea typeface="Yu Gothic" charset="-128"/>
              <a:cs typeface="Yu Gothic" charset="-128"/>
            </a:endParaRPr>
          </a:p>
          <a:p>
            <a:r>
              <a:rPr lang="en-US" altLang="zh-TW" sz="2400" b="1" dirty="0">
                <a:solidFill>
                  <a:schemeClr val="bg1">
                    <a:lumMod val="65000"/>
                  </a:schemeClr>
                </a:solidFill>
                <a:latin typeface="Yu Gothic" charset="-128"/>
                <a:ea typeface="Yu Gothic" charset="-128"/>
                <a:cs typeface="Yu Gothic" charset="-128"/>
              </a:rPr>
              <a:t>275</a:t>
            </a:r>
            <a:endParaRPr lang="en-US" sz="2400" b="1" dirty="0">
              <a:solidFill>
                <a:schemeClr val="bg1">
                  <a:lumMod val="65000"/>
                </a:schemeClr>
              </a:solidFill>
              <a:latin typeface="Yu Gothic" charset="-128"/>
              <a:ea typeface="Yu Gothic" charset="-128"/>
              <a:cs typeface="Yu Gothic" charset="-128"/>
            </a:endParaRPr>
          </a:p>
        </p:txBody>
      </p:sp>
      <p:cxnSp>
        <p:nvCxnSpPr>
          <p:cNvPr id="9" name="Straight Connector 8"/>
          <p:cNvCxnSpPr/>
          <p:nvPr/>
        </p:nvCxnSpPr>
        <p:spPr>
          <a:xfrm flipH="1">
            <a:off x="8819468" y="1947559"/>
            <a:ext cx="279447" cy="11306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046819" y="2491851"/>
            <a:ext cx="2941127" cy="830997"/>
          </a:xfrm>
          <a:prstGeom prst="rect">
            <a:avLst/>
          </a:prstGeom>
          <a:noFill/>
        </p:spPr>
        <p:txBody>
          <a:bodyPr wrap="square" rtlCol="0">
            <a:spAutoFit/>
          </a:bodyPr>
          <a:lstStyle/>
          <a:p>
            <a:r>
              <a:rPr lang="zh-TW" altLang="en-US" sz="2400" b="1" dirty="0">
                <a:solidFill>
                  <a:schemeClr val="bg1">
                    <a:lumMod val="65000"/>
                  </a:schemeClr>
                </a:solidFill>
                <a:latin typeface="Yu Gothic" charset="-128"/>
                <a:ea typeface="Yu Gothic" charset="-128"/>
                <a:cs typeface="Yu Gothic" charset="-128"/>
              </a:rPr>
              <a:t>工業產品</a:t>
            </a:r>
            <a:endParaRPr lang="en-US" altLang="zh-TW" sz="2400" b="1" dirty="0">
              <a:solidFill>
                <a:schemeClr val="bg1">
                  <a:lumMod val="65000"/>
                </a:schemeClr>
              </a:solidFill>
              <a:latin typeface="Yu Gothic" charset="-128"/>
              <a:ea typeface="Yu Gothic" charset="-128"/>
              <a:cs typeface="Yu Gothic" charset="-128"/>
            </a:endParaRPr>
          </a:p>
          <a:p>
            <a:r>
              <a:rPr lang="en-US" altLang="zh-TW" sz="2400" b="1" dirty="0">
                <a:solidFill>
                  <a:schemeClr val="bg1">
                    <a:lumMod val="65000"/>
                  </a:schemeClr>
                </a:solidFill>
                <a:latin typeface="Yu Gothic" charset="-128"/>
                <a:ea typeface="Yu Gothic" charset="-128"/>
                <a:cs typeface="Yu Gothic" charset="-128"/>
              </a:rPr>
              <a:t>275</a:t>
            </a:r>
            <a:endParaRPr lang="en-US" sz="2400" b="1" dirty="0">
              <a:solidFill>
                <a:schemeClr val="bg1">
                  <a:lumMod val="65000"/>
                </a:schemeClr>
              </a:solidFill>
              <a:latin typeface="Yu Gothic" charset="-128"/>
              <a:ea typeface="Yu Gothic" charset="-128"/>
              <a:cs typeface="Yu Gothic" charset="-128"/>
            </a:endParaRPr>
          </a:p>
        </p:txBody>
      </p:sp>
      <p:cxnSp>
        <p:nvCxnSpPr>
          <p:cNvPr id="12" name="Straight Connector 11"/>
          <p:cNvCxnSpPr/>
          <p:nvPr/>
        </p:nvCxnSpPr>
        <p:spPr>
          <a:xfrm flipH="1" flipV="1">
            <a:off x="8810995" y="2218579"/>
            <a:ext cx="235820" cy="42962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046819" y="3619716"/>
            <a:ext cx="2941127" cy="830997"/>
          </a:xfrm>
          <a:prstGeom prst="rect">
            <a:avLst/>
          </a:prstGeom>
          <a:noFill/>
        </p:spPr>
        <p:txBody>
          <a:bodyPr wrap="square" rtlCol="0">
            <a:spAutoFit/>
          </a:bodyPr>
          <a:lstStyle/>
          <a:p>
            <a:r>
              <a:rPr lang="zh-TW" altLang="en-US" sz="2400" b="1" dirty="0">
                <a:solidFill>
                  <a:schemeClr val="bg1">
                    <a:lumMod val="65000"/>
                  </a:schemeClr>
                </a:solidFill>
                <a:latin typeface="Yu Gothic" charset="-128"/>
                <a:ea typeface="Yu Gothic" charset="-128"/>
                <a:cs typeface="Yu Gothic" charset="-128"/>
              </a:rPr>
              <a:t>食物</a:t>
            </a:r>
            <a:endParaRPr lang="en-US" altLang="zh-TW" sz="2400" b="1" dirty="0">
              <a:solidFill>
                <a:schemeClr val="bg1">
                  <a:lumMod val="65000"/>
                </a:schemeClr>
              </a:solidFill>
              <a:latin typeface="Yu Gothic" charset="-128"/>
              <a:ea typeface="Yu Gothic" charset="-128"/>
              <a:cs typeface="Yu Gothic" charset="-128"/>
            </a:endParaRPr>
          </a:p>
          <a:p>
            <a:r>
              <a:rPr lang="en-US" altLang="zh-TW" sz="2400" b="1" dirty="0">
                <a:solidFill>
                  <a:schemeClr val="bg1">
                    <a:lumMod val="65000"/>
                  </a:schemeClr>
                </a:solidFill>
                <a:latin typeface="Yu Gothic" charset="-128"/>
                <a:ea typeface="Yu Gothic" charset="-128"/>
                <a:cs typeface="Yu Gothic" charset="-128"/>
              </a:rPr>
              <a:t>4727</a:t>
            </a:r>
            <a:endParaRPr lang="en-US" sz="2400" b="1" dirty="0">
              <a:solidFill>
                <a:schemeClr val="bg1">
                  <a:lumMod val="65000"/>
                </a:schemeClr>
              </a:solidFill>
              <a:latin typeface="Yu Gothic" charset="-128"/>
              <a:ea typeface="Yu Gothic" charset="-128"/>
              <a:cs typeface="Yu Gothic" charset="-128"/>
            </a:endParaRPr>
          </a:p>
        </p:txBody>
      </p:sp>
      <p:cxnSp>
        <p:nvCxnSpPr>
          <p:cNvPr id="16" name="Straight Connector 15"/>
          <p:cNvCxnSpPr/>
          <p:nvPr/>
        </p:nvCxnSpPr>
        <p:spPr>
          <a:xfrm flipH="1" flipV="1">
            <a:off x="8810998" y="4035207"/>
            <a:ext cx="28791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311425" y="5221221"/>
            <a:ext cx="1419627" cy="707886"/>
          </a:xfrm>
          <a:prstGeom prst="rect">
            <a:avLst/>
          </a:prstGeom>
          <a:noFill/>
        </p:spPr>
        <p:txBody>
          <a:bodyPr wrap="square" rtlCol="0">
            <a:spAutoFit/>
          </a:bodyPr>
          <a:lstStyle/>
          <a:p>
            <a:r>
              <a:rPr lang="en-US" altLang="zh-TW" sz="4000" b="1" dirty="0">
                <a:solidFill>
                  <a:srgbClr val="002060"/>
                </a:solidFill>
                <a:latin typeface="Yu Gothic" charset="-128"/>
                <a:ea typeface="Yu Gothic" charset="-128"/>
                <a:cs typeface="Yu Gothic" charset="-128"/>
              </a:rPr>
              <a:t>219</a:t>
            </a:r>
            <a:endParaRPr lang="en-US" sz="4000" b="1" dirty="0">
              <a:solidFill>
                <a:srgbClr val="002060"/>
              </a:solidFill>
              <a:latin typeface="Yu Gothic" charset="-128"/>
              <a:ea typeface="Yu Gothic" charset="-128"/>
              <a:cs typeface="Yu Gothic" charset="-128"/>
            </a:endParaRPr>
          </a:p>
        </p:txBody>
      </p:sp>
      <p:sp>
        <p:nvSpPr>
          <p:cNvPr id="14" name="TextBox 13"/>
          <p:cNvSpPr txBox="1"/>
          <p:nvPr/>
        </p:nvSpPr>
        <p:spPr>
          <a:xfrm>
            <a:off x="7568544" y="1369886"/>
            <a:ext cx="1541567" cy="707886"/>
          </a:xfrm>
          <a:prstGeom prst="rect">
            <a:avLst/>
          </a:prstGeom>
          <a:noFill/>
        </p:spPr>
        <p:txBody>
          <a:bodyPr wrap="square" rtlCol="0">
            <a:spAutoFit/>
          </a:bodyPr>
          <a:lstStyle/>
          <a:p>
            <a:r>
              <a:rPr lang="en-US" altLang="zh-TW" sz="4000" b="1" dirty="0">
                <a:solidFill>
                  <a:srgbClr val="002060"/>
                </a:solidFill>
                <a:latin typeface="Yu Gothic" charset="-128"/>
                <a:ea typeface="Yu Gothic" charset="-128"/>
                <a:cs typeface="Yu Gothic" charset="-128"/>
              </a:rPr>
              <a:t>5277</a:t>
            </a:r>
            <a:endParaRPr lang="en-US" sz="4000" b="1" dirty="0">
              <a:solidFill>
                <a:srgbClr val="002060"/>
              </a:solidFill>
              <a:latin typeface="Yu Gothic" charset="-128"/>
              <a:ea typeface="Yu Gothic" charset="-128"/>
              <a:cs typeface="Yu Gothic" charset="-128"/>
            </a:endParaRPr>
          </a:p>
        </p:txBody>
      </p:sp>
      <p:sp>
        <p:nvSpPr>
          <p:cNvPr id="2" name="Rectangle 1"/>
          <p:cNvSpPr/>
          <p:nvPr/>
        </p:nvSpPr>
        <p:spPr>
          <a:xfrm>
            <a:off x="7643823" y="2342575"/>
            <a:ext cx="1175645" cy="3628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14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chart seriesIdx="0" categoryIdx="-4" bldStep="series"/>
                                            </p:graphic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8">
                                            <p:graphicEl>
                                              <a:chart seriesIdx="1" categoryIdx="-4" bldStep="series"/>
                                            </p:graphicEl>
                                          </p:spTgt>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graphicEl>
                                              <a:chart seriesIdx="2" categoryIdx="-4" bldStep="series"/>
                                            </p:graphicEl>
                                          </p:spTgt>
                                        </p:tgtEl>
                                        <p:attrNameLst>
                                          <p:attrName>style.visibility</p:attrName>
                                        </p:attrNameLst>
                                      </p:cBhvr>
                                      <p:to>
                                        <p:strVal val="visible"/>
                                      </p:to>
                                    </p:se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graphicEl>
                                              <a:chart seriesIdx="3" categoryIdx="-4" bldStep="series"/>
                                            </p:graphicEl>
                                          </p:spTgt>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dissolv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Chart bld="series" animBg="0"/>
        </p:bldSub>
      </p:bldGraphic>
      <p:bldP spid="8" grpId="0"/>
      <p:bldP spid="11" grpId="0"/>
      <p:bldP spid="15" grpId="0"/>
      <p:bldP spid="17" grpId="0"/>
      <p:bldP spid="14"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2931" y="333947"/>
            <a:ext cx="5915025" cy="745629"/>
          </a:xfrm>
        </p:spPr>
        <p:txBody>
          <a:bodyPr>
            <a:noAutofit/>
          </a:bodyPr>
          <a:lstStyle/>
          <a:p>
            <a:pPr algn="ctr"/>
            <a:r>
              <a:rPr lang="zh-TW" altLang="en-US" b="1" dirty="0">
                <a:solidFill>
                  <a:srgbClr val="002060"/>
                </a:solidFill>
                <a:latin typeface="Yu Gothic" charset="-128"/>
                <a:ea typeface="Yu Gothic" charset="-128"/>
                <a:cs typeface="Yu Gothic" charset="-128"/>
              </a:rPr>
              <a:t>間接用水</a:t>
            </a:r>
            <a:endParaRPr lang="en-US" b="1" dirty="0">
              <a:solidFill>
                <a:srgbClr val="002060"/>
              </a:solidFill>
              <a:latin typeface="Yu Gothic" charset="-128"/>
              <a:ea typeface="Yu Gothic" charset="-128"/>
              <a:cs typeface="Yu Gothic" charset="-128"/>
            </a:endParaRPr>
          </a:p>
        </p:txBody>
      </p:sp>
      <p:pic>
        <p:nvPicPr>
          <p:cNvPr id="16" name="Picture 15"/>
          <p:cNvPicPr>
            <a:picLocks noChangeAspect="1"/>
          </p:cNvPicPr>
          <p:nvPr/>
        </p:nvPicPr>
        <p:blipFill>
          <a:blip r:embed="rId3"/>
          <a:stretch>
            <a:fillRect/>
          </a:stretch>
        </p:blipFill>
        <p:spPr>
          <a:xfrm>
            <a:off x="4316650" y="3283054"/>
            <a:ext cx="1312395" cy="945545"/>
          </a:xfrm>
          <a:prstGeom prst="rect">
            <a:avLst/>
          </a:prstGeom>
        </p:spPr>
      </p:pic>
      <p:pic>
        <p:nvPicPr>
          <p:cNvPr id="17" name="Picture 4" descr="Image result for T shi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2158" y="4937158"/>
            <a:ext cx="1358297" cy="16354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4160051" y="3494210"/>
            <a:ext cx="1625599" cy="523220"/>
          </a:xfrm>
          <a:prstGeom prst="rect">
            <a:avLst/>
          </a:prstGeom>
          <a:solidFill>
            <a:schemeClr val="bg1">
              <a:alpha val="89000"/>
            </a:schemeClr>
          </a:solidFill>
        </p:spPr>
        <p:txBody>
          <a:bodyPr wrap="square" rtlCol="0">
            <a:spAutoFit/>
          </a:bodyPr>
          <a:lstStyle/>
          <a:p>
            <a:r>
              <a:rPr lang="en-US" altLang="zh-TW" sz="2800" dirty="0">
                <a:solidFill>
                  <a:schemeClr val="accent1">
                    <a:lumMod val="75000"/>
                  </a:schemeClr>
                </a:solidFill>
                <a:latin typeface="Yu Gothic" charset="-128"/>
                <a:ea typeface="Yu Gothic" charset="-128"/>
                <a:cs typeface="Yu Gothic" charset="-128"/>
              </a:rPr>
              <a:t>1</a:t>
            </a:r>
            <a:r>
              <a:rPr lang="zh-TW" altLang="en-US" sz="2800" dirty="0">
                <a:solidFill>
                  <a:schemeClr val="accent1">
                    <a:lumMod val="75000"/>
                  </a:schemeClr>
                </a:solidFill>
                <a:latin typeface="Yu Gothic" charset="-128"/>
                <a:ea typeface="Yu Gothic" charset="-128"/>
                <a:cs typeface="Yu Gothic" charset="-128"/>
              </a:rPr>
              <a:t>張</a:t>
            </a:r>
            <a:r>
              <a:rPr lang="en-US" altLang="zh-TW" sz="2800" dirty="0">
                <a:solidFill>
                  <a:schemeClr val="accent1">
                    <a:lumMod val="75000"/>
                  </a:schemeClr>
                </a:solidFill>
                <a:latin typeface="Yu Gothic" charset="-128"/>
                <a:ea typeface="Yu Gothic" charset="-128"/>
                <a:cs typeface="Yu Gothic" charset="-128"/>
              </a:rPr>
              <a:t>A4</a:t>
            </a:r>
            <a:r>
              <a:rPr lang="zh-TW" altLang="en-US" sz="2800" dirty="0">
                <a:solidFill>
                  <a:schemeClr val="accent1">
                    <a:lumMod val="75000"/>
                  </a:schemeClr>
                </a:solidFill>
                <a:latin typeface="Yu Gothic" charset="-128"/>
                <a:ea typeface="Yu Gothic" charset="-128"/>
                <a:cs typeface="Yu Gothic" charset="-128"/>
              </a:rPr>
              <a:t>紙</a:t>
            </a:r>
            <a:endParaRPr lang="en-US" sz="2800" b="1" i="1" dirty="0">
              <a:solidFill>
                <a:schemeClr val="accent1">
                  <a:lumMod val="75000"/>
                </a:schemeClr>
              </a:solidFill>
              <a:latin typeface="Yu Gothic" charset="-128"/>
              <a:ea typeface="Yu Gothic" charset="-128"/>
              <a:cs typeface="Yu Gothic" charset="-128"/>
            </a:endParaRPr>
          </a:p>
        </p:txBody>
      </p:sp>
      <p:sp>
        <p:nvSpPr>
          <p:cNvPr id="21" name="TextBox 20"/>
          <p:cNvSpPr txBox="1"/>
          <p:nvPr/>
        </p:nvSpPr>
        <p:spPr>
          <a:xfrm>
            <a:off x="4075558" y="5279904"/>
            <a:ext cx="1651491" cy="954107"/>
          </a:xfrm>
          <a:prstGeom prst="rect">
            <a:avLst/>
          </a:prstGeom>
          <a:solidFill>
            <a:schemeClr val="bg1">
              <a:alpha val="81000"/>
            </a:schemeClr>
          </a:solidFill>
        </p:spPr>
        <p:txBody>
          <a:bodyPr wrap="square" rtlCol="0">
            <a:spAutoFit/>
          </a:bodyPr>
          <a:lstStyle/>
          <a:p>
            <a:pPr algn="ctr"/>
            <a:r>
              <a:rPr lang="zh-TW" altLang="en-US" sz="2800" dirty="0">
                <a:solidFill>
                  <a:schemeClr val="accent1">
                    <a:lumMod val="75000"/>
                  </a:schemeClr>
                </a:solidFill>
                <a:latin typeface="Yu Gothic" charset="-128"/>
                <a:ea typeface="Yu Gothic" charset="-128"/>
                <a:cs typeface="Yu Gothic" charset="-128"/>
              </a:rPr>
              <a:t>棉質</a:t>
            </a:r>
            <a:endParaRPr lang="en-US" altLang="zh-TW" sz="2800" dirty="0">
              <a:solidFill>
                <a:schemeClr val="accent1">
                  <a:lumMod val="75000"/>
                </a:schemeClr>
              </a:solidFill>
              <a:latin typeface="Yu Gothic" charset="-128"/>
              <a:ea typeface="Yu Gothic" charset="-128"/>
              <a:cs typeface="Yu Gothic" charset="-128"/>
            </a:endParaRPr>
          </a:p>
          <a:p>
            <a:pPr algn="ctr"/>
            <a:r>
              <a:rPr lang="en-US" altLang="zh-TW" sz="2800" dirty="0">
                <a:solidFill>
                  <a:schemeClr val="accent1">
                    <a:lumMod val="75000"/>
                  </a:schemeClr>
                </a:solidFill>
                <a:latin typeface="Yu Gothic" charset="-128"/>
                <a:ea typeface="Yu Gothic" charset="-128"/>
                <a:cs typeface="Yu Gothic" charset="-128"/>
              </a:rPr>
              <a:t>T-shirt</a:t>
            </a:r>
            <a:endParaRPr lang="en-HK" sz="2800" dirty="0">
              <a:solidFill>
                <a:schemeClr val="accent1">
                  <a:lumMod val="75000"/>
                </a:schemeClr>
              </a:solidFill>
              <a:latin typeface="Yu Gothic" charset="-128"/>
              <a:ea typeface="Yu Gothic" charset="-128"/>
              <a:cs typeface="Yu Gothic" charset="-128"/>
            </a:endParaRPr>
          </a:p>
        </p:txBody>
      </p:sp>
      <p:pic>
        <p:nvPicPr>
          <p:cNvPr id="34" name="Picture 33"/>
          <p:cNvPicPr>
            <a:picLocks noChangeAspect="1"/>
          </p:cNvPicPr>
          <p:nvPr/>
        </p:nvPicPr>
        <p:blipFill>
          <a:blip r:embed="rId5"/>
          <a:stretch>
            <a:fillRect/>
          </a:stretch>
        </p:blipFill>
        <p:spPr>
          <a:xfrm>
            <a:off x="5836858" y="5517367"/>
            <a:ext cx="831905" cy="504000"/>
          </a:xfrm>
          <a:prstGeom prst="rect">
            <a:avLst/>
          </a:prstGeom>
        </p:spPr>
      </p:pic>
      <p:pic>
        <p:nvPicPr>
          <p:cNvPr id="35" name="Picture 34"/>
          <p:cNvPicPr>
            <a:picLocks noChangeAspect="1"/>
          </p:cNvPicPr>
          <p:nvPr/>
        </p:nvPicPr>
        <p:blipFill>
          <a:blip r:embed="rId5"/>
          <a:stretch>
            <a:fillRect/>
          </a:stretch>
        </p:blipFill>
        <p:spPr>
          <a:xfrm>
            <a:off x="6688251" y="5517367"/>
            <a:ext cx="831905" cy="504000"/>
          </a:xfrm>
          <a:prstGeom prst="rect">
            <a:avLst/>
          </a:prstGeom>
        </p:spPr>
      </p:pic>
      <p:pic>
        <p:nvPicPr>
          <p:cNvPr id="36" name="Picture 35"/>
          <p:cNvPicPr>
            <a:picLocks noChangeAspect="1"/>
          </p:cNvPicPr>
          <p:nvPr/>
        </p:nvPicPr>
        <p:blipFill>
          <a:blip r:embed="rId5"/>
          <a:stretch>
            <a:fillRect/>
          </a:stretch>
        </p:blipFill>
        <p:spPr>
          <a:xfrm>
            <a:off x="7539646" y="5517367"/>
            <a:ext cx="831905" cy="504000"/>
          </a:xfrm>
          <a:prstGeom prst="rect">
            <a:avLst/>
          </a:prstGeom>
        </p:spPr>
      </p:pic>
      <p:pic>
        <p:nvPicPr>
          <p:cNvPr id="37" name="Picture 36"/>
          <p:cNvPicPr>
            <a:picLocks noChangeAspect="1"/>
          </p:cNvPicPr>
          <p:nvPr/>
        </p:nvPicPr>
        <p:blipFill>
          <a:blip r:embed="rId5"/>
          <a:stretch>
            <a:fillRect/>
          </a:stretch>
        </p:blipFill>
        <p:spPr>
          <a:xfrm>
            <a:off x="8391039" y="5517367"/>
            <a:ext cx="831905" cy="504000"/>
          </a:xfrm>
          <a:prstGeom prst="rect">
            <a:avLst/>
          </a:prstGeom>
        </p:spPr>
      </p:pic>
      <p:pic>
        <p:nvPicPr>
          <p:cNvPr id="38" name="Picture 37"/>
          <p:cNvPicPr>
            <a:picLocks noChangeAspect="1"/>
          </p:cNvPicPr>
          <p:nvPr/>
        </p:nvPicPr>
        <p:blipFill>
          <a:blip r:embed="rId5"/>
          <a:stretch>
            <a:fillRect/>
          </a:stretch>
        </p:blipFill>
        <p:spPr>
          <a:xfrm>
            <a:off x="9242434" y="5517367"/>
            <a:ext cx="831905" cy="504000"/>
          </a:xfrm>
          <a:prstGeom prst="rect">
            <a:avLst/>
          </a:prstGeom>
        </p:spPr>
      </p:pic>
      <p:sp>
        <p:nvSpPr>
          <p:cNvPr id="43" name="TextBox 42"/>
          <p:cNvSpPr txBox="1"/>
          <p:nvPr/>
        </p:nvSpPr>
        <p:spPr>
          <a:xfrm>
            <a:off x="5727046" y="3078065"/>
            <a:ext cx="4026556" cy="584775"/>
          </a:xfrm>
          <a:prstGeom prst="rect">
            <a:avLst/>
          </a:prstGeom>
          <a:noFill/>
        </p:spPr>
        <p:txBody>
          <a:bodyPr wrap="square" rtlCol="0">
            <a:spAutoFit/>
          </a:bodyPr>
          <a:lstStyle/>
          <a:p>
            <a:r>
              <a:rPr lang="en-US" sz="3200" b="1" dirty="0">
                <a:solidFill>
                  <a:srgbClr val="7030A0"/>
                </a:solidFill>
                <a:latin typeface="Yu Gothic" charset="-128"/>
                <a:ea typeface="Yu Gothic" charset="-128"/>
                <a:cs typeface="Yu Gothic" charset="-128"/>
              </a:rPr>
              <a:t>10</a:t>
            </a:r>
            <a:r>
              <a:rPr lang="zh-TW" altLang="en-US" sz="3200" b="1" dirty="0">
                <a:solidFill>
                  <a:srgbClr val="7030A0"/>
                </a:solidFill>
                <a:latin typeface="Yu Gothic" charset="-128"/>
                <a:ea typeface="Yu Gothic" charset="-128"/>
                <a:cs typeface="Yu Gothic" charset="-128"/>
              </a:rPr>
              <a:t> 公升</a:t>
            </a:r>
            <a:r>
              <a:rPr lang="en-US" altLang="zh-TW" sz="3200" b="1" dirty="0">
                <a:solidFill>
                  <a:srgbClr val="7030A0"/>
                </a:solidFill>
                <a:latin typeface="Yu Gothic" charset="-128"/>
                <a:ea typeface="Yu Gothic" charset="-128"/>
                <a:cs typeface="Yu Gothic" charset="-128"/>
              </a:rPr>
              <a:t>(</a:t>
            </a:r>
            <a:r>
              <a:rPr lang="zh-TW" altLang="en-US" sz="3200" b="1" dirty="0">
                <a:solidFill>
                  <a:srgbClr val="7030A0"/>
                </a:solidFill>
                <a:latin typeface="Yu Gothic" charset="-128"/>
                <a:ea typeface="Yu Gothic" charset="-128"/>
                <a:cs typeface="Yu Gothic" charset="-128"/>
              </a:rPr>
              <a:t>虛擬水</a:t>
            </a:r>
            <a:r>
              <a:rPr lang="en-US" altLang="zh-TW" sz="3200" b="1" dirty="0">
                <a:solidFill>
                  <a:srgbClr val="7030A0"/>
                </a:solidFill>
                <a:latin typeface="Yu Gothic" charset="-128"/>
                <a:ea typeface="Yu Gothic" charset="-128"/>
                <a:cs typeface="Yu Gothic" charset="-128"/>
              </a:rPr>
              <a:t>) </a:t>
            </a:r>
            <a:endParaRPr lang="en-US" sz="3200" b="1" dirty="0">
              <a:solidFill>
                <a:srgbClr val="7030A0"/>
              </a:solidFill>
              <a:latin typeface="Yu Gothic" charset="-128"/>
              <a:ea typeface="Yu Gothic" charset="-128"/>
              <a:cs typeface="Yu Gothic" charset="-128"/>
            </a:endParaRPr>
          </a:p>
        </p:txBody>
      </p:sp>
      <p:sp>
        <p:nvSpPr>
          <p:cNvPr id="44" name="TextBox 43"/>
          <p:cNvSpPr txBox="1"/>
          <p:nvPr/>
        </p:nvSpPr>
        <p:spPr>
          <a:xfrm>
            <a:off x="5727049" y="4433021"/>
            <a:ext cx="4026557" cy="584775"/>
          </a:xfrm>
          <a:prstGeom prst="rect">
            <a:avLst/>
          </a:prstGeom>
          <a:noFill/>
        </p:spPr>
        <p:txBody>
          <a:bodyPr wrap="square" rtlCol="0">
            <a:spAutoFit/>
          </a:bodyPr>
          <a:lstStyle/>
          <a:p>
            <a:r>
              <a:rPr lang="en-US" altLang="zh-TW" sz="3200" b="1" smtClean="0">
                <a:solidFill>
                  <a:srgbClr val="7030A0"/>
                </a:solidFill>
                <a:latin typeface="Yu Gothic" charset="-128"/>
                <a:ea typeface="Yu Gothic" charset="-128"/>
                <a:cs typeface="Yu Gothic" charset="-128"/>
              </a:rPr>
              <a:t>2000</a:t>
            </a:r>
            <a:r>
              <a:rPr lang="zh-TW" altLang="en-US" sz="3200" b="1" smtClean="0">
                <a:solidFill>
                  <a:srgbClr val="7030A0"/>
                </a:solidFill>
                <a:latin typeface="Yu Gothic" charset="-128"/>
                <a:ea typeface="Yu Gothic" charset="-128"/>
                <a:cs typeface="Yu Gothic" charset="-128"/>
              </a:rPr>
              <a:t> </a:t>
            </a:r>
            <a:r>
              <a:rPr lang="zh-TW" altLang="en-US" sz="3200" b="1" dirty="0">
                <a:solidFill>
                  <a:srgbClr val="7030A0"/>
                </a:solidFill>
                <a:latin typeface="Yu Gothic" charset="-128"/>
                <a:ea typeface="Yu Gothic" charset="-128"/>
                <a:cs typeface="Yu Gothic" charset="-128"/>
              </a:rPr>
              <a:t>公升 </a:t>
            </a:r>
            <a:r>
              <a:rPr lang="en-US" altLang="zh-TW" sz="3200" b="1" dirty="0">
                <a:solidFill>
                  <a:srgbClr val="7030A0"/>
                </a:solidFill>
                <a:latin typeface="Yu Gothic" charset="-128"/>
                <a:ea typeface="Yu Gothic" charset="-128"/>
                <a:cs typeface="Yu Gothic" charset="-128"/>
              </a:rPr>
              <a:t>(</a:t>
            </a:r>
            <a:r>
              <a:rPr lang="zh-TW" altLang="en-US" sz="3200" b="1" dirty="0">
                <a:solidFill>
                  <a:srgbClr val="7030A0"/>
                </a:solidFill>
                <a:latin typeface="Yu Gothic" charset="-128"/>
                <a:ea typeface="Yu Gothic" charset="-128"/>
                <a:cs typeface="Yu Gothic" charset="-128"/>
              </a:rPr>
              <a:t>虛擬水</a:t>
            </a:r>
            <a:r>
              <a:rPr lang="en-US" altLang="zh-TW" sz="3200" b="1" dirty="0">
                <a:solidFill>
                  <a:srgbClr val="7030A0"/>
                </a:solidFill>
                <a:latin typeface="Yu Gothic" charset="-128"/>
                <a:ea typeface="Yu Gothic" charset="-128"/>
                <a:cs typeface="Yu Gothic" charset="-128"/>
              </a:rPr>
              <a:t>) </a:t>
            </a:r>
            <a:endParaRPr lang="en-US" sz="3200" b="1" dirty="0">
              <a:solidFill>
                <a:srgbClr val="7030A0"/>
              </a:solidFill>
              <a:latin typeface="Yu Gothic" charset="-128"/>
              <a:ea typeface="Yu Gothic" charset="-128"/>
              <a:cs typeface="Yu Gothic" charset="-128"/>
            </a:endParaRPr>
          </a:p>
        </p:txBody>
      </p:sp>
      <p:sp>
        <p:nvSpPr>
          <p:cNvPr id="47" name="TextBox 46"/>
          <p:cNvSpPr txBox="1"/>
          <p:nvPr/>
        </p:nvSpPr>
        <p:spPr>
          <a:xfrm>
            <a:off x="534714" y="6261990"/>
            <a:ext cx="2685728" cy="338554"/>
          </a:xfrm>
          <a:prstGeom prst="rect">
            <a:avLst/>
          </a:prstGeom>
          <a:noFill/>
        </p:spPr>
        <p:txBody>
          <a:bodyPr wrap="square" rtlCol="0">
            <a:spAutoFit/>
          </a:bodyPr>
          <a:lstStyle/>
          <a:p>
            <a:r>
              <a:rPr lang="zh-TW" altLang="en-US" sz="1600" dirty="0">
                <a:latin typeface="Yu Gothic" charset="-128"/>
                <a:ea typeface="Yu Gothic" charset="-128"/>
                <a:cs typeface="Yu Gothic" charset="-128"/>
              </a:rPr>
              <a:t>每個浴缸代表</a:t>
            </a:r>
            <a:r>
              <a:rPr lang="en-US" altLang="zh-TW" sz="1600" dirty="0">
                <a:latin typeface="Yu Gothic" charset="-128"/>
                <a:ea typeface="Yu Gothic" charset="-128"/>
                <a:cs typeface="Yu Gothic" charset="-128"/>
              </a:rPr>
              <a:t>150</a:t>
            </a:r>
            <a:r>
              <a:rPr lang="zh-TW" altLang="en-US" sz="1600" dirty="0">
                <a:latin typeface="Yu Gothic" charset="-128"/>
                <a:ea typeface="Yu Gothic" charset="-128"/>
                <a:cs typeface="Yu Gothic" charset="-128"/>
              </a:rPr>
              <a:t>公升</a:t>
            </a:r>
            <a:endParaRPr lang="en-US" sz="1600" dirty="0">
              <a:latin typeface="Yu Gothic" charset="-128"/>
              <a:ea typeface="Yu Gothic" charset="-128"/>
              <a:cs typeface="Yu Gothic" charset="-128"/>
            </a:endParaRPr>
          </a:p>
        </p:txBody>
      </p:sp>
      <p:pic>
        <p:nvPicPr>
          <p:cNvPr id="48" name="Picture 47"/>
          <p:cNvPicPr>
            <a:picLocks noChangeAspect="1"/>
          </p:cNvPicPr>
          <p:nvPr/>
        </p:nvPicPr>
        <p:blipFill>
          <a:blip r:embed="rId5"/>
          <a:stretch>
            <a:fillRect/>
          </a:stretch>
        </p:blipFill>
        <p:spPr>
          <a:xfrm>
            <a:off x="666891" y="5730011"/>
            <a:ext cx="831905" cy="504000"/>
          </a:xfrm>
          <a:prstGeom prst="rect">
            <a:avLst/>
          </a:prstGeom>
        </p:spPr>
      </p:pic>
      <p:pic>
        <p:nvPicPr>
          <p:cNvPr id="45" name="Picture 44"/>
          <p:cNvPicPr>
            <a:picLocks noChangeAspect="1"/>
          </p:cNvPicPr>
          <p:nvPr/>
        </p:nvPicPr>
        <p:blipFill>
          <a:blip r:embed="rId6"/>
          <a:stretch>
            <a:fillRect/>
          </a:stretch>
        </p:blipFill>
        <p:spPr>
          <a:xfrm>
            <a:off x="4399727" y="1027866"/>
            <a:ext cx="1146228" cy="1633849"/>
          </a:xfrm>
          <a:prstGeom prst="rect">
            <a:avLst/>
          </a:prstGeom>
        </p:spPr>
      </p:pic>
      <p:sp>
        <p:nvSpPr>
          <p:cNvPr id="46" name="TextBox 45"/>
          <p:cNvSpPr txBox="1"/>
          <p:nvPr/>
        </p:nvSpPr>
        <p:spPr>
          <a:xfrm>
            <a:off x="4229958" y="1960067"/>
            <a:ext cx="1485785" cy="523220"/>
          </a:xfrm>
          <a:prstGeom prst="rect">
            <a:avLst/>
          </a:prstGeom>
          <a:solidFill>
            <a:schemeClr val="bg1">
              <a:alpha val="89000"/>
            </a:schemeClr>
          </a:solidFill>
        </p:spPr>
        <p:txBody>
          <a:bodyPr wrap="square" rtlCol="0">
            <a:spAutoFit/>
          </a:bodyPr>
          <a:lstStyle/>
          <a:p>
            <a:pPr algn="ctr"/>
            <a:r>
              <a:rPr lang="en-US" altLang="zh-TW" sz="2800" dirty="0">
                <a:solidFill>
                  <a:schemeClr val="accent1">
                    <a:lumMod val="75000"/>
                  </a:schemeClr>
                </a:solidFill>
                <a:latin typeface="Yu Gothic" charset="-128"/>
                <a:ea typeface="Yu Gothic" charset="-128"/>
                <a:cs typeface="Yu Gothic" charset="-128"/>
              </a:rPr>
              <a:t>1</a:t>
            </a:r>
            <a:r>
              <a:rPr lang="zh-TW" altLang="en-US" sz="2800" dirty="0">
                <a:solidFill>
                  <a:schemeClr val="accent1">
                    <a:lumMod val="75000"/>
                  </a:schemeClr>
                </a:solidFill>
                <a:latin typeface="Yu Gothic" charset="-128"/>
                <a:ea typeface="Yu Gothic" charset="-128"/>
                <a:cs typeface="Yu Gothic" charset="-128"/>
              </a:rPr>
              <a:t>個蘋果</a:t>
            </a:r>
            <a:endParaRPr lang="en-US" sz="2800" b="1" i="1" dirty="0">
              <a:solidFill>
                <a:schemeClr val="accent1">
                  <a:lumMod val="75000"/>
                </a:schemeClr>
              </a:solidFill>
              <a:latin typeface="Yu Gothic" charset="-128"/>
              <a:ea typeface="Yu Gothic" charset="-128"/>
              <a:cs typeface="Yu Gothic" charset="-128"/>
            </a:endParaRPr>
          </a:p>
        </p:txBody>
      </p:sp>
      <p:pic>
        <p:nvPicPr>
          <p:cNvPr id="49" name="Picture 48"/>
          <p:cNvPicPr>
            <a:picLocks noChangeAspect="1"/>
          </p:cNvPicPr>
          <p:nvPr/>
        </p:nvPicPr>
        <p:blipFill>
          <a:blip r:embed="rId5"/>
          <a:stretch>
            <a:fillRect/>
          </a:stretch>
        </p:blipFill>
        <p:spPr>
          <a:xfrm>
            <a:off x="5843575" y="1968716"/>
            <a:ext cx="831905" cy="504000"/>
          </a:xfrm>
          <a:prstGeom prst="rect">
            <a:avLst/>
          </a:prstGeom>
        </p:spPr>
      </p:pic>
      <p:sp>
        <p:nvSpPr>
          <p:cNvPr id="55" name="TextBox 54"/>
          <p:cNvSpPr txBox="1"/>
          <p:nvPr/>
        </p:nvSpPr>
        <p:spPr>
          <a:xfrm>
            <a:off x="5690579" y="1494508"/>
            <a:ext cx="4068671" cy="584775"/>
          </a:xfrm>
          <a:prstGeom prst="rect">
            <a:avLst/>
          </a:prstGeom>
          <a:noFill/>
        </p:spPr>
        <p:txBody>
          <a:bodyPr wrap="square" rtlCol="0">
            <a:spAutoFit/>
          </a:bodyPr>
          <a:lstStyle/>
          <a:p>
            <a:r>
              <a:rPr lang="en-US" altLang="zh-TW" sz="3200" b="1" dirty="0">
                <a:solidFill>
                  <a:srgbClr val="7030A0"/>
                </a:solidFill>
                <a:latin typeface="Yu Gothic" charset="-128"/>
                <a:ea typeface="Yu Gothic" charset="-128"/>
                <a:cs typeface="Yu Gothic" charset="-128"/>
              </a:rPr>
              <a:t>205</a:t>
            </a:r>
            <a:r>
              <a:rPr lang="zh-TW" altLang="en-US" sz="3200" b="1" dirty="0">
                <a:solidFill>
                  <a:srgbClr val="7030A0"/>
                </a:solidFill>
                <a:latin typeface="Yu Gothic" charset="-128"/>
                <a:ea typeface="Yu Gothic" charset="-128"/>
                <a:cs typeface="Yu Gothic" charset="-128"/>
              </a:rPr>
              <a:t> 公升 </a:t>
            </a:r>
            <a:r>
              <a:rPr lang="en-US" altLang="zh-TW" sz="3200" b="1" dirty="0">
                <a:solidFill>
                  <a:srgbClr val="7030A0"/>
                </a:solidFill>
                <a:latin typeface="Yu Gothic" charset="-128"/>
                <a:ea typeface="Yu Gothic" charset="-128"/>
                <a:cs typeface="Yu Gothic" charset="-128"/>
              </a:rPr>
              <a:t>(</a:t>
            </a:r>
            <a:r>
              <a:rPr lang="zh-TW" altLang="en-US" sz="3200" b="1" dirty="0">
                <a:solidFill>
                  <a:srgbClr val="7030A0"/>
                </a:solidFill>
                <a:latin typeface="Yu Gothic" charset="-128"/>
                <a:ea typeface="Yu Gothic" charset="-128"/>
                <a:cs typeface="Yu Gothic" charset="-128"/>
              </a:rPr>
              <a:t>虛擬水</a:t>
            </a:r>
            <a:r>
              <a:rPr lang="en-US" altLang="zh-TW" sz="3200" b="1" dirty="0">
                <a:solidFill>
                  <a:srgbClr val="7030A0"/>
                </a:solidFill>
                <a:latin typeface="Yu Gothic" charset="-128"/>
                <a:ea typeface="Yu Gothic" charset="-128"/>
                <a:cs typeface="Yu Gothic" charset="-128"/>
              </a:rPr>
              <a:t>) </a:t>
            </a:r>
            <a:endParaRPr lang="en-US" sz="3200" b="1" dirty="0">
              <a:solidFill>
                <a:srgbClr val="7030A0"/>
              </a:solidFill>
              <a:latin typeface="Yu Gothic" charset="-128"/>
              <a:ea typeface="Yu Gothic" charset="-128"/>
              <a:cs typeface="Yu Gothic" charset="-128"/>
            </a:endParaRPr>
          </a:p>
        </p:txBody>
      </p:sp>
      <p:grpSp>
        <p:nvGrpSpPr>
          <p:cNvPr id="50" name="Group 49"/>
          <p:cNvGrpSpPr/>
          <p:nvPr/>
        </p:nvGrpSpPr>
        <p:grpSpPr>
          <a:xfrm>
            <a:off x="6687822" y="1961153"/>
            <a:ext cx="831905" cy="533061"/>
            <a:chOff x="2785607" y="4688149"/>
            <a:chExt cx="1305107" cy="800212"/>
          </a:xfrm>
        </p:grpSpPr>
        <p:pic>
          <p:nvPicPr>
            <p:cNvPr id="51" name="Picture 50"/>
            <p:cNvPicPr>
              <a:picLocks noChangeAspect="1"/>
            </p:cNvPicPr>
            <p:nvPr/>
          </p:nvPicPr>
          <p:blipFill>
            <a:blip r:embed="rId7"/>
            <a:stretch>
              <a:fillRect/>
            </a:stretch>
          </p:blipFill>
          <p:spPr>
            <a:xfrm>
              <a:off x="2785607" y="4688149"/>
              <a:ext cx="1305107" cy="800212"/>
            </a:xfrm>
            <a:prstGeom prst="rect">
              <a:avLst/>
            </a:prstGeom>
          </p:spPr>
        </p:pic>
        <p:pic>
          <p:nvPicPr>
            <p:cNvPr id="52" name="Picture 51"/>
            <p:cNvPicPr>
              <a:picLocks noChangeAspect="1"/>
            </p:cNvPicPr>
            <p:nvPr/>
          </p:nvPicPr>
          <p:blipFill rotWithShape="1">
            <a:blip r:embed="rId8" cstate="print">
              <a:extLst>
                <a:ext uri="{28A0092B-C50C-407E-A947-70E740481C1C}">
                  <a14:useLocalDpi xmlns:a14="http://schemas.microsoft.com/office/drawing/2010/main" val="0"/>
                </a:ext>
              </a:extLst>
            </a:blip>
            <a:srcRect t="19899"/>
            <a:stretch/>
          </p:blipFill>
          <p:spPr>
            <a:xfrm>
              <a:off x="2883424" y="5266660"/>
              <a:ext cx="1109472" cy="136723"/>
            </a:xfrm>
            <a:prstGeom prst="rect">
              <a:avLst/>
            </a:prstGeom>
          </p:spPr>
        </p:pic>
      </p:grpSp>
      <p:pic>
        <p:nvPicPr>
          <p:cNvPr id="42" name="Picture 41"/>
          <p:cNvPicPr>
            <a:picLocks noChangeAspect="1"/>
          </p:cNvPicPr>
          <p:nvPr/>
        </p:nvPicPr>
        <p:blipFill>
          <a:blip r:embed="rId5"/>
          <a:stretch>
            <a:fillRect/>
          </a:stretch>
        </p:blipFill>
        <p:spPr>
          <a:xfrm>
            <a:off x="5843575" y="4988867"/>
            <a:ext cx="831905" cy="504000"/>
          </a:xfrm>
          <a:prstGeom prst="rect">
            <a:avLst/>
          </a:prstGeom>
        </p:spPr>
      </p:pic>
      <p:pic>
        <p:nvPicPr>
          <p:cNvPr id="60" name="Picture 59"/>
          <p:cNvPicPr>
            <a:picLocks noChangeAspect="1"/>
          </p:cNvPicPr>
          <p:nvPr/>
        </p:nvPicPr>
        <p:blipFill>
          <a:blip r:embed="rId5"/>
          <a:stretch>
            <a:fillRect/>
          </a:stretch>
        </p:blipFill>
        <p:spPr>
          <a:xfrm>
            <a:off x="6688251" y="4988867"/>
            <a:ext cx="831905" cy="504000"/>
          </a:xfrm>
          <a:prstGeom prst="rect">
            <a:avLst/>
          </a:prstGeom>
        </p:spPr>
      </p:pic>
      <p:pic>
        <p:nvPicPr>
          <p:cNvPr id="61" name="Picture 60"/>
          <p:cNvPicPr>
            <a:picLocks noChangeAspect="1"/>
          </p:cNvPicPr>
          <p:nvPr/>
        </p:nvPicPr>
        <p:blipFill>
          <a:blip r:embed="rId5"/>
          <a:stretch>
            <a:fillRect/>
          </a:stretch>
        </p:blipFill>
        <p:spPr>
          <a:xfrm>
            <a:off x="7539646" y="4988867"/>
            <a:ext cx="831905" cy="504000"/>
          </a:xfrm>
          <a:prstGeom prst="rect">
            <a:avLst/>
          </a:prstGeom>
        </p:spPr>
      </p:pic>
      <p:pic>
        <p:nvPicPr>
          <p:cNvPr id="62" name="Picture 61"/>
          <p:cNvPicPr>
            <a:picLocks noChangeAspect="1"/>
          </p:cNvPicPr>
          <p:nvPr/>
        </p:nvPicPr>
        <p:blipFill>
          <a:blip r:embed="rId5"/>
          <a:stretch>
            <a:fillRect/>
          </a:stretch>
        </p:blipFill>
        <p:spPr>
          <a:xfrm>
            <a:off x="8391039" y="4988867"/>
            <a:ext cx="831905" cy="504000"/>
          </a:xfrm>
          <a:prstGeom prst="rect">
            <a:avLst/>
          </a:prstGeom>
        </p:spPr>
      </p:pic>
      <p:pic>
        <p:nvPicPr>
          <p:cNvPr id="63" name="Picture 62"/>
          <p:cNvPicPr>
            <a:picLocks noChangeAspect="1"/>
          </p:cNvPicPr>
          <p:nvPr/>
        </p:nvPicPr>
        <p:blipFill>
          <a:blip r:embed="rId5"/>
          <a:stretch>
            <a:fillRect/>
          </a:stretch>
        </p:blipFill>
        <p:spPr>
          <a:xfrm>
            <a:off x="9242434" y="4988867"/>
            <a:ext cx="831905" cy="504000"/>
          </a:xfrm>
          <a:prstGeom prst="rect">
            <a:avLst/>
          </a:prstGeom>
        </p:spPr>
      </p:pic>
      <p:pic>
        <p:nvPicPr>
          <p:cNvPr id="64" name="Picture 63"/>
          <p:cNvPicPr>
            <a:picLocks noChangeAspect="1"/>
          </p:cNvPicPr>
          <p:nvPr/>
        </p:nvPicPr>
        <p:blipFill>
          <a:blip r:embed="rId5"/>
          <a:stretch>
            <a:fillRect/>
          </a:stretch>
        </p:blipFill>
        <p:spPr>
          <a:xfrm>
            <a:off x="5856346" y="6045868"/>
            <a:ext cx="831905" cy="504000"/>
          </a:xfrm>
          <a:prstGeom prst="rect">
            <a:avLst/>
          </a:prstGeom>
        </p:spPr>
      </p:pic>
      <p:pic>
        <p:nvPicPr>
          <p:cNvPr id="65" name="Picture 64"/>
          <p:cNvPicPr>
            <a:picLocks noChangeAspect="1"/>
          </p:cNvPicPr>
          <p:nvPr/>
        </p:nvPicPr>
        <p:blipFill>
          <a:blip r:embed="rId5"/>
          <a:stretch>
            <a:fillRect/>
          </a:stretch>
        </p:blipFill>
        <p:spPr>
          <a:xfrm>
            <a:off x="6707742" y="6045868"/>
            <a:ext cx="831905" cy="504000"/>
          </a:xfrm>
          <a:prstGeom prst="rect">
            <a:avLst/>
          </a:prstGeom>
        </p:spPr>
      </p:pic>
      <p:pic>
        <p:nvPicPr>
          <p:cNvPr id="66" name="Picture 65"/>
          <p:cNvPicPr>
            <a:picLocks noChangeAspect="1"/>
          </p:cNvPicPr>
          <p:nvPr/>
        </p:nvPicPr>
        <p:blipFill>
          <a:blip r:embed="rId5"/>
          <a:stretch>
            <a:fillRect/>
          </a:stretch>
        </p:blipFill>
        <p:spPr>
          <a:xfrm>
            <a:off x="7559134" y="6045868"/>
            <a:ext cx="831905" cy="504000"/>
          </a:xfrm>
          <a:prstGeom prst="rect">
            <a:avLst/>
          </a:prstGeom>
        </p:spPr>
      </p:pic>
      <p:grpSp>
        <p:nvGrpSpPr>
          <p:cNvPr id="67" name="Group 66"/>
          <p:cNvGrpSpPr/>
          <p:nvPr/>
        </p:nvGrpSpPr>
        <p:grpSpPr>
          <a:xfrm>
            <a:off x="8410530" y="6039505"/>
            <a:ext cx="831905" cy="533061"/>
            <a:chOff x="2785607" y="4688149"/>
            <a:chExt cx="1305107" cy="800212"/>
          </a:xfrm>
        </p:grpSpPr>
        <p:pic>
          <p:nvPicPr>
            <p:cNvPr id="68" name="Picture 67"/>
            <p:cNvPicPr>
              <a:picLocks noChangeAspect="1"/>
            </p:cNvPicPr>
            <p:nvPr/>
          </p:nvPicPr>
          <p:blipFill>
            <a:blip r:embed="rId7"/>
            <a:stretch>
              <a:fillRect/>
            </a:stretch>
          </p:blipFill>
          <p:spPr>
            <a:xfrm>
              <a:off x="2785607" y="4688149"/>
              <a:ext cx="1305107" cy="800212"/>
            </a:xfrm>
            <a:prstGeom prst="rect">
              <a:avLst/>
            </a:prstGeom>
          </p:spPr>
        </p:pic>
        <p:pic>
          <p:nvPicPr>
            <p:cNvPr id="69" name="Picture 68"/>
            <p:cNvPicPr>
              <a:picLocks noChangeAspect="1"/>
            </p:cNvPicPr>
            <p:nvPr/>
          </p:nvPicPr>
          <p:blipFill rotWithShape="1">
            <a:blip r:embed="rId8" cstate="print">
              <a:extLst>
                <a:ext uri="{28A0092B-C50C-407E-A947-70E740481C1C}">
                  <a14:useLocalDpi xmlns:a14="http://schemas.microsoft.com/office/drawing/2010/main" val="0"/>
                </a:ext>
              </a:extLst>
            </a:blip>
            <a:srcRect t="19899"/>
            <a:stretch/>
          </p:blipFill>
          <p:spPr>
            <a:xfrm>
              <a:off x="2883424" y="5266660"/>
              <a:ext cx="1109472" cy="136723"/>
            </a:xfrm>
            <a:prstGeom prst="rect">
              <a:avLst/>
            </a:prstGeom>
          </p:spPr>
        </p:pic>
      </p:grpSp>
      <p:pic>
        <p:nvPicPr>
          <p:cNvPr id="70" name="Picture 69"/>
          <p:cNvPicPr>
            <a:picLocks noChangeAspect="1"/>
          </p:cNvPicPr>
          <p:nvPr/>
        </p:nvPicPr>
        <p:blipFill>
          <a:blip r:embed="rId7"/>
          <a:stretch>
            <a:fillRect/>
          </a:stretch>
        </p:blipFill>
        <p:spPr>
          <a:xfrm>
            <a:off x="5843573" y="3612936"/>
            <a:ext cx="851571" cy="522131"/>
          </a:xfrm>
          <a:prstGeom prst="rect">
            <a:avLst/>
          </a:prstGeom>
        </p:spPr>
      </p:pic>
    </p:spTree>
    <p:extLst>
      <p:ext uri="{BB962C8B-B14F-4D97-AF65-F5344CB8AC3E}">
        <p14:creationId xmlns:p14="http://schemas.microsoft.com/office/powerpoint/2010/main" val="173296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dissolve">
                                      <p:cBhvr>
                                        <p:cTn id="20" dur="500"/>
                                        <p:tgtEl>
                                          <p:spTgt spid="55"/>
                                        </p:tgtEl>
                                      </p:cBhvr>
                                    </p:animEffect>
                                  </p:childTnLst>
                                </p:cTn>
                              </p:par>
                              <p:par>
                                <p:cTn id="21" presetID="9"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dissolve">
                                      <p:cBhvr>
                                        <p:cTn id="23" dur="500"/>
                                        <p:tgtEl>
                                          <p:spTgt spid="50"/>
                                        </p:tgtEl>
                                      </p:cBhvr>
                                    </p:animEffect>
                                  </p:childTnLst>
                                </p:cTn>
                              </p:par>
                              <p:par>
                                <p:cTn id="24" presetID="9"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dissolve">
                                      <p:cBhvr>
                                        <p:cTn id="26" dur="500"/>
                                        <p:tgtEl>
                                          <p:spTgt spid="4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dissolve">
                                      <p:cBhvr>
                                        <p:cTn id="29" dur="500"/>
                                        <p:tgtEl>
                                          <p:spTgt spid="4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dissolv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ssolv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dissolve">
                                      <p:cBhvr>
                                        <p:cTn id="44" dur="500"/>
                                        <p:tgtEl>
                                          <p:spTgt spid="43"/>
                                        </p:tgtEl>
                                      </p:cBhvr>
                                    </p:animEffect>
                                  </p:childTnLst>
                                </p:cTn>
                              </p:par>
                              <p:par>
                                <p:cTn id="45" presetID="9" presetClass="entr" presetSubtype="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dissolve">
                                      <p:cBhvr>
                                        <p:cTn id="47" dur="500"/>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ssolv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dissolv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500"/>
                                        <p:tgtEl>
                                          <p:spTgt spid="34"/>
                                        </p:tgtEl>
                                      </p:cBhvr>
                                    </p:animEffect>
                                  </p:childTnLst>
                                </p:cTn>
                              </p:par>
                              <p:par>
                                <p:cTn id="63" presetID="9"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dissolve">
                                      <p:cBhvr>
                                        <p:cTn id="65" dur="500"/>
                                        <p:tgtEl>
                                          <p:spTgt spid="35"/>
                                        </p:tgtEl>
                                      </p:cBhvr>
                                    </p:animEffect>
                                  </p:childTnLst>
                                </p:cTn>
                              </p:par>
                              <p:par>
                                <p:cTn id="66" presetID="9" presetClass="entr" presetSubtype="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dissolve">
                                      <p:cBhvr>
                                        <p:cTn id="68" dur="500"/>
                                        <p:tgtEl>
                                          <p:spTgt spid="36"/>
                                        </p:tgtEl>
                                      </p:cBhvr>
                                    </p:animEffect>
                                  </p:childTnLst>
                                </p:cTn>
                              </p:par>
                              <p:par>
                                <p:cTn id="69" presetID="9"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dissolve">
                                      <p:cBhvr>
                                        <p:cTn id="71" dur="500"/>
                                        <p:tgtEl>
                                          <p:spTgt spid="37"/>
                                        </p:tgtEl>
                                      </p:cBhvr>
                                    </p:animEffect>
                                  </p:childTnLst>
                                </p:cTn>
                              </p:par>
                              <p:par>
                                <p:cTn id="72" presetID="9" presetClass="entr" presetSubtype="0" fill="hold"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dissolve">
                                      <p:cBhvr>
                                        <p:cTn id="74" dur="500"/>
                                        <p:tgtEl>
                                          <p:spTgt spid="38"/>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dissolve">
                                      <p:cBhvr>
                                        <p:cTn id="77" dur="500"/>
                                        <p:tgtEl>
                                          <p:spTgt spid="44"/>
                                        </p:tgtEl>
                                      </p:cBhvr>
                                    </p:animEffect>
                                  </p:childTnLst>
                                </p:cTn>
                              </p:par>
                              <p:par>
                                <p:cTn id="78" presetID="9" presetClass="entr" presetSubtype="0" fill="hold"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dissolve">
                                      <p:cBhvr>
                                        <p:cTn id="80" dur="500"/>
                                        <p:tgtEl>
                                          <p:spTgt spid="42"/>
                                        </p:tgtEl>
                                      </p:cBhvr>
                                    </p:animEffect>
                                  </p:childTnLst>
                                </p:cTn>
                              </p:par>
                              <p:par>
                                <p:cTn id="81" presetID="9" presetClass="entr" presetSubtype="0" fill="hold" nodeType="with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dissolve">
                                      <p:cBhvr>
                                        <p:cTn id="83" dur="500"/>
                                        <p:tgtEl>
                                          <p:spTgt spid="60"/>
                                        </p:tgtEl>
                                      </p:cBhvr>
                                    </p:animEffect>
                                  </p:childTnLst>
                                </p:cTn>
                              </p:par>
                              <p:par>
                                <p:cTn id="84" presetID="9" presetClass="entr" presetSubtype="0"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dissolve">
                                      <p:cBhvr>
                                        <p:cTn id="86" dur="500"/>
                                        <p:tgtEl>
                                          <p:spTgt spid="61"/>
                                        </p:tgtEl>
                                      </p:cBhvr>
                                    </p:animEffect>
                                  </p:childTnLst>
                                </p:cTn>
                              </p:par>
                              <p:par>
                                <p:cTn id="87" presetID="9" presetClass="entr" presetSubtype="0" fill="hold"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dissolve">
                                      <p:cBhvr>
                                        <p:cTn id="89" dur="500"/>
                                        <p:tgtEl>
                                          <p:spTgt spid="62"/>
                                        </p:tgtEl>
                                      </p:cBhvr>
                                    </p:animEffect>
                                  </p:childTnLst>
                                </p:cTn>
                              </p:par>
                              <p:par>
                                <p:cTn id="90" presetID="9" presetClass="entr" presetSubtype="0" fill="hold" nodeType="with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dissolve">
                                      <p:cBhvr>
                                        <p:cTn id="92" dur="500"/>
                                        <p:tgtEl>
                                          <p:spTgt spid="63"/>
                                        </p:tgtEl>
                                      </p:cBhvr>
                                    </p:animEffect>
                                  </p:childTnLst>
                                </p:cTn>
                              </p:par>
                              <p:par>
                                <p:cTn id="93" presetID="9" presetClass="entr" presetSubtype="0" fill="hold" nodeType="with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dissolve">
                                      <p:cBhvr>
                                        <p:cTn id="95" dur="500"/>
                                        <p:tgtEl>
                                          <p:spTgt spid="64"/>
                                        </p:tgtEl>
                                      </p:cBhvr>
                                    </p:animEffect>
                                  </p:childTnLst>
                                </p:cTn>
                              </p:par>
                              <p:par>
                                <p:cTn id="96" presetID="9" presetClass="entr" presetSubtype="0" fill="hold" nodeType="withEffect">
                                  <p:stCondLst>
                                    <p:cond delay="0"/>
                                  </p:stCondLst>
                                  <p:childTnLst>
                                    <p:set>
                                      <p:cBhvr>
                                        <p:cTn id="97" dur="1" fill="hold">
                                          <p:stCondLst>
                                            <p:cond delay="0"/>
                                          </p:stCondLst>
                                        </p:cTn>
                                        <p:tgtEl>
                                          <p:spTgt spid="65"/>
                                        </p:tgtEl>
                                        <p:attrNameLst>
                                          <p:attrName>style.visibility</p:attrName>
                                        </p:attrNameLst>
                                      </p:cBhvr>
                                      <p:to>
                                        <p:strVal val="visible"/>
                                      </p:to>
                                    </p:set>
                                    <p:animEffect transition="in" filter="dissolve">
                                      <p:cBhvr>
                                        <p:cTn id="98" dur="500"/>
                                        <p:tgtEl>
                                          <p:spTgt spid="65"/>
                                        </p:tgtEl>
                                      </p:cBhvr>
                                    </p:animEffect>
                                  </p:childTnLst>
                                </p:cTn>
                              </p:par>
                              <p:par>
                                <p:cTn id="99" presetID="9" presetClass="entr" presetSubtype="0" fill="hold" nodeType="withEffect">
                                  <p:stCondLst>
                                    <p:cond delay="0"/>
                                  </p:stCondLst>
                                  <p:childTnLst>
                                    <p:set>
                                      <p:cBhvr>
                                        <p:cTn id="100" dur="1" fill="hold">
                                          <p:stCondLst>
                                            <p:cond delay="0"/>
                                          </p:stCondLst>
                                        </p:cTn>
                                        <p:tgtEl>
                                          <p:spTgt spid="66"/>
                                        </p:tgtEl>
                                        <p:attrNameLst>
                                          <p:attrName>style.visibility</p:attrName>
                                        </p:attrNameLst>
                                      </p:cBhvr>
                                      <p:to>
                                        <p:strVal val="visible"/>
                                      </p:to>
                                    </p:set>
                                    <p:animEffect transition="in" filter="dissolve">
                                      <p:cBhvr>
                                        <p:cTn id="101" dur="500"/>
                                        <p:tgtEl>
                                          <p:spTgt spid="66"/>
                                        </p:tgtEl>
                                      </p:cBhvr>
                                    </p:animEffect>
                                  </p:childTnLst>
                                </p:cTn>
                              </p:par>
                              <p:par>
                                <p:cTn id="102" presetID="9" presetClass="entr" presetSubtype="0" fill="hold" nodeType="withEffect">
                                  <p:stCondLst>
                                    <p:cond delay="0"/>
                                  </p:stCondLst>
                                  <p:childTnLst>
                                    <p:set>
                                      <p:cBhvr>
                                        <p:cTn id="103" dur="1" fill="hold">
                                          <p:stCondLst>
                                            <p:cond delay="0"/>
                                          </p:stCondLst>
                                        </p:cTn>
                                        <p:tgtEl>
                                          <p:spTgt spid="67"/>
                                        </p:tgtEl>
                                        <p:attrNameLst>
                                          <p:attrName>style.visibility</p:attrName>
                                        </p:attrNameLst>
                                      </p:cBhvr>
                                      <p:to>
                                        <p:strVal val="visible"/>
                                      </p:to>
                                    </p:set>
                                    <p:animEffect transition="in" filter="dissolve">
                                      <p:cBhvr>
                                        <p:cTn id="10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43" grpId="0"/>
      <p:bldP spid="44" grpId="0"/>
      <p:bldP spid="47" grpId="0"/>
      <p:bldP spid="46" grpId="0" animBg="1"/>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extLst>
              <p:ext uri="{D42A27DB-BD31-4B8C-83A1-F6EECF244321}">
                <p14:modId xmlns:p14="http://schemas.microsoft.com/office/powerpoint/2010/main" val="1322296395"/>
              </p:ext>
            </p:extLst>
          </p:nvPr>
        </p:nvGraphicFramePr>
        <p:xfrm>
          <a:off x="1793086" y="1308675"/>
          <a:ext cx="8643939" cy="5568951"/>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a:off x="2881750" y="3152371"/>
            <a:ext cx="7555275" cy="0"/>
          </a:xfrm>
          <a:prstGeom prst="line">
            <a:avLst/>
          </a:prstGeom>
          <a:ln w="28575">
            <a:solidFill>
              <a:schemeClr val="bg2">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048110" y="325121"/>
            <a:ext cx="8130497" cy="737373"/>
          </a:xfrm>
          <a:prstGeom prst="rect">
            <a:avLst/>
          </a:prstGeom>
        </p:spPr>
        <p:txBody>
          <a:bodyPr vert="horz" lIns="91440" tIns="45720" rIns="91440" bIns="45720" rtlCol="0" anchor="ctr">
            <a:normAutofit fontScale="85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TW" altLang="en-US" sz="4800" b="1" dirty="0">
                <a:solidFill>
                  <a:srgbClr val="002060"/>
                </a:solidFill>
                <a:latin typeface="Yu Gothic" charset="-128"/>
                <a:ea typeface="Yu Gothic" charset="-128"/>
                <a:cs typeface="Yu Gothic" charset="-128"/>
              </a:rPr>
              <a:t>香港</a:t>
            </a:r>
            <a:r>
              <a:rPr lang="zh-TW" altLang="en-US" sz="3600" b="1" dirty="0">
                <a:solidFill>
                  <a:srgbClr val="002060"/>
                </a:solidFill>
                <a:latin typeface="Yu Gothic" charset="-128"/>
                <a:ea typeface="Yu Gothic" charset="-128"/>
                <a:cs typeface="Yu Gothic" charset="-128"/>
              </a:rPr>
              <a:t>人均水足跡是全球</a:t>
            </a:r>
            <a:r>
              <a:rPr lang="zh-CN" altLang="en-US" sz="3600" b="1" dirty="0">
                <a:solidFill>
                  <a:srgbClr val="002060"/>
                </a:solidFill>
                <a:latin typeface="Yu Gothic" charset="-128"/>
                <a:ea typeface="Yu Gothic" charset="-128"/>
                <a:cs typeface="Yu Gothic" charset="-128"/>
              </a:rPr>
              <a:t>平均</a:t>
            </a:r>
            <a:r>
              <a:rPr lang="zh-TW" altLang="en-US" sz="3600" b="1" dirty="0">
                <a:solidFill>
                  <a:srgbClr val="002060"/>
                </a:solidFill>
                <a:latin typeface="Yu Gothic" charset="-128"/>
                <a:ea typeface="Yu Gothic" charset="-128"/>
                <a:cs typeface="Yu Gothic" charset="-128"/>
              </a:rPr>
              <a:t>數值的 </a:t>
            </a:r>
            <a:r>
              <a:rPr lang="en-US" altLang="zh-TW" sz="5200" b="1" cap="small" dirty="0">
                <a:solidFill>
                  <a:srgbClr val="002060"/>
                </a:solidFill>
                <a:latin typeface="Yu Gothic" charset="-128"/>
                <a:ea typeface="Yu Gothic" charset="-128"/>
                <a:cs typeface="Yu Gothic" charset="-128"/>
              </a:rPr>
              <a:t>1.4</a:t>
            </a:r>
            <a:r>
              <a:rPr lang="en-US" altLang="zh-TW" sz="2600" b="1" cap="small" dirty="0">
                <a:solidFill>
                  <a:srgbClr val="002060"/>
                </a:solidFill>
                <a:latin typeface="Yu Gothic" charset="-128"/>
                <a:ea typeface="Yu Gothic" charset="-128"/>
                <a:cs typeface="Yu Gothic" charset="-128"/>
              </a:rPr>
              <a:t> </a:t>
            </a:r>
            <a:r>
              <a:rPr lang="zh-TW" altLang="en-US" sz="3600" b="1" dirty="0">
                <a:solidFill>
                  <a:srgbClr val="002060"/>
                </a:solidFill>
                <a:latin typeface="Yu Gothic" charset="-128"/>
                <a:ea typeface="Yu Gothic" charset="-128"/>
                <a:cs typeface="Yu Gothic" charset="-128"/>
              </a:rPr>
              <a:t>倍</a:t>
            </a:r>
            <a:endParaRPr lang="en-US" sz="3600" b="1" dirty="0">
              <a:solidFill>
                <a:srgbClr val="002060"/>
              </a:solidFill>
              <a:latin typeface="Yu Gothic" charset="-128"/>
              <a:ea typeface="Yu Gothic" charset="-128"/>
              <a:cs typeface="Yu Gothic" charset="-128"/>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322" y="3798771"/>
            <a:ext cx="707612" cy="773951"/>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322" y="4576348"/>
            <a:ext cx="707612" cy="773951"/>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t="17178"/>
          <a:stretch/>
        </p:blipFill>
        <p:spPr>
          <a:xfrm>
            <a:off x="4505322" y="3209562"/>
            <a:ext cx="707612" cy="641001"/>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1431" y="5309671"/>
            <a:ext cx="707612" cy="773951"/>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1431" y="4558715"/>
            <a:ext cx="707612" cy="773951"/>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1431" y="3807759"/>
            <a:ext cx="707612" cy="773951"/>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1431" y="3056803"/>
            <a:ext cx="707612" cy="773951"/>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1431" y="2305847"/>
            <a:ext cx="707612" cy="773951"/>
          </a:xfrm>
          <a:prstGeom prst="rect">
            <a:avLst/>
          </a:prstGeom>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t="42957"/>
          <a:stretch/>
        </p:blipFill>
        <p:spPr>
          <a:xfrm>
            <a:off x="8091431" y="1918199"/>
            <a:ext cx="707612" cy="441487"/>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322" y="5326219"/>
            <a:ext cx="707612" cy="773951"/>
          </a:xfrm>
          <a:prstGeom prst="rect">
            <a:avLst/>
          </a:prstGeom>
        </p:spPr>
      </p:pic>
    </p:spTree>
    <p:extLst>
      <p:ext uri="{BB962C8B-B14F-4D97-AF65-F5344CB8AC3E}">
        <p14:creationId xmlns:p14="http://schemas.microsoft.com/office/powerpoint/2010/main" val="18386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ipe(down)">
                                      <p:cBhvr>
                                        <p:cTn id="7" dur="500"/>
                                        <p:tgtEl>
                                          <p:spTgt spid="22">
                                            <p:graphicEl>
                                              <a:chart seriesIdx="-4" categoryIdx="0" bldStep="category"/>
                                            </p:graphic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100"/>
                                        <p:tgtEl>
                                          <p:spTgt spid="20"/>
                                        </p:tgtEl>
                                      </p:cBhvr>
                                    </p:animEffect>
                                  </p:childTnLst>
                                </p:cTn>
                              </p:par>
                              <p:par>
                                <p:cTn id="11" presetID="22" presetClass="entr" presetSubtype="4" fill="hold" nodeType="withEffect">
                                  <p:stCondLst>
                                    <p:cond delay="10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100"/>
                                        <p:tgtEl>
                                          <p:spTgt spid="11"/>
                                        </p:tgtEl>
                                      </p:cBhvr>
                                    </p:animEffect>
                                  </p:childTnLst>
                                </p:cTn>
                              </p:par>
                              <p:par>
                                <p:cTn id="14" presetID="22" presetClass="entr" presetSubtype="4" fill="hold" nodeType="withEffect">
                                  <p:stCondLst>
                                    <p:cond delay="10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100"/>
                                        <p:tgtEl>
                                          <p:spTgt spid="10"/>
                                        </p:tgtEl>
                                      </p:cBhvr>
                                    </p:animEffect>
                                  </p:childTnLst>
                                </p:cTn>
                              </p:par>
                              <p:par>
                                <p:cTn id="17" presetID="2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1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1" nodeType="clickEffect">
                                  <p:stCondLst>
                                    <p:cond delay="0"/>
                                  </p:stCondLst>
                                  <p:childTnLst>
                                    <p:set>
                                      <p:cBhvr>
                                        <p:cTn id="23" dur="1" fill="hold">
                                          <p:stCondLst>
                                            <p:cond delay="0"/>
                                          </p:stCondLst>
                                        </p:cTn>
                                        <p:tgtEl>
                                          <p:spTgt spid="22">
                                            <p:graphicEl>
                                              <a:chart seriesIdx="-4" categoryIdx="1" bldStep="category"/>
                                            </p:graphicEl>
                                          </p:spTgt>
                                        </p:tgtEl>
                                        <p:attrNameLst>
                                          <p:attrName>style.visibility</p:attrName>
                                        </p:attrNameLst>
                                      </p:cBhvr>
                                      <p:to>
                                        <p:strVal val="visible"/>
                                      </p:to>
                                    </p:set>
                                    <p:animEffect transition="in" filter="wipe(down)">
                                      <p:cBhvr>
                                        <p:cTn id="24" dur="500"/>
                                        <p:tgtEl>
                                          <p:spTgt spid="22">
                                            <p:graphicEl>
                                              <a:chart seriesIdx="-4" categoryIdx="1" bldStep="category"/>
                                            </p:graphic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100"/>
                                        <p:tgtEl>
                                          <p:spTgt spid="13"/>
                                        </p:tgtEl>
                                      </p:cBhvr>
                                    </p:animEffect>
                                  </p:childTnLst>
                                </p:cTn>
                              </p:par>
                              <p:par>
                                <p:cTn id="28" presetID="22" presetClass="entr" presetSubtype="4"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100"/>
                                        <p:tgtEl>
                                          <p:spTgt spid="14"/>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1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100"/>
                                        <p:tgtEl>
                                          <p:spTgt spid="17"/>
                                        </p:tgtEl>
                                      </p:cBhvr>
                                    </p:animEffect>
                                  </p:childTnLst>
                                </p:cTn>
                              </p:par>
                              <p:par>
                                <p:cTn id="37" presetID="22" presetClass="entr" presetSubtype="4"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100"/>
                                        <p:tgtEl>
                                          <p:spTgt spid="18"/>
                                        </p:tgtEl>
                                      </p:cBhvr>
                                    </p:animEffect>
                                  </p:childTnLst>
                                </p:cTn>
                              </p:par>
                              <p:par>
                                <p:cTn id="40" presetID="2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1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outVertic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1" uiExpand="1">
        <p:bldSub>
          <a:bldChart bld="category" animBg="0"/>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172" y="244090"/>
            <a:ext cx="6692695" cy="932155"/>
          </a:xfrm>
        </p:spPr>
        <p:txBody>
          <a:bodyPr vert="horz" lIns="91440" tIns="45720" rIns="91440" bIns="45720" rtlCol="0" anchor="ctr">
            <a:normAutofit fontScale="90000"/>
          </a:bodyPr>
          <a:lstStyle/>
          <a:p>
            <a:pPr algn="ctr"/>
            <a:r>
              <a:rPr lang="zh-TW" altLang="en-US" b="1" dirty="0">
                <a:solidFill>
                  <a:srgbClr val="002060"/>
                </a:solidFill>
                <a:latin typeface="Yu Gothic" charset="-128"/>
                <a:ea typeface="Yu Gothic" charset="-128"/>
                <a:cs typeface="Yu Gothic" charset="-128"/>
              </a:rPr>
              <a:t>水足跡的三個主要組成部分</a:t>
            </a:r>
            <a:r>
              <a:rPr lang="en-US" b="1" dirty="0">
                <a:solidFill>
                  <a:srgbClr val="002060"/>
                </a:solidFill>
                <a:latin typeface="Yu Gothic" charset="-128"/>
                <a:ea typeface="Yu Gothic" charset="-128"/>
                <a:cs typeface="Yu Gothic" charset="-128"/>
              </a:rPr>
              <a:t> </a:t>
            </a:r>
          </a:p>
        </p:txBody>
      </p:sp>
      <p:sp>
        <p:nvSpPr>
          <p:cNvPr id="3" name="Content Placeholder 2"/>
          <p:cNvSpPr>
            <a:spLocks noGrp="1"/>
          </p:cNvSpPr>
          <p:nvPr>
            <p:ph idx="1"/>
          </p:nvPr>
        </p:nvSpPr>
        <p:spPr>
          <a:xfrm>
            <a:off x="5331802" y="1301630"/>
            <a:ext cx="5357713" cy="1220977"/>
          </a:xfrm>
        </p:spPr>
        <p:txBody>
          <a:bodyPr>
            <a:noAutofit/>
          </a:bodyPr>
          <a:lstStyle/>
          <a:p>
            <a:pPr marL="0" indent="0">
              <a:lnSpc>
                <a:spcPct val="100000"/>
              </a:lnSpc>
              <a:spcBef>
                <a:spcPts val="451"/>
              </a:spcBef>
              <a:buClr>
                <a:srgbClr val="00B050"/>
              </a:buClr>
              <a:buNone/>
            </a:pPr>
            <a:r>
              <a:rPr lang="zh-TW" altLang="en-US" sz="3600" b="1" dirty="0">
                <a:solidFill>
                  <a:srgbClr val="00B050"/>
                </a:solidFill>
                <a:latin typeface="Yu Gothic Medium" panose="020B0500000000000000" pitchFamily="34" charset="-128"/>
                <a:ea typeface="Yu Gothic Medium" panose="020B0500000000000000" pitchFamily="34" charset="-128"/>
              </a:rPr>
              <a:t>綠</a:t>
            </a:r>
            <a:r>
              <a:rPr lang="en-US" altLang="zh-TW" sz="3600" dirty="0">
                <a:latin typeface="Yu Gothic Medium" panose="020B0500000000000000" pitchFamily="34" charset="-128"/>
                <a:ea typeface="Yu Gothic Medium" panose="020B0500000000000000" pitchFamily="34" charset="-128"/>
              </a:rPr>
              <a:t> </a:t>
            </a:r>
            <a:r>
              <a:rPr lang="zh-TW" altLang="en-US" sz="3600" dirty="0">
                <a:solidFill>
                  <a:srgbClr val="00B050"/>
                </a:solidFill>
                <a:latin typeface="Yu Gothic Medium" panose="020B0500000000000000" pitchFamily="34" charset="-128"/>
                <a:ea typeface="Yu Gothic Medium" panose="020B0500000000000000" pitchFamily="34" charset="-128"/>
              </a:rPr>
              <a:t>水足跡</a:t>
            </a:r>
            <a:endParaRPr lang="en-US" sz="3600" dirty="0">
              <a:solidFill>
                <a:srgbClr val="00B050"/>
              </a:solidFill>
              <a:latin typeface="Yu Gothic Medium" panose="020B0500000000000000" pitchFamily="34" charset="-128"/>
              <a:ea typeface="Yu Gothic Medium" panose="020B0500000000000000" pitchFamily="34" charset="-128"/>
            </a:endParaRPr>
          </a:p>
          <a:p>
            <a:pPr lvl="1">
              <a:lnSpc>
                <a:spcPct val="100000"/>
              </a:lnSpc>
              <a:spcBef>
                <a:spcPts val="0"/>
              </a:spcBef>
              <a:buClr>
                <a:srgbClr val="00B050"/>
              </a:buClr>
            </a:pPr>
            <a:r>
              <a:rPr lang="zh-TW" altLang="en-US" sz="3300" i="1" u="sng" dirty="0">
                <a:solidFill>
                  <a:srgbClr val="00B050"/>
                </a:solidFill>
                <a:latin typeface="Yu Gothic Medium" panose="020B0500000000000000" pitchFamily="34" charset="-128"/>
                <a:ea typeface="Yu Gothic Medium" panose="020B0500000000000000" pitchFamily="34" charset="-128"/>
              </a:rPr>
              <a:t>雨水</a:t>
            </a:r>
            <a:endParaRPr lang="en-US" sz="3300" dirty="0">
              <a:latin typeface="Yu Gothic Medium" panose="020B0500000000000000" pitchFamily="34" charset="-128"/>
              <a:ea typeface="Yu Gothic Medium" panose="020B0500000000000000" pitchFamily="34" charset="-128"/>
            </a:endParaRPr>
          </a:p>
        </p:txBody>
      </p:sp>
      <p:pic>
        <p:nvPicPr>
          <p:cNvPr id="6148" name="Picture 4"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426" r="29207" b="10316"/>
          <a:stretch/>
        </p:blipFill>
        <p:spPr bwMode="auto">
          <a:xfrm>
            <a:off x="2052634" y="1078106"/>
            <a:ext cx="2521433" cy="1668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6058278" y="2886060"/>
            <a:ext cx="4487345" cy="1686520"/>
          </a:xfrm>
          <a:prstGeom prst="rect">
            <a:avLst/>
          </a:prstGeom>
        </p:spPr>
        <p:txBody>
          <a:bodyPr vert="horz" lIns="51435" tIns="25719" rIns="51435" bIns="25719"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TW" altLang="en-US" sz="3600" b="1" dirty="0">
                <a:solidFill>
                  <a:srgbClr val="0070C0"/>
                </a:solidFill>
                <a:latin typeface="Yu Gothic Medium" panose="020B0500000000000000" pitchFamily="34" charset="-128"/>
                <a:ea typeface="Yu Gothic Medium" panose="020B0500000000000000" pitchFamily="34" charset="-128"/>
              </a:rPr>
              <a:t>藍</a:t>
            </a:r>
            <a:r>
              <a:rPr lang="en-US" sz="3600" dirty="0">
                <a:latin typeface="Yu Gothic Medium" panose="020B0500000000000000" pitchFamily="34" charset="-128"/>
                <a:ea typeface="Yu Gothic Medium" panose="020B0500000000000000" pitchFamily="34" charset="-128"/>
              </a:rPr>
              <a:t> </a:t>
            </a:r>
            <a:r>
              <a:rPr lang="zh-TW" altLang="en-US" sz="3600" dirty="0">
                <a:solidFill>
                  <a:srgbClr val="0070C0"/>
                </a:solidFill>
                <a:latin typeface="Yu Gothic Medium" panose="020B0500000000000000" pitchFamily="34" charset="-128"/>
                <a:ea typeface="Yu Gothic Medium" panose="020B0500000000000000" pitchFamily="34" charset="-128"/>
              </a:rPr>
              <a:t>水足跡</a:t>
            </a:r>
            <a:endParaRPr lang="en-US" sz="3600" dirty="0">
              <a:solidFill>
                <a:srgbClr val="0070C0"/>
              </a:solidFill>
              <a:latin typeface="Yu Gothic Medium" panose="020B0500000000000000" pitchFamily="34" charset="-128"/>
              <a:ea typeface="Yu Gothic Medium" panose="020B0500000000000000" pitchFamily="34" charset="-128"/>
            </a:endParaRPr>
          </a:p>
          <a:p>
            <a:pPr marL="577822" lvl="1" indent="-234939">
              <a:lnSpc>
                <a:spcPct val="100000"/>
              </a:lnSpc>
              <a:spcBef>
                <a:spcPts val="0"/>
              </a:spcBef>
              <a:tabLst>
                <a:tab pos="685766" algn="l"/>
              </a:tabLst>
            </a:pPr>
            <a:r>
              <a:rPr lang="zh-TW" altLang="en-US" sz="3300" i="1" u="sng" dirty="0">
                <a:solidFill>
                  <a:srgbClr val="0070C0"/>
                </a:solidFill>
                <a:latin typeface="Yu Gothic Medium" panose="020B0500000000000000" pitchFamily="34" charset="-128"/>
                <a:ea typeface="Yu Gothic Medium" panose="020B0500000000000000" pitchFamily="34" charset="-128"/>
              </a:rPr>
              <a:t>河水</a:t>
            </a:r>
            <a:r>
              <a:rPr lang="en-US" sz="3300" i="1" dirty="0">
                <a:solidFill>
                  <a:srgbClr val="0070C0"/>
                </a:solidFill>
                <a:latin typeface="Yu Gothic Medium" panose="020B0500000000000000" pitchFamily="34" charset="-128"/>
                <a:ea typeface="Yu Gothic Medium" panose="020B0500000000000000" pitchFamily="34" charset="-128"/>
              </a:rPr>
              <a:t> </a:t>
            </a:r>
            <a:endParaRPr lang="en-US" sz="1951" dirty="0">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6692377" y="4936047"/>
            <a:ext cx="3749485" cy="1072631"/>
          </a:xfrm>
          <a:prstGeom prst="rect">
            <a:avLst/>
          </a:prstGeom>
        </p:spPr>
        <p:txBody>
          <a:bodyPr vert="horz" lIns="51435" tIns="25719" rIns="51435" bIns="25719"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3600" b="1" dirty="0">
                <a:solidFill>
                  <a:schemeClr val="bg1">
                    <a:lumMod val="50000"/>
                  </a:schemeClr>
                </a:solidFill>
                <a:latin typeface="+mn-ea"/>
                <a:cs typeface="MS Gothic" charset="-128"/>
              </a:rPr>
              <a:t>灰</a:t>
            </a:r>
            <a:r>
              <a:rPr lang="en-US" sz="3600" dirty="0">
                <a:latin typeface="Yu Gothic" charset="-128"/>
                <a:ea typeface="Yu Gothic" charset="-128"/>
                <a:cs typeface="Yu Gothic" charset="-128"/>
              </a:rPr>
              <a:t> </a:t>
            </a:r>
            <a:r>
              <a:rPr lang="zh-TW" altLang="en-US" sz="3600" dirty="0">
                <a:solidFill>
                  <a:schemeClr val="bg1">
                    <a:lumMod val="50000"/>
                  </a:schemeClr>
                </a:solidFill>
                <a:latin typeface="Yu Gothic Medium" panose="020B0500000000000000" pitchFamily="34" charset="-128"/>
                <a:ea typeface="Yu Gothic Medium" panose="020B0500000000000000" pitchFamily="34" charset="-128"/>
                <a:cs typeface="Yu Gothic" charset="-128"/>
              </a:rPr>
              <a:t>水足跡</a:t>
            </a:r>
            <a:endParaRPr lang="en-US" sz="3600" dirty="0">
              <a:solidFill>
                <a:schemeClr val="bg1">
                  <a:lumMod val="50000"/>
                </a:schemeClr>
              </a:solidFill>
              <a:latin typeface="Yu Gothic Medium" panose="020B0500000000000000" pitchFamily="34" charset="-128"/>
              <a:ea typeface="Yu Gothic Medium" panose="020B0500000000000000" pitchFamily="34" charset="-128"/>
              <a:cs typeface="Yu Gothic" charset="-128"/>
            </a:endParaRPr>
          </a:p>
          <a:p>
            <a:pPr lvl="1">
              <a:lnSpc>
                <a:spcPct val="100000"/>
              </a:lnSpc>
              <a:spcBef>
                <a:spcPts val="451"/>
              </a:spcBef>
              <a:buClr>
                <a:schemeClr val="bg1">
                  <a:lumMod val="50000"/>
                </a:schemeClr>
              </a:buClr>
            </a:pPr>
            <a:r>
              <a:rPr lang="zh-TW" altLang="en-US" sz="3300" i="1" u="sng" dirty="0">
                <a:solidFill>
                  <a:schemeClr val="bg1">
                    <a:lumMod val="50000"/>
                  </a:schemeClr>
                </a:solidFill>
                <a:latin typeface="Yu Gothic" charset="-128"/>
                <a:ea typeface="Yu Gothic" charset="-128"/>
                <a:cs typeface="Yu Gothic" charset="-128"/>
              </a:rPr>
              <a:t>稀釋污染物用水</a:t>
            </a:r>
            <a:endParaRPr lang="en-US" sz="3300" u="sng" dirty="0">
              <a:solidFill>
                <a:schemeClr val="bg1">
                  <a:lumMod val="50000"/>
                </a:schemeClr>
              </a:solidFill>
              <a:latin typeface="Yu Gothic" charset="-128"/>
              <a:ea typeface="Yu Gothic" charset="-128"/>
              <a:cs typeface="Yu Gothic" charset="-128"/>
            </a:endParaRPr>
          </a:p>
        </p:txBody>
      </p:sp>
      <p:pic>
        <p:nvPicPr>
          <p:cNvPr id="6152" name="Picture 8" descr="Image result for dilute water pollu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349" y="4676162"/>
            <a:ext cx="2645389" cy="17609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54" name="Picture 10" descr="Image result for irrig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5775" y="2819049"/>
            <a:ext cx="2680121" cy="17841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descr="water_footprint_gre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26" y="1273505"/>
            <a:ext cx="403569" cy="6195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ater_footprint_blu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6989" y="2895591"/>
            <a:ext cx="418256" cy="6538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water_footprint_gre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0474" y="4811525"/>
            <a:ext cx="442579" cy="660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3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154"/>
                                        </p:tgtEl>
                                        <p:attrNameLst>
                                          <p:attrName>style.visibility</p:attrName>
                                        </p:attrNameLst>
                                      </p:cBhvr>
                                      <p:to>
                                        <p:strVal val="visible"/>
                                      </p:to>
                                    </p:set>
                                    <p:animEffect transition="in" filter="fade">
                                      <p:cBhvr>
                                        <p:cTn id="23" dur="500"/>
                                        <p:tgtEl>
                                          <p:spTgt spid="6154"/>
                                        </p:tgtEl>
                                      </p:cBhvr>
                                    </p:animEffect>
                                  </p:childTnLst>
                                </p:cTn>
                              </p:par>
                              <p:par>
                                <p:cTn id="24" presetID="10" presetClass="entr" presetSubtype="0" fill="hold" nodeType="withEffect">
                                  <p:stCondLst>
                                    <p:cond delay="0"/>
                                  </p:stCondLst>
                                  <p:childTnLst>
                                    <p:set>
                                      <p:cBhvr>
                                        <p:cTn id="25" dur="1" fill="hold">
                                          <p:stCondLst>
                                            <p:cond delay="0"/>
                                          </p:stCondLst>
                                        </p:cTn>
                                        <p:tgtEl>
                                          <p:spTgt spid="3076"/>
                                        </p:tgtEl>
                                        <p:attrNameLst>
                                          <p:attrName>style.visibility</p:attrName>
                                        </p:attrNameLst>
                                      </p:cBhvr>
                                      <p:to>
                                        <p:strVal val="visible"/>
                                      </p:to>
                                    </p:set>
                                    <p:animEffect transition="in" filter="fade">
                                      <p:cBhvr>
                                        <p:cTn id="26" dur="500"/>
                                        <p:tgtEl>
                                          <p:spTgt spid="3076"/>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fade">
                                      <p:cBhvr>
                                        <p:cTn id="29" dur="500"/>
                                        <p:tgtEl>
                                          <p:spTgt spid="10">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500"/>
                                        <p:tgtEl>
                                          <p:spTgt spid="1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152"/>
                                        </p:tgtEl>
                                        <p:attrNameLst>
                                          <p:attrName>style.visibility</p:attrName>
                                        </p:attrNameLst>
                                      </p:cBhvr>
                                      <p:to>
                                        <p:strVal val="visible"/>
                                      </p:to>
                                    </p:set>
                                    <p:animEffect transition="in" filter="fade">
                                      <p:cBhvr>
                                        <p:cTn id="42" dur="500"/>
                                        <p:tgtEl>
                                          <p:spTgt spid="6152"/>
                                        </p:tgtEl>
                                      </p:cBhvr>
                                    </p:animEffect>
                                  </p:childTnLst>
                                </p:cTn>
                              </p:par>
                              <p:par>
                                <p:cTn id="43" presetID="10" presetClass="entr" presetSubtype="0" fill="hold" nodeType="withEffect">
                                  <p:stCondLst>
                                    <p:cond delay="0"/>
                                  </p:stCondLst>
                                  <p:childTnLst>
                                    <p:set>
                                      <p:cBhvr>
                                        <p:cTn id="44" dur="1" fill="hold">
                                          <p:stCondLst>
                                            <p:cond delay="0"/>
                                          </p:stCondLst>
                                        </p:cTn>
                                        <p:tgtEl>
                                          <p:spTgt spid="3078"/>
                                        </p:tgtEl>
                                        <p:attrNameLst>
                                          <p:attrName>style.visibility</p:attrName>
                                        </p:attrNameLst>
                                      </p:cBhvr>
                                      <p:to>
                                        <p:strVal val="visible"/>
                                      </p:to>
                                    </p:set>
                                    <p:animEffect transition="in" filter="fade">
                                      <p:cBhvr>
                                        <p:cTn id="45" dur="500"/>
                                        <p:tgtEl>
                                          <p:spTgt spid="3078"/>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xEl>
                                              <p:pRg st="0" end="0"/>
                                            </p:txEl>
                                          </p:spTgt>
                                        </p:tgtEl>
                                        <p:attrNameLst>
                                          <p:attrName>style.visibility</p:attrName>
                                        </p:attrNameLst>
                                      </p:cBhvr>
                                      <p:to>
                                        <p:strVal val="visible"/>
                                      </p:to>
                                    </p:set>
                                    <p:animEffect transition="in" filter="fade">
                                      <p:cBhvr>
                                        <p:cTn id="48" dur="500"/>
                                        <p:tgtEl>
                                          <p:spTgt spid="11">
                                            <p:txEl>
                                              <p:pRg st="0" end="0"/>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1">
                                            <p:txEl>
                                              <p:pRg st="1" end="1"/>
                                            </p:txEl>
                                          </p:spTgt>
                                        </p:tgtEl>
                                        <p:attrNameLst>
                                          <p:attrName>style.visibility</p:attrName>
                                        </p:attrNameLst>
                                      </p:cBhvr>
                                      <p:to>
                                        <p:strVal val="visible"/>
                                      </p:to>
                                    </p:set>
                                    <p:animEffect transition="in" filter="fade">
                                      <p:cBhvr>
                                        <p:cTn id="56"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98693" y="1591864"/>
            <a:ext cx="8648085" cy="4076504"/>
          </a:xfrm>
        </p:spPr>
      </p:pic>
      <p:sp>
        <p:nvSpPr>
          <p:cNvPr id="5" name="Title 1"/>
          <p:cNvSpPr txBox="1">
            <a:spLocks/>
          </p:cNvSpPr>
          <p:nvPr/>
        </p:nvSpPr>
        <p:spPr>
          <a:xfrm>
            <a:off x="1910620" y="207480"/>
            <a:ext cx="8472827" cy="932155"/>
          </a:xfrm>
          <a:prstGeom prst="rect">
            <a:avLst/>
          </a:prstGeom>
        </p:spPr>
        <p:txBody>
          <a:bodyPr vert="horz" lIns="91440" tIns="45720" rIns="91440" bIns="45720" rtlCol="0" anchor="ctr">
            <a:normAutofit/>
          </a:bodyPr>
          <a:lstStyle>
            <a:lvl1pPr algn="ctr" defTabSz="685800">
              <a:lnSpc>
                <a:spcPct val="90000"/>
              </a:lnSpc>
              <a:spcBef>
                <a:spcPct val="0"/>
              </a:spcBef>
              <a:buNone/>
              <a:defRPr sz="3300" b="1">
                <a:solidFill>
                  <a:srgbClr val="002060"/>
                </a:solidFill>
                <a:latin typeface="Yu Gothic" charset="-128"/>
                <a:ea typeface="Yu Gothic" charset="-128"/>
                <a:cs typeface="Yu Gothic" charset="-128"/>
              </a:defRPr>
            </a:lvl1pPr>
          </a:lstStyle>
          <a:p>
            <a:r>
              <a:rPr lang="zh-TW" altLang="en-US" dirty="0"/>
              <a:t>每個食物</a:t>
            </a:r>
            <a:r>
              <a:rPr lang="zh-TW" altLang="en-US" sz="4400" dirty="0"/>
              <a:t>生產步驟</a:t>
            </a:r>
            <a:r>
              <a:rPr lang="zh-TW" altLang="en-US" dirty="0"/>
              <a:t>都會消耗水資源</a:t>
            </a:r>
            <a:endParaRPr lang="en-US" dirty="0"/>
          </a:p>
        </p:txBody>
      </p:sp>
      <p:sp>
        <p:nvSpPr>
          <p:cNvPr id="2" name="Oval 1"/>
          <p:cNvSpPr/>
          <p:nvPr/>
        </p:nvSpPr>
        <p:spPr>
          <a:xfrm>
            <a:off x="2659124" y="2070541"/>
            <a:ext cx="2049517" cy="1400939"/>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3683883" y="1002592"/>
            <a:ext cx="1557515" cy="1067948"/>
            <a:chOff x="872540" y="2657280"/>
            <a:chExt cx="1557512" cy="919563"/>
          </a:xfrm>
        </p:grpSpPr>
        <p:sp>
          <p:nvSpPr>
            <p:cNvPr id="7" name="TextBox 6"/>
            <p:cNvSpPr txBox="1"/>
            <p:nvPr/>
          </p:nvSpPr>
          <p:spPr>
            <a:xfrm>
              <a:off x="1322058" y="2657280"/>
              <a:ext cx="1107994" cy="556527"/>
            </a:xfrm>
            <a:prstGeom prst="rect">
              <a:avLst/>
            </a:prstGeom>
            <a:noFill/>
          </p:spPr>
          <p:txBody>
            <a:bodyPr wrap="none" rtlCol="0">
              <a:spAutoFit/>
            </a:bodyPr>
            <a:lstStyle/>
            <a:p>
              <a:r>
                <a:rPr lang="zh-TW" altLang="en-US" sz="3600" dirty="0">
                  <a:solidFill>
                    <a:schemeClr val="accent5">
                      <a:lumMod val="75000"/>
                    </a:schemeClr>
                  </a:solidFill>
                  <a:latin typeface="Yu Gothic" charset="-128"/>
                  <a:ea typeface="Yu Gothic" charset="-128"/>
                  <a:cs typeface="Yu Gothic" charset="-128"/>
                </a:rPr>
                <a:t>河水</a:t>
              </a:r>
              <a:endParaRPr lang="en-US" sz="3600" dirty="0">
                <a:solidFill>
                  <a:schemeClr val="accent5">
                    <a:lumMod val="75000"/>
                  </a:schemeClr>
                </a:solidFill>
                <a:latin typeface="Yu Gothic" charset="-128"/>
                <a:ea typeface="Yu Gothic" charset="-128"/>
                <a:cs typeface="Yu Gothic" charset="-128"/>
              </a:endParaRPr>
            </a:p>
          </p:txBody>
        </p:sp>
        <p:cxnSp>
          <p:nvCxnSpPr>
            <p:cNvPr id="8" name="Straight Connector 7"/>
            <p:cNvCxnSpPr>
              <a:stCxn id="7" idx="1"/>
              <a:endCxn id="2" idx="0"/>
            </p:cNvCxnSpPr>
            <p:nvPr/>
          </p:nvCxnSpPr>
          <p:spPr>
            <a:xfrm flipH="1">
              <a:off x="872540" y="2935544"/>
              <a:ext cx="449518" cy="64129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a:xfrm>
            <a:off x="2138855" y="3798530"/>
            <a:ext cx="2727872" cy="1869843"/>
          </a:xfrm>
          <a:prstGeom prst="ellipse">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071241" y="3972915"/>
            <a:ext cx="3057360" cy="1968911"/>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6499812" y="5668371"/>
            <a:ext cx="3608680" cy="1155336"/>
            <a:chOff x="2187914" y="1164107"/>
            <a:chExt cx="3608680" cy="994807"/>
          </a:xfrm>
        </p:grpSpPr>
        <p:sp>
          <p:nvSpPr>
            <p:cNvPr id="22" name="TextBox 21"/>
            <p:cNvSpPr txBox="1"/>
            <p:nvPr/>
          </p:nvSpPr>
          <p:spPr>
            <a:xfrm>
              <a:off x="2187914" y="1642140"/>
              <a:ext cx="3608680" cy="516774"/>
            </a:xfrm>
            <a:prstGeom prst="rect">
              <a:avLst/>
            </a:prstGeom>
            <a:noFill/>
          </p:spPr>
          <p:txBody>
            <a:bodyPr wrap="none" rtlCol="0">
              <a:spAutoFit/>
            </a:bodyPr>
            <a:lstStyle/>
            <a:p>
              <a:pPr lvl="1">
                <a:spcBef>
                  <a:spcPts val="451"/>
                </a:spcBef>
                <a:buClr>
                  <a:schemeClr val="bg1">
                    <a:lumMod val="50000"/>
                  </a:schemeClr>
                </a:buClr>
              </a:pPr>
              <a:r>
                <a:rPr lang="zh-TW" altLang="en-US" sz="3300" i="1" dirty="0">
                  <a:solidFill>
                    <a:schemeClr val="bg1">
                      <a:lumMod val="50000"/>
                    </a:schemeClr>
                  </a:solidFill>
                  <a:latin typeface="Yu Gothic Medium" panose="020B0500000000000000" pitchFamily="34" charset="-128"/>
                  <a:ea typeface="Yu Gothic Medium" panose="020B0500000000000000" pitchFamily="34" charset="-128"/>
                </a:rPr>
                <a:t>稀釋污染物用水</a:t>
              </a:r>
              <a:endParaRPr lang="en-US" sz="3300" dirty="0">
                <a:solidFill>
                  <a:schemeClr val="bg1">
                    <a:lumMod val="50000"/>
                  </a:schemeClr>
                </a:solidFill>
                <a:latin typeface="Yu Gothic Medium" panose="020B0500000000000000" pitchFamily="34" charset="-128"/>
                <a:ea typeface="Yu Gothic Medium" panose="020B0500000000000000" pitchFamily="34" charset="-128"/>
              </a:endParaRPr>
            </a:p>
          </p:txBody>
        </p:sp>
        <p:cxnSp>
          <p:nvCxnSpPr>
            <p:cNvPr id="23" name="Straight Connector 22"/>
            <p:cNvCxnSpPr/>
            <p:nvPr/>
          </p:nvCxnSpPr>
          <p:spPr>
            <a:xfrm flipH="1" flipV="1">
              <a:off x="3376419" y="1164107"/>
              <a:ext cx="456050" cy="450989"/>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1910613" y="5621083"/>
            <a:ext cx="1107996" cy="936515"/>
            <a:chOff x="1991971" y="2401281"/>
            <a:chExt cx="1107995" cy="806390"/>
          </a:xfrm>
        </p:grpSpPr>
        <p:sp>
          <p:nvSpPr>
            <p:cNvPr id="24" name="TextBox 23"/>
            <p:cNvSpPr txBox="1"/>
            <p:nvPr/>
          </p:nvSpPr>
          <p:spPr>
            <a:xfrm>
              <a:off x="1991971" y="2651145"/>
              <a:ext cx="1107995" cy="556526"/>
            </a:xfrm>
            <a:prstGeom prst="rect">
              <a:avLst/>
            </a:prstGeom>
            <a:noFill/>
          </p:spPr>
          <p:txBody>
            <a:bodyPr wrap="none" rtlCol="0">
              <a:spAutoFit/>
            </a:bodyPr>
            <a:lstStyle/>
            <a:p>
              <a:r>
                <a:rPr lang="zh-TW" altLang="en-US" sz="3600">
                  <a:solidFill>
                    <a:schemeClr val="accent6">
                      <a:lumMod val="75000"/>
                    </a:schemeClr>
                  </a:solidFill>
                  <a:latin typeface="Yu Gothic" charset="-128"/>
                  <a:ea typeface="Yu Gothic" charset="-128"/>
                  <a:cs typeface="Yu Gothic" charset="-128"/>
                </a:rPr>
                <a:t>雨水</a:t>
              </a:r>
              <a:endParaRPr lang="en-US" sz="3600" dirty="0">
                <a:solidFill>
                  <a:schemeClr val="accent6">
                    <a:lumMod val="75000"/>
                  </a:schemeClr>
                </a:solidFill>
                <a:latin typeface="Yu Gothic" charset="-128"/>
                <a:ea typeface="Yu Gothic" charset="-128"/>
                <a:cs typeface="Yu Gothic" charset="-128"/>
              </a:endParaRPr>
            </a:p>
          </p:txBody>
        </p:sp>
        <p:cxnSp>
          <p:nvCxnSpPr>
            <p:cNvPr id="25" name="Straight Connector 24"/>
            <p:cNvCxnSpPr/>
            <p:nvPr/>
          </p:nvCxnSpPr>
          <p:spPr>
            <a:xfrm flipV="1">
              <a:off x="2572542" y="2401281"/>
              <a:ext cx="357119" cy="316903"/>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470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cTn>
                              </p:par>
                              <p:par>
                                <p:cTn id="24" presetID="9"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dissolv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789637"/>
            <a:ext cx="10515600" cy="2852737"/>
          </a:xfrm>
        </p:spPr>
        <p:txBody>
          <a:bodyPr>
            <a:normAutofit/>
          </a:bodyPr>
          <a:lstStyle/>
          <a:p>
            <a:r>
              <a:rPr lang="zh-TW" altLang="en-US" sz="3200" b="1" cap="small" dirty="0">
                <a:solidFill>
                  <a:srgbClr val="002060"/>
                </a:solidFill>
                <a:latin typeface="Yu Gothic Medium" panose="020B0500000000000000" pitchFamily="34" charset="-128"/>
                <a:ea typeface="Yu Gothic Medium" panose="020B0500000000000000" pitchFamily="34" charset="-128"/>
              </a:rPr>
              <a:t>第二部分：</a:t>
            </a:r>
            <a:r>
              <a:rPr lang="en-HK" altLang="zh-TW" sz="3200" b="1" cap="small" dirty="0">
                <a:solidFill>
                  <a:srgbClr val="002060"/>
                </a:solidFill>
                <a:latin typeface="Yu Gothic Medium" panose="020B0500000000000000" pitchFamily="34" charset="-128"/>
                <a:ea typeface="Yu Gothic Medium" panose="020B0500000000000000" pitchFamily="34" charset="-128"/>
              </a:rPr>
              <a:t/>
            </a:r>
            <a:br>
              <a:rPr lang="en-HK" altLang="zh-TW" sz="3200" b="1" cap="small" dirty="0">
                <a:solidFill>
                  <a:srgbClr val="002060"/>
                </a:solidFill>
                <a:latin typeface="Yu Gothic Medium" panose="020B0500000000000000" pitchFamily="34" charset="-128"/>
                <a:ea typeface="Yu Gothic Medium" panose="020B0500000000000000" pitchFamily="34" charset="-128"/>
              </a:rPr>
            </a:br>
            <a:r>
              <a:rPr lang="en-US" altLang="zh-TW" sz="1200" b="1" cap="small" dirty="0">
                <a:solidFill>
                  <a:srgbClr val="002060"/>
                </a:solidFill>
                <a:latin typeface="Yu Gothic Medium" panose="020B0500000000000000" pitchFamily="34" charset="-128"/>
                <a:ea typeface="Yu Gothic Medium" panose="020B0500000000000000" pitchFamily="34" charset="-128"/>
              </a:rPr>
              <a:t/>
            </a:r>
            <a:br>
              <a:rPr lang="en-US" altLang="zh-TW" sz="1200" b="1" cap="small" dirty="0">
                <a:solidFill>
                  <a:srgbClr val="002060"/>
                </a:solidFill>
                <a:latin typeface="Yu Gothic Medium" panose="020B0500000000000000" pitchFamily="34" charset="-128"/>
                <a:ea typeface="Yu Gothic Medium" panose="020B0500000000000000" pitchFamily="34" charset="-128"/>
              </a:rPr>
            </a:br>
            <a:r>
              <a:rPr lang="zh-CN" altLang="en-US" sz="4400" b="1" cap="small" dirty="0">
                <a:solidFill>
                  <a:srgbClr val="002060"/>
                </a:solidFill>
                <a:latin typeface="Yu Gothic Medium" panose="020B0500000000000000" pitchFamily="34" charset="-128"/>
                <a:ea typeface="Yu Gothic Medium" panose="020B0500000000000000" pitchFamily="34" charset="-128"/>
              </a:rPr>
              <a:t>如何計算</a:t>
            </a:r>
            <a:r>
              <a:rPr lang="zh-TW" altLang="en-US" sz="4400" b="1" cap="small" dirty="0">
                <a:solidFill>
                  <a:srgbClr val="002060"/>
                </a:solidFill>
                <a:latin typeface="Yu Gothic Medium" panose="020B0500000000000000" pitchFamily="34" charset="-128"/>
                <a:ea typeface="Yu Gothic Medium" panose="020B0500000000000000" pitchFamily="34" charset="-128"/>
              </a:rPr>
              <a:t>食物水足跡</a:t>
            </a:r>
            <a:endParaRPr lang="en-US" sz="4400" dirty="0"/>
          </a:p>
        </p:txBody>
      </p:sp>
    </p:spTree>
    <p:extLst>
      <p:ext uri="{BB962C8B-B14F-4D97-AF65-F5344CB8AC3E}">
        <p14:creationId xmlns:p14="http://schemas.microsoft.com/office/powerpoint/2010/main" val="17014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33"/>
            <a:ext cx="12192000" cy="1325563"/>
          </a:xfrm>
        </p:spPr>
        <p:txBody>
          <a:bodyPr vert="horz" lIns="91440" tIns="45720" rIns="91440" bIns="45720" rtlCol="0" anchor="ctr">
            <a:normAutofit/>
          </a:bodyPr>
          <a:lstStyle/>
          <a:p>
            <a:pPr algn="ctr"/>
            <a:r>
              <a:rPr lang="ja-JP" altLang="en-US" b="1" dirty="0">
                <a:solidFill>
                  <a:srgbClr val="002060"/>
                </a:solidFill>
                <a:latin typeface="Yu Gothic" charset="-128"/>
                <a:ea typeface="Yu Gothic" charset="-128"/>
                <a:cs typeface="Yu Gothic" charset="-128"/>
              </a:rPr>
              <a:t>如何計算</a:t>
            </a:r>
            <a:r>
              <a:rPr lang="zh-TW" altLang="en-US" b="1" dirty="0">
                <a:solidFill>
                  <a:srgbClr val="002060"/>
                </a:solidFill>
                <a:latin typeface="Yu Gothic" charset="-128"/>
                <a:ea typeface="Yu Gothic" charset="-128"/>
                <a:cs typeface="Yu Gothic" charset="-128"/>
              </a:rPr>
              <a:t>食物</a:t>
            </a:r>
            <a:r>
              <a:rPr lang="ja-JP" altLang="en-US" b="1" dirty="0">
                <a:solidFill>
                  <a:srgbClr val="002060"/>
                </a:solidFill>
                <a:latin typeface="Yu Gothic" charset="-128"/>
                <a:ea typeface="Yu Gothic" charset="-128"/>
                <a:cs typeface="Yu Gothic" charset="-128"/>
              </a:rPr>
              <a:t>水足跡？</a:t>
            </a:r>
            <a:endParaRPr lang="en-US" b="1" dirty="0">
              <a:solidFill>
                <a:srgbClr val="002060"/>
              </a:solidFill>
              <a:latin typeface="Yu Gothic" charset="-128"/>
              <a:ea typeface="Yu Gothic" charset="-128"/>
              <a:cs typeface="Yu Gothic" charset="-128"/>
            </a:endParaRPr>
          </a:p>
        </p:txBody>
      </p:sp>
      <p:sp>
        <p:nvSpPr>
          <p:cNvPr id="22" name="Rounded Rectangle 21"/>
          <p:cNvSpPr/>
          <p:nvPr/>
        </p:nvSpPr>
        <p:spPr>
          <a:xfrm>
            <a:off x="6114167" y="1669172"/>
            <a:ext cx="2380593" cy="83502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Yu Gothic" charset="-128"/>
                <a:ea typeface="Yu Gothic" charset="-128"/>
                <a:cs typeface="Yu Gothic" charset="-128"/>
              </a:rPr>
              <a:t>家禽、家畜及養殖水產</a:t>
            </a:r>
            <a:endParaRPr lang="en-US" sz="2400" b="1" dirty="0">
              <a:solidFill>
                <a:schemeClr val="tx1"/>
              </a:solidFill>
              <a:latin typeface="Yu Gothic" charset="-128"/>
              <a:ea typeface="Yu Gothic" charset="-128"/>
              <a:cs typeface="Yu Gothic" charset="-128"/>
            </a:endParaRPr>
          </a:p>
        </p:txBody>
      </p:sp>
      <p:sp>
        <p:nvSpPr>
          <p:cNvPr id="23" name="Rounded Rectangle 22"/>
          <p:cNvSpPr/>
          <p:nvPr/>
        </p:nvSpPr>
        <p:spPr>
          <a:xfrm>
            <a:off x="3370930" y="1681748"/>
            <a:ext cx="2380593" cy="83502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2400" b="1" dirty="0">
                <a:solidFill>
                  <a:schemeClr val="tx1"/>
                </a:solidFill>
                <a:latin typeface="Yu Gothic" charset="-128"/>
                <a:ea typeface="Yu Gothic" charset="-128"/>
                <a:cs typeface="Yu Gothic" charset="-128"/>
              </a:rPr>
              <a:t>農作物</a:t>
            </a:r>
            <a:endParaRPr lang="en-US" sz="2400" b="1" dirty="0">
              <a:solidFill>
                <a:schemeClr val="tx1"/>
              </a:solidFill>
              <a:latin typeface="Yu Gothic" charset="-128"/>
              <a:ea typeface="Yu Gothic" charset="-128"/>
              <a:cs typeface="Yu Gothic" charset="-128"/>
            </a:endParaRPr>
          </a:p>
        </p:txBody>
      </p:sp>
      <p:pic>
        <p:nvPicPr>
          <p:cNvPr id="6" name="Picture 2" descr="water_footprint_gre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0800" y="5673719"/>
            <a:ext cx="414751" cy="6367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ater_footprint_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544" y="5665143"/>
            <a:ext cx="418256" cy="6538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water_footprint_gr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2099" y="4726510"/>
            <a:ext cx="402345" cy="6007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ater_footprint_gre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5295" y="5670062"/>
            <a:ext cx="417012" cy="6402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water_footprint_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9512" y="5645834"/>
            <a:ext cx="440483" cy="6886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water_footprint_gr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5881" y="5659743"/>
            <a:ext cx="442579" cy="660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water_footprint_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8736" y="4699943"/>
            <a:ext cx="418256" cy="65389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water_footprint_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8736" y="3738711"/>
            <a:ext cx="418256" cy="65389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water_footprint_gr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8742" y="2814733"/>
            <a:ext cx="442579" cy="660837"/>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3408162" y="5571232"/>
            <a:ext cx="2364611"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2400" dirty="0">
                <a:solidFill>
                  <a:schemeClr val="tx1"/>
                </a:solidFill>
                <a:latin typeface="Yu Gothic" charset="-128"/>
                <a:ea typeface="Yu Gothic" charset="-128"/>
                <a:cs typeface="Yu Gothic" charset="-128"/>
              </a:rPr>
              <a:t>種植期的用水</a:t>
            </a:r>
            <a:endParaRPr lang="en-US" sz="2400" dirty="0">
              <a:solidFill>
                <a:schemeClr val="tx1"/>
              </a:solidFill>
              <a:latin typeface="Yu Gothic" charset="-128"/>
              <a:ea typeface="Yu Gothic" charset="-128"/>
              <a:cs typeface="Yu Gothic" charset="-128"/>
            </a:endParaRPr>
          </a:p>
        </p:txBody>
      </p:sp>
      <p:sp>
        <p:nvSpPr>
          <p:cNvPr id="15" name="Rounded Rectangle 14"/>
          <p:cNvSpPr/>
          <p:nvPr/>
        </p:nvSpPr>
        <p:spPr>
          <a:xfrm>
            <a:off x="3370931" y="4609377"/>
            <a:ext cx="2380593"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Yu Gothic" charset="-128"/>
                <a:ea typeface="Yu Gothic" charset="-128"/>
                <a:cs typeface="Yu Gothic" charset="-128"/>
              </a:rPr>
              <a:t>稀釋污染物</a:t>
            </a:r>
            <a:endParaRPr lang="en-US" altLang="zh-TW" sz="2400" dirty="0">
              <a:solidFill>
                <a:schemeClr val="tx1"/>
              </a:solidFill>
              <a:latin typeface="Yu Gothic" charset="-128"/>
              <a:ea typeface="Yu Gothic" charset="-128"/>
              <a:cs typeface="Yu Gothic" charset="-128"/>
            </a:endParaRPr>
          </a:p>
          <a:p>
            <a:pPr algn="ctr"/>
            <a:r>
              <a:rPr lang="zh-TW" altLang="en-US" sz="2400" dirty="0">
                <a:solidFill>
                  <a:schemeClr val="tx1"/>
                </a:solidFill>
                <a:latin typeface="Yu Gothic" charset="-128"/>
                <a:ea typeface="Yu Gothic" charset="-128"/>
                <a:cs typeface="Yu Gothic" charset="-128"/>
              </a:rPr>
              <a:t>的用水</a:t>
            </a:r>
            <a:endParaRPr lang="en-US" sz="2400" dirty="0">
              <a:solidFill>
                <a:schemeClr val="tx1"/>
              </a:solidFill>
              <a:latin typeface="Yu Gothic" charset="-128"/>
              <a:ea typeface="Yu Gothic" charset="-128"/>
              <a:cs typeface="Yu Gothic" charset="-128"/>
            </a:endParaRPr>
          </a:p>
        </p:txBody>
      </p:sp>
      <p:sp>
        <p:nvSpPr>
          <p:cNvPr id="17" name="Rounded Rectangle 16"/>
          <p:cNvSpPr/>
          <p:nvPr/>
        </p:nvSpPr>
        <p:spPr>
          <a:xfrm>
            <a:off x="6130150" y="5572648"/>
            <a:ext cx="2364611"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Yu Gothic" charset="-128"/>
                <a:ea typeface="Yu Gothic" charset="-128"/>
                <a:cs typeface="Yu Gothic" charset="-128"/>
              </a:rPr>
              <a:t>生產飼料的</a:t>
            </a:r>
            <a:r>
              <a:rPr lang="en-US" altLang="zh-TW" sz="2400" dirty="0">
                <a:solidFill>
                  <a:schemeClr val="tx1"/>
                </a:solidFill>
                <a:latin typeface="Yu Gothic" charset="-128"/>
                <a:ea typeface="Yu Gothic" charset="-128"/>
                <a:cs typeface="Yu Gothic" charset="-128"/>
              </a:rPr>
              <a:t>    </a:t>
            </a:r>
            <a:r>
              <a:rPr lang="zh-TW" altLang="en-US" sz="2400" dirty="0">
                <a:solidFill>
                  <a:schemeClr val="tx1"/>
                </a:solidFill>
                <a:latin typeface="Yu Gothic" charset="-128"/>
                <a:ea typeface="Yu Gothic" charset="-128"/>
                <a:cs typeface="Yu Gothic" charset="-128"/>
              </a:rPr>
              <a:t>用水</a:t>
            </a:r>
            <a:endParaRPr lang="en-US" sz="2400" dirty="0">
              <a:solidFill>
                <a:schemeClr val="tx1"/>
              </a:solidFill>
              <a:latin typeface="Yu Gothic" charset="-128"/>
              <a:ea typeface="Yu Gothic" charset="-128"/>
              <a:cs typeface="Yu Gothic" charset="-128"/>
            </a:endParaRPr>
          </a:p>
        </p:txBody>
      </p:sp>
      <p:sp>
        <p:nvSpPr>
          <p:cNvPr id="19" name="Rounded Rectangle 18"/>
          <p:cNvSpPr/>
          <p:nvPr/>
        </p:nvSpPr>
        <p:spPr>
          <a:xfrm>
            <a:off x="6114170" y="4609377"/>
            <a:ext cx="2380593"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2400" dirty="0">
                <a:solidFill>
                  <a:schemeClr val="tx1"/>
                </a:solidFill>
                <a:latin typeface="Yu Gothic" charset="-128"/>
                <a:ea typeface="Yu Gothic" charset="-128"/>
                <a:cs typeface="Yu Gothic" charset="-128"/>
              </a:rPr>
              <a:t>動物的飲用水</a:t>
            </a:r>
            <a:endParaRPr lang="en-US" sz="2400" dirty="0">
              <a:solidFill>
                <a:schemeClr val="tx1"/>
              </a:solidFill>
              <a:latin typeface="Yu Gothic" charset="-128"/>
              <a:ea typeface="Yu Gothic" charset="-128"/>
              <a:cs typeface="Yu Gothic" charset="-128"/>
            </a:endParaRPr>
          </a:p>
        </p:txBody>
      </p:sp>
      <p:sp>
        <p:nvSpPr>
          <p:cNvPr id="20" name="Rounded Rectangle 19"/>
          <p:cNvSpPr/>
          <p:nvPr/>
        </p:nvSpPr>
        <p:spPr>
          <a:xfrm>
            <a:off x="6130150" y="3648145"/>
            <a:ext cx="2364611"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Yu Gothic" charset="-128"/>
                <a:ea typeface="Yu Gothic" charset="-128"/>
                <a:cs typeface="Yu Gothic" charset="-128"/>
              </a:rPr>
              <a:t>飼舍清潔、</a:t>
            </a:r>
            <a:endParaRPr lang="en-US" altLang="zh-TW" sz="2400" dirty="0">
              <a:solidFill>
                <a:schemeClr val="tx1"/>
              </a:solidFill>
              <a:latin typeface="Yu Gothic" charset="-128"/>
              <a:ea typeface="Yu Gothic" charset="-128"/>
              <a:cs typeface="Yu Gothic" charset="-128"/>
            </a:endParaRPr>
          </a:p>
          <a:p>
            <a:pPr algn="ctr"/>
            <a:r>
              <a:rPr lang="zh-CN" altLang="en-US" sz="2400" dirty="0">
                <a:solidFill>
                  <a:schemeClr val="tx1"/>
                </a:solidFill>
                <a:latin typeface="Yu Gothic" charset="-128"/>
                <a:ea typeface="Yu Gothic" charset="-128"/>
                <a:cs typeface="Yu Gothic" charset="-128"/>
              </a:rPr>
              <a:t>屠宰加工</a:t>
            </a:r>
            <a:r>
              <a:rPr lang="zh-TW" altLang="en-US" sz="2400" dirty="0">
                <a:solidFill>
                  <a:schemeClr val="tx1"/>
                </a:solidFill>
                <a:latin typeface="Yu Gothic" charset="-128"/>
                <a:ea typeface="Yu Gothic" charset="-128"/>
                <a:cs typeface="Yu Gothic" charset="-128"/>
              </a:rPr>
              <a:t>用水</a:t>
            </a:r>
            <a:endParaRPr lang="en-US" sz="2400" dirty="0">
              <a:solidFill>
                <a:schemeClr val="tx1"/>
              </a:solidFill>
              <a:latin typeface="Yu Gothic" charset="-128"/>
              <a:ea typeface="Yu Gothic" charset="-128"/>
              <a:cs typeface="Yu Gothic" charset="-128"/>
            </a:endParaRPr>
          </a:p>
        </p:txBody>
      </p:sp>
      <p:sp>
        <p:nvSpPr>
          <p:cNvPr id="21" name="Rounded Rectangle 20"/>
          <p:cNvSpPr/>
          <p:nvPr/>
        </p:nvSpPr>
        <p:spPr>
          <a:xfrm>
            <a:off x="6114170" y="2727638"/>
            <a:ext cx="2380593" cy="835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zh-TW" altLang="en-US" sz="2400" dirty="0">
                <a:solidFill>
                  <a:schemeClr val="tx1"/>
                </a:solidFill>
                <a:latin typeface="Yu Gothic" charset="-128"/>
                <a:ea typeface="Yu Gothic" charset="-128"/>
                <a:cs typeface="Yu Gothic" charset="-128"/>
              </a:rPr>
              <a:t>稀釋污染物</a:t>
            </a:r>
            <a:endParaRPr lang="en-US" altLang="zh-TW" sz="2400" dirty="0">
              <a:solidFill>
                <a:schemeClr val="tx1"/>
              </a:solidFill>
              <a:latin typeface="Yu Gothic" charset="-128"/>
              <a:ea typeface="Yu Gothic" charset="-128"/>
              <a:cs typeface="Yu Gothic" charset="-128"/>
            </a:endParaRPr>
          </a:p>
          <a:p>
            <a:pPr algn="ctr"/>
            <a:r>
              <a:rPr lang="zh-TW" altLang="en-US" sz="2400" dirty="0">
                <a:solidFill>
                  <a:schemeClr val="tx1"/>
                </a:solidFill>
                <a:latin typeface="Yu Gothic" charset="-128"/>
                <a:ea typeface="Yu Gothic" charset="-128"/>
                <a:cs typeface="Yu Gothic" charset="-128"/>
              </a:rPr>
              <a:t>的用水</a:t>
            </a:r>
          </a:p>
        </p:txBody>
      </p:sp>
    </p:spTree>
    <p:extLst>
      <p:ext uri="{BB962C8B-B14F-4D97-AF65-F5344CB8AC3E}">
        <p14:creationId xmlns:p14="http://schemas.microsoft.com/office/powerpoint/2010/main" val="59951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1"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0-#ppt_h/2"/>
                                          </p:val>
                                        </p:tav>
                                        <p:tav tm="100000">
                                          <p:val>
                                            <p:strVal val="#ppt_y"/>
                                          </p:val>
                                        </p:tav>
                                      </p:tavLst>
                                    </p:anim>
                                  </p:childTnLst>
                                </p:cTn>
                              </p:par>
                              <p:par>
                                <p:cTn id="79" presetID="2" presetClass="entr" presetSubtype="1" fill="hold"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ppt_x"/>
                                          </p:val>
                                        </p:tav>
                                        <p:tav tm="100000">
                                          <p:val>
                                            <p:strVal val="#ppt_x"/>
                                          </p:val>
                                        </p:tav>
                                      </p:tavLst>
                                    </p:anim>
                                    <p:anim calcmode="lin" valueType="num">
                                      <p:cBhvr additive="base">
                                        <p:cTn id="82"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4" grpId="0" animBg="1"/>
      <p:bldP spid="15" grpId="0" animBg="1"/>
      <p:bldP spid="17" grpId="0" animBg="1"/>
      <p:bldP spid="19"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655654" y="26976"/>
            <a:ext cx="7886700" cy="1325563"/>
          </a:xfrm>
        </p:spPr>
        <p:txBody>
          <a:bodyPr vert="horz" lIns="91440" tIns="45720" rIns="91440" bIns="45720" rtlCol="0" anchor="ctr">
            <a:normAutofit/>
          </a:bodyPr>
          <a:lstStyle/>
          <a:p>
            <a:pPr algn="ctr"/>
            <a:r>
              <a:rPr lang="zh-TW" altLang="en-US" b="1" dirty="0">
                <a:solidFill>
                  <a:srgbClr val="002060"/>
                </a:solidFill>
                <a:latin typeface="Yu Gothic" charset="-128"/>
                <a:ea typeface="Yu Gothic" charset="-128"/>
                <a:cs typeface="Yu Gothic" charset="-128"/>
              </a:rPr>
              <a:t>為什麼牛肉的水足跡如此高？</a:t>
            </a:r>
            <a:endParaRPr lang="en-US" b="1" dirty="0">
              <a:solidFill>
                <a:srgbClr val="002060"/>
              </a:solidFill>
              <a:latin typeface="Yu Gothic" charset="-128"/>
              <a:ea typeface="Yu Gothic" charset="-128"/>
              <a:cs typeface="Yu Gothic" charset="-128"/>
            </a:endParaRPr>
          </a:p>
        </p:txBody>
      </p:sp>
      <p:grpSp>
        <p:nvGrpSpPr>
          <p:cNvPr id="7" name="Group 6"/>
          <p:cNvGrpSpPr/>
          <p:nvPr/>
        </p:nvGrpSpPr>
        <p:grpSpPr>
          <a:xfrm>
            <a:off x="1950405" y="290530"/>
            <a:ext cx="705249" cy="703197"/>
            <a:chOff x="8688288" y="2473452"/>
            <a:chExt cx="2592288" cy="2539724"/>
          </a:xfrm>
        </p:grpSpPr>
        <p:sp>
          <p:nvSpPr>
            <p:cNvPr id="8" name="Oval 7"/>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Tree>
    <p:extLst>
      <p:ext uri="{BB962C8B-B14F-4D97-AF65-F5344CB8AC3E}">
        <p14:creationId xmlns:p14="http://schemas.microsoft.com/office/powerpoint/2010/main" val="380555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13085" y="1718616"/>
            <a:ext cx="10515600" cy="2852737"/>
          </a:xfrm>
        </p:spPr>
        <p:txBody>
          <a:bodyPr>
            <a:normAutofit/>
          </a:bodyPr>
          <a:lstStyle/>
          <a:p>
            <a:r>
              <a:rPr lang="zh-TW" altLang="en-US" sz="3200" b="1" cap="small" dirty="0">
                <a:solidFill>
                  <a:srgbClr val="002060"/>
                </a:solidFill>
                <a:latin typeface="Yu Gothic Medium" panose="020B0500000000000000" pitchFamily="34" charset="-128"/>
                <a:ea typeface="Yu Gothic Medium" panose="020B0500000000000000" pitchFamily="34" charset="-128"/>
              </a:rPr>
              <a:t>第三部分：</a:t>
            </a:r>
            <a:r>
              <a:rPr lang="en-HK" altLang="zh-TW" sz="3200" b="1" cap="small" dirty="0">
                <a:solidFill>
                  <a:srgbClr val="002060"/>
                </a:solidFill>
                <a:latin typeface="Yu Gothic Medium" panose="020B0500000000000000" pitchFamily="34" charset="-128"/>
                <a:ea typeface="Yu Gothic Medium" panose="020B0500000000000000" pitchFamily="34" charset="-128"/>
              </a:rPr>
              <a:t/>
            </a:r>
            <a:br>
              <a:rPr lang="en-HK" altLang="zh-TW" sz="3200" b="1" cap="small" dirty="0">
                <a:solidFill>
                  <a:srgbClr val="002060"/>
                </a:solidFill>
                <a:latin typeface="Yu Gothic Medium" panose="020B0500000000000000" pitchFamily="34" charset="-128"/>
                <a:ea typeface="Yu Gothic Medium" panose="020B0500000000000000" pitchFamily="34" charset="-128"/>
              </a:rPr>
            </a:br>
            <a:r>
              <a:rPr lang="en-US" altLang="zh-TW" sz="1200" b="1" cap="small" dirty="0">
                <a:solidFill>
                  <a:srgbClr val="002060"/>
                </a:solidFill>
                <a:latin typeface="Yu Gothic Medium" panose="020B0500000000000000" pitchFamily="34" charset="-128"/>
                <a:ea typeface="Yu Gothic Medium" panose="020B0500000000000000" pitchFamily="34" charset="-128"/>
              </a:rPr>
              <a:t/>
            </a:r>
            <a:br>
              <a:rPr lang="en-US" altLang="zh-TW" sz="1200" b="1" cap="small" dirty="0">
                <a:solidFill>
                  <a:srgbClr val="002060"/>
                </a:solidFill>
                <a:latin typeface="Yu Gothic Medium" panose="020B0500000000000000" pitchFamily="34" charset="-128"/>
                <a:ea typeface="Yu Gothic Medium" panose="020B0500000000000000" pitchFamily="34" charset="-128"/>
              </a:rPr>
            </a:br>
            <a:r>
              <a:rPr lang="zh-TW" altLang="en-US" sz="4400" b="1" cap="small" dirty="0">
                <a:solidFill>
                  <a:srgbClr val="002060"/>
                </a:solidFill>
                <a:latin typeface="Yu Gothic Medium" panose="020B0500000000000000" pitchFamily="34" charset="-128"/>
                <a:ea typeface="Yu Gothic Medium" panose="020B0500000000000000" pitchFamily="34" charset="-128"/>
              </a:rPr>
              <a:t>影響食物</a:t>
            </a:r>
            <a:r>
              <a:rPr lang="ja-JP" altLang="en-US" sz="4400" b="1" cap="small" dirty="0">
                <a:solidFill>
                  <a:srgbClr val="002060"/>
                </a:solidFill>
                <a:latin typeface="Yu Gothic Medium" panose="020B0500000000000000" pitchFamily="34" charset="-128"/>
                <a:ea typeface="Yu Gothic Medium" panose="020B0500000000000000" pitchFamily="34" charset="-128"/>
              </a:rPr>
              <a:t>水足跡</a:t>
            </a:r>
            <a:r>
              <a:rPr lang="zh-TW" altLang="en-US" sz="4400" b="1" cap="small" dirty="0">
                <a:solidFill>
                  <a:srgbClr val="002060"/>
                </a:solidFill>
                <a:latin typeface="Yu Gothic Medium" panose="020B0500000000000000" pitchFamily="34" charset="-128"/>
                <a:ea typeface="Yu Gothic Medium" panose="020B0500000000000000" pitchFamily="34" charset="-128"/>
              </a:rPr>
              <a:t>大小的因素</a:t>
            </a:r>
            <a:endParaRPr lang="en-US" sz="4400" dirty="0">
              <a:solidFill>
                <a:srgbClr val="002060"/>
              </a:solidFill>
            </a:endParaRPr>
          </a:p>
        </p:txBody>
      </p:sp>
    </p:spTree>
    <p:extLst>
      <p:ext uri="{BB962C8B-B14F-4D97-AF65-F5344CB8AC3E}">
        <p14:creationId xmlns:p14="http://schemas.microsoft.com/office/powerpoint/2010/main" val="5742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6808" y="779298"/>
            <a:ext cx="7886700" cy="1325563"/>
          </a:xfrm>
        </p:spPr>
        <p:txBody>
          <a:bodyPr vert="horz" lIns="91440" tIns="45720" rIns="91440" bIns="45720" rtlCol="0" anchor="ctr">
            <a:normAutofit/>
          </a:bodyPr>
          <a:lstStyle/>
          <a:p>
            <a:pPr algn="ctr"/>
            <a:r>
              <a:rPr lang="zh-TW" altLang="en-US" b="1" dirty="0">
                <a:solidFill>
                  <a:srgbClr val="002060"/>
                </a:solidFill>
                <a:latin typeface="Yu Gothic" charset="-128"/>
                <a:ea typeface="Yu Gothic" charset="-128"/>
                <a:cs typeface="Yu Gothic" charset="-128"/>
              </a:rPr>
              <a:t>影響家禽、家畜及養殖水產</a:t>
            </a:r>
            <a:br>
              <a:rPr lang="zh-TW" altLang="en-US" b="1" dirty="0">
                <a:solidFill>
                  <a:srgbClr val="002060"/>
                </a:solidFill>
                <a:latin typeface="Yu Gothic" charset="-128"/>
                <a:ea typeface="Yu Gothic" charset="-128"/>
                <a:cs typeface="Yu Gothic" charset="-128"/>
              </a:rPr>
            </a:br>
            <a:r>
              <a:rPr lang="ja-JP" altLang="en-US" b="1" dirty="0">
                <a:solidFill>
                  <a:srgbClr val="002060"/>
                </a:solidFill>
                <a:latin typeface="Yu Gothic" charset="-128"/>
                <a:ea typeface="Yu Gothic" charset="-128"/>
                <a:cs typeface="Yu Gothic" charset="-128"/>
              </a:rPr>
              <a:t>水足跡</a:t>
            </a:r>
            <a:r>
              <a:rPr lang="zh-TW" altLang="en-US" b="1" dirty="0">
                <a:solidFill>
                  <a:srgbClr val="002060"/>
                </a:solidFill>
                <a:latin typeface="Yu Gothic" charset="-128"/>
                <a:ea typeface="Yu Gothic" charset="-128"/>
                <a:cs typeface="Yu Gothic" charset="-128"/>
              </a:rPr>
              <a:t>大小的因素</a:t>
            </a:r>
            <a:endParaRPr lang="en-US" b="1" dirty="0">
              <a:solidFill>
                <a:srgbClr val="002060"/>
              </a:solidFill>
              <a:latin typeface="Yu Gothic" charset="-128"/>
              <a:ea typeface="Yu Gothic" charset="-128"/>
              <a:cs typeface="Yu Gothic" charset="-128"/>
            </a:endParaRPr>
          </a:p>
        </p:txBody>
      </p:sp>
      <p:graphicFrame>
        <p:nvGraphicFramePr>
          <p:cNvPr id="3" name="Diagram 2"/>
          <p:cNvGraphicFramePr/>
          <p:nvPr>
            <p:extLst>
              <p:ext uri="{D42A27DB-BD31-4B8C-83A1-F6EECF244321}">
                <p14:modId xmlns:p14="http://schemas.microsoft.com/office/powerpoint/2010/main" val="4200543532"/>
              </p:ext>
            </p:extLst>
          </p:nvPr>
        </p:nvGraphicFramePr>
        <p:xfrm>
          <a:off x="771015" y="2279034"/>
          <a:ext cx="10958285" cy="2844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554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graphicEl>
                                              <a:dgm id="{D0285B2B-DE86-5B40-B8E0-A6E70BDA90CC}"/>
                                            </p:graphicEl>
                                          </p:spTgt>
                                        </p:tgtEl>
                                        <p:attrNameLst>
                                          <p:attrName>style.visibility</p:attrName>
                                        </p:attrNameLst>
                                      </p:cBhvr>
                                      <p:to>
                                        <p:strVal val="visible"/>
                                      </p:to>
                                    </p:set>
                                    <p:animEffect transition="in" filter="dissolve">
                                      <p:cBhvr>
                                        <p:cTn id="7" dur="500"/>
                                        <p:tgtEl>
                                          <p:spTgt spid="3">
                                            <p:graphicEl>
                                              <a:dgm id="{D0285B2B-DE86-5B40-B8E0-A6E70BDA90C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graphicEl>
                                              <a:dgm id="{FFC55FCC-0178-E24F-B5D2-AD12F44BBECC}"/>
                                            </p:graphicEl>
                                          </p:spTgt>
                                        </p:tgtEl>
                                        <p:attrNameLst>
                                          <p:attrName>style.visibility</p:attrName>
                                        </p:attrNameLst>
                                      </p:cBhvr>
                                      <p:to>
                                        <p:strVal val="visible"/>
                                      </p:to>
                                    </p:set>
                                    <p:animEffect transition="in" filter="dissolve">
                                      <p:cBhvr>
                                        <p:cTn id="12" dur="500"/>
                                        <p:tgtEl>
                                          <p:spTgt spid="3">
                                            <p:graphicEl>
                                              <a:dgm id="{FFC55FCC-0178-E24F-B5D2-AD12F44BBEC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graphicEl>
                                              <a:dgm id="{F426AD04-75AF-7845-AD36-1428838109D1}"/>
                                            </p:graphicEl>
                                          </p:spTgt>
                                        </p:tgtEl>
                                        <p:attrNameLst>
                                          <p:attrName>style.visibility</p:attrName>
                                        </p:attrNameLst>
                                      </p:cBhvr>
                                      <p:to>
                                        <p:strVal val="visible"/>
                                      </p:to>
                                    </p:set>
                                    <p:animEffect transition="in" filter="dissolve">
                                      <p:cBhvr>
                                        <p:cTn id="17" dur="500"/>
                                        <p:tgtEl>
                                          <p:spTgt spid="3">
                                            <p:graphicEl>
                                              <a:dgm id="{F426AD04-75AF-7845-AD36-1428838109D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graphicEl>
                                              <a:dgm id="{48EF8602-6256-2B4D-9564-6DBF9400B1BB}"/>
                                            </p:graphicEl>
                                          </p:spTgt>
                                        </p:tgtEl>
                                        <p:attrNameLst>
                                          <p:attrName>style.visibility</p:attrName>
                                        </p:attrNameLst>
                                      </p:cBhvr>
                                      <p:to>
                                        <p:strVal val="visible"/>
                                      </p:to>
                                    </p:set>
                                    <p:animEffect transition="in" filter="dissolve">
                                      <p:cBhvr>
                                        <p:cTn id="22" dur="500"/>
                                        <p:tgtEl>
                                          <p:spTgt spid="3">
                                            <p:graphicEl>
                                              <a:dgm id="{48EF8602-6256-2B4D-9564-6DBF9400B1B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632" y="183086"/>
            <a:ext cx="8022567" cy="1325563"/>
          </a:xfrm>
        </p:spPr>
        <p:txBody>
          <a:bodyPr vert="horz" lIns="91440" tIns="45720" rIns="91440" bIns="45720" rtlCol="0" anchor="ctr">
            <a:normAutofit/>
          </a:bodyPr>
          <a:lstStyle/>
          <a:p>
            <a:pPr algn="ctr"/>
            <a:r>
              <a:rPr lang="zh-TW" altLang="en-US" b="1" dirty="0">
                <a:solidFill>
                  <a:srgbClr val="002060"/>
                </a:solidFill>
                <a:latin typeface="Yu Gothic" charset="-128"/>
                <a:ea typeface="Yu Gothic" charset="-128"/>
                <a:cs typeface="Yu Gothic" charset="-128"/>
              </a:rPr>
              <a:t>猜一猜哪種食材的水足跡較高？</a:t>
            </a:r>
            <a:endParaRPr lang="en-US" b="1" dirty="0">
              <a:solidFill>
                <a:srgbClr val="002060"/>
              </a:solidFill>
              <a:latin typeface="Yu Gothic" charset="-128"/>
              <a:ea typeface="Yu Gothic" charset="-128"/>
              <a:cs typeface="Yu Gothic" charset="-128"/>
            </a:endParaRP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 t="1734" r="7403" b="2059"/>
          <a:stretch/>
        </p:blipFill>
        <p:spPr>
          <a:xfrm>
            <a:off x="2240075" y="2138268"/>
            <a:ext cx="3264201" cy="2260403"/>
          </a:xfrm>
          <a:prstGeom prst="ellipse">
            <a:avLst/>
          </a:prstGeom>
        </p:spPr>
      </p:pic>
      <p:sp>
        <p:nvSpPr>
          <p:cNvPr id="5" name="TextBox 4"/>
          <p:cNvSpPr txBox="1"/>
          <p:nvPr/>
        </p:nvSpPr>
        <p:spPr>
          <a:xfrm>
            <a:off x="2537509" y="4601668"/>
            <a:ext cx="2669333" cy="477054"/>
          </a:xfrm>
          <a:prstGeom prst="rect">
            <a:avLst/>
          </a:prstGeom>
          <a:noFill/>
          <a:effectLst/>
        </p:spPr>
        <p:txBody>
          <a:bodyPr wrap="square" rtlCol="0">
            <a:spAutoFit/>
          </a:bodyPr>
          <a:lstStyle/>
          <a:p>
            <a:pPr algn="ctr">
              <a:lnSpc>
                <a:spcPts val="3000"/>
              </a:lnSpc>
            </a:pPr>
            <a:r>
              <a:rPr lang="zh-CN" altLang="en-US" sz="3000" dirty="0">
                <a:solidFill>
                  <a:srgbClr val="002060"/>
                </a:solidFill>
                <a:latin typeface="Yu Gothic Medium" panose="020B0500000000000000" pitchFamily="34" charset="-128"/>
                <a:ea typeface="Yu Gothic Medium" panose="020B0500000000000000" pitchFamily="34" charset="-128"/>
              </a:rPr>
              <a:t>冰</a:t>
            </a:r>
            <a:r>
              <a:rPr lang="zh-TW" altLang="en-US" sz="3000" dirty="0">
                <a:solidFill>
                  <a:srgbClr val="002060"/>
                </a:solidFill>
                <a:latin typeface="Yu Gothic Medium" panose="020B0500000000000000" pitchFamily="34" charset="-128"/>
                <a:ea typeface="Yu Gothic Medium" panose="020B0500000000000000" pitchFamily="34" charset="-128"/>
              </a:rPr>
              <a:t>鮮雞</a:t>
            </a:r>
            <a:endParaRPr lang="en-HK" sz="3000" dirty="0">
              <a:solidFill>
                <a:srgbClr val="002060"/>
              </a:solidFill>
              <a:latin typeface="Yu Gothic Medium" panose="020B0500000000000000" pitchFamily="34" charset="-128"/>
              <a:ea typeface="Yu Gothic Medium" panose="020B0500000000000000" pitchFamily="34" charset="-128"/>
            </a:endParaRPr>
          </a:p>
        </p:txBody>
      </p:sp>
      <p:sp>
        <p:nvSpPr>
          <p:cNvPr id="6" name="TextBox 5"/>
          <p:cNvSpPr txBox="1"/>
          <p:nvPr/>
        </p:nvSpPr>
        <p:spPr>
          <a:xfrm>
            <a:off x="2144113" y="5675082"/>
            <a:ext cx="3456123" cy="707886"/>
          </a:xfrm>
          <a:prstGeom prst="rect">
            <a:avLst/>
          </a:prstGeom>
          <a:noFill/>
          <a:effectLst/>
        </p:spPr>
        <p:txBody>
          <a:bodyPr wrap="square" rtlCol="0">
            <a:spAutoFit/>
          </a:bodyPr>
          <a:lstStyle/>
          <a:p>
            <a:r>
              <a:rPr lang="zh-TW" altLang="en-US" sz="2800" b="1" dirty="0">
                <a:solidFill>
                  <a:srgbClr val="7030A0"/>
                </a:solidFill>
                <a:latin typeface="Yu Gothic Medium" panose="020B0500000000000000" pitchFamily="34" charset="-128"/>
                <a:ea typeface="Yu Gothic Medium" panose="020B0500000000000000" pitchFamily="34" charset="-128"/>
              </a:rPr>
              <a:t>每公斤</a:t>
            </a:r>
            <a:r>
              <a:rPr lang="zh-TW" altLang="en-US" sz="4000" b="1" dirty="0">
                <a:solidFill>
                  <a:srgbClr val="7030A0"/>
                </a:solidFill>
                <a:latin typeface="Yu Gothic Medium" panose="020B0500000000000000" pitchFamily="34" charset="-128"/>
                <a:ea typeface="Yu Gothic Medium" panose="020B0500000000000000" pitchFamily="34" charset="-128"/>
              </a:rPr>
              <a:t> </a:t>
            </a:r>
            <a:r>
              <a:rPr lang="en-US" altLang="zh-CN" sz="4000" b="1" dirty="0" smtClean="0">
                <a:solidFill>
                  <a:srgbClr val="7030A0"/>
                </a:solidFill>
                <a:latin typeface="Yu Gothic Medium" panose="020B0500000000000000" pitchFamily="34" charset="-128"/>
                <a:ea typeface="Yu Gothic Medium" panose="020B0500000000000000" pitchFamily="34" charset="-128"/>
              </a:rPr>
              <a:t>4325</a:t>
            </a:r>
            <a:r>
              <a:rPr lang="en-HK" sz="4000" b="1" dirty="0" smtClean="0">
                <a:solidFill>
                  <a:srgbClr val="7030A0"/>
                </a:solidFill>
                <a:latin typeface="Yu Gothic Medium" panose="020B0500000000000000" pitchFamily="34" charset="-128"/>
                <a:ea typeface="Yu Gothic Medium" panose="020B0500000000000000" pitchFamily="34" charset="-128"/>
              </a:rPr>
              <a:t> </a:t>
            </a:r>
            <a:r>
              <a:rPr lang="zh-TW" altLang="en-US" sz="2800" b="1" dirty="0">
                <a:solidFill>
                  <a:srgbClr val="7030A0"/>
                </a:solidFill>
                <a:latin typeface="Yu Gothic Medium" panose="020B0500000000000000" pitchFamily="34" charset="-128"/>
                <a:ea typeface="Yu Gothic Medium" panose="020B0500000000000000" pitchFamily="34" charset="-128"/>
              </a:rPr>
              <a:t>公升</a:t>
            </a:r>
            <a:endParaRPr lang="en-US" sz="2800" b="1" dirty="0">
              <a:solidFill>
                <a:srgbClr val="7030A0"/>
              </a:solidFill>
              <a:latin typeface="Yu Gothic Medium" panose="020B0500000000000000" pitchFamily="34" charset="-128"/>
              <a:ea typeface="Yu Gothic Medium" panose="020B0500000000000000" pitchFamily="34" charset="-128"/>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5806" r="7071" b="11219"/>
          <a:stretch/>
        </p:blipFill>
        <p:spPr>
          <a:xfrm>
            <a:off x="6676151" y="2146855"/>
            <a:ext cx="3348647" cy="2151776"/>
          </a:xfrm>
          <a:prstGeom prst="ellipse">
            <a:avLst/>
          </a:prstGeom>
        </p:spPr>
      </p:pic>
      <p:grpSp>
        <p:nvGrpSpPr>
          <p:cNvPr id="11" name="Group 10"/>
          <p:cNvGrpSpPr/>
          <p:nvPr/>
        </p:nvGrpSpPr>
        <p:grpSpPr>
          <a:xfrm>
            <a:off x="1999209" y="445267"/>
            <a:ext cx="705249" cy="703197"/>
            <a:chOff x="8688288" y="2473452"/>
            <a:chExt cx="2592288" cy="2539724"/>
          </a:xfrm>
        </p:grpSpPr>
        <p:sp>
          <p:nvSpPr>
            <p:cNvPr id="12" name="Oval 11"/>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
        <p:nvSpPr>
          <p:cNvPr id="14" name="TextBox 13"/>
          <p:cNvSpPr txBox="1"/>
          <p:nvPr/>
        </p:nvSpPr>
        <p:spPr>
          <a:xfrm>
            <a:off x="6908914" y="4589796"/>
            <a:ext cx="2971155" cy="477054"/>
          </a:xfrm>
          <a:prstGeom prst="rect">
            <a:avLst/>
          </a:prstGeom>
          <a:noFill/>
          <a:effectLst/>
        </p:spPr>
        <p:txBody>
          <a:bodyPr wrap="square" rtlCol="0">
            <a:spAutoFit/>
          </a:bodyPr>
          <a:lstStyle/>
          <a:p>
            <a:pPr algn="ctr">
              <a:lnSpc>
                <a:spcPts val="3000"/>
              </a:lnSpc>
            </a:pPr>
            <a:r>
              <a:rPr lang="zh-TW" altLang="en-US" sz="3000" dirty="0">
                <a:solidFill>
                  <a:srgbClr val="002060"/>
                </a:solidFill>
                <a:latin typeface="Yu Gothic Medium" panose="020B0500000000000000" pitchFamily="34" charset="-128"/>
                <a:ea typeface="Yu Gothic Medium" panose="020B0500000000000000" pitchFamily="34" charset="-128"/>
              </a:rPr>
              <a:t>冰鮮牛肉</a:t>
            </a:r>
            <a:endParaRPr lang="en-HK" sz="3000" dirty="0">
              <a:solidFill>
                <a:srgbClr val="002060"/>
              </a:solidFill>
              <a:latin typeface="Yu Gothic Medium" panose="020B0500000000000000" pitchFamily="34" charset="-128"/>
              <a:ea typeface="Yu Gothic Medium" panose="020B0500000000000000" pitchFamily="34" charset="-128"/>
            </a:endParaRPr>
          </a:p>
        </p:txBody>
      </p:sp>
      <p:sp>
        <p:nvSpPr>
          <p:cNvPr id="15" name="TextBox 14"/>
          <p:cNvSpPr txBox="1"/>
          <p:nvPr/>
        </p:nvSpPr>
        <p:spPr>
          <a:xfrm>
            <a:off x="6086175" y="5367311"/>
            <a:ext cx="4388401" cy="1015663"/>
          </a:xfrm>
          <a:prstGeom prst="rect">
            <a:avLst/>
          </a:prstGeom>
          <a:noFill/>
          <a:effectLst/>
        </p:spPr>
        <p:txBody>
          <a:bodyPr wrap="square" rtlCol="0">
            <a:spAutoFit/>
          </a:bodyPr>
          <a:lstStyle/>
          <a:p>
            <a:r>
              <a:rPr lang="zh-TW" altLang="en-US" sz="2800" b="1" dirty="0">
                <a:solidFill>
                  <a:srgbClr val="7030A0"/>
                </a:solidFill>
                <a:latin typeface="Yu Gothic Medium" panose="020B0500000000000000" pitchFamily="34" charset="-128"/>
                <a:ea typeface="Yu Gothic Medium" panose="020B0500000000000000" pitchFamily="34" charset="-128"/>
              </a:rPr>
              <a:t>每公斤 </a:t>
            </a:r>
            <a:r>
              <a:rPr lang="en-US" altLang="zh-TW" sz="6000" b="1" dirty="0" smtClean="0">
                <a:solidFill>
                  <a:srgbClr val="7030A0"/>
                </a:solidFill>
                <a:latin typeface="Yu Gothic Medium" panose="020B0500000000000000" pitchFamily="34" charset="-128"/>
                <a:ea typeface="Yu Gothic Medium" panose="020B0500000000000000" pitchFamily="34" charset="-128"/>
              </a:rPr>
              <a:t>15415</a:t>
            </a:r>
            <a:r>
              <a:rPr lang="en-HK" sz="2800" b="1" dirty="0" smtClean="0">
                <a:solidFill>
                  <a:srgbClr val="7030A0"/>
                </a:solidFill>
                <a:latin typeface="Yu Gothic Medium" panose="020B0500000000000000" pitchFamily="34" charset="-128"/>
                <a:ea typeface="Yu Gothic Medium" panose="020B0500000000000000" pitchFamily="34" charset="-128"/>
              </a:rPr>
              <a:t> </a:t>
            </a:r>
            <a:r>
              <a:rPr lang="zh-TW" altLang="en-US" sz="2800" b="1" dirty="0">
                <a:solidFill>
                  <a:srgbClr val="7030A0"/>
                </a:solidFill>
                <a:latin typeface="Yu Gothic Medium" panose="020B0500000000000000" pitchFamily="34" charset="-128"/>
                <a:ea typeface="Yu Gothic Medium" panose="020B0500000000000000" pitchFamily="34" charset="-128"/>
              </a:rPr>
              <a:t>公升</a:t>
            </a:r>
            <a:endParaRPr lang="en-US" sz="2800" b="1" dirty="0">
              <a:solidFill>
                <a:srgbClr val="7030A0"/>
              </a:solidFill>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191333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71620823"/>
              </p:ext>
            </p:extLst>
          </p:nvPr>
        </p:nvGraphicFramePr>
        <p:xfrm>
          <a:off x="2021393" y="2514509"/>
          <a:ext cx="8370428" cy="2460447"/>
        </p:xfrm>
        <a:graphic>
          <a:graphicData uri="http://schemas.openxmlformats.org/drawingml/2006/table">
            <a:tbl>
              <a:tblPr firstRow="1" bandRow="1">
                <a:tableStyleId>{5940675A-B579-460E-94D1-54222C63F5DA}</a:tableStyleId>
              </a:tblPr>
              <a:tblGrid>
                <a:gridCol w="3266474">
                  <a:extLst>
                    <a:ext uri="{9D8B030D-6E8A-4147-A177-3AD203B41FA5}">
                      <a16:colId xmlns:a16="http://schemas.microsoft.com/office/drawing/2014/main" xmlns="" val="20000"/>
                    </a:ext>
                  </a:extLst>
                </a:gridCol>
                <a:gridCol w="2551977">
                  <a:extLst>
                    <a:ext uri="{9D8B030D-6E8A-4147-A177-3AD203B41FA5}">
                      <a16:colId xmlns:a16="http://schemas.microsoft.com/office/drawing/2014/main" xmlns="" val="20001"/>
                    </a:ext>
                  </a:extLst>
                </a:gridCol>
                <a:gridCol w="2551977">
                  <a:extLst>
                    <a:ext uri="{9D8B030D-6E8A-4147-A177-3AD203B41FA5}">
                      <a16:colId xmlns:a16="http://schemas.microsoft.com/office/drawing/2014/main" xmlns="" val="20002"/>
                    </a:ext>
                  </a:extLst>
                </a:gridCol>
              </a:tblGrid>
              <a:tr h="820149">
                <a:tc>
                  <a:txBody>
                    <a:bodyPr/>
                    <a:lstStyle/>
                    <a:p>
                      <a:endParaRPr lang="en-US" sz="3200" dirty="0">
                        <a:solidFill>
                          <a:srgbClr val="002060"/>
                        </a:solidFill>
                        <a:latin typeface="Yu Gothic" charset="-128"/>
                        <a:ea typeface="Yu Gothic" charset="-128"/>
                        <a:cs typeface="Yu Gothic" charset="-128"/>
                      </a:endParaRPr>
                    </a:p>
                  </a:txBody>
                  <a:tcPr>
                    <a:solidFill>
                      <a:schemeClr val="bg2"/>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zh-TW" altLang="en-US" sz="3200" b="1" dirty="0" smtClean="0">
                          <a:solidFill>
                            <a:srgbClr val="002060"/>
                          </a:solidFill>
                          <a:latin typeface="Yu Gothic" charset="-128"/>
                          <a:ea typeface="Yu Gothic" charset="-128"/>
                          <a:cs typeface="Yu Gothic" charset="-128"/>
                        </a:rPr>
                        <a:t>雞</a:t>
                      </a:r>
                      <a:endParaRPr lang="en-US" sz="3200" b="1" dirty="0" smtClean="0">
                        <a:solidFill>
                          <a:srgbClr val="002060"/>
                        </a:solidFill>
                        <a:latin typeface="Yu Gothic" charset="-128"/>
                        <a:ea typeface="Yu Gothic" charset="-128"/>
                        <a:cs typeface="Yu Gothic" charset="-128"/>
                      </a:endParaRPr>
                    </a:p>
                  </a:txBody>
                  <a:tcPr anchor="ctr">
                    <a:solidFill>
                      <a:schemeClr val="bg2"/>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zh-TW" altLang="en-US" sz="3200" b="1" dirty="0" smtClean="0">
                          <a:solidFill>
                            <a:srgbClr val="002060"/>
                          </a:solidFill>
                          <a:latin typeface="Yu Gothic" charset="-128"/>
                          <a:ea typeface="Yu Gothic" charset="-128"/>
                          <a:cs typeface="Yu Gothic" charset="-128"/>
                        </a:rPr>
                        <a:t>牛</a:t>
                      </a:r>
                      <a:endParaRPr lang="en-US" sz="3200" b="1" dirty="0" smtClean="0">
                        <a:solidFill>
                          <a:srgbClr val="002060"/>
                        </a:solidFill>
                        <a:latin typeface="Yu Gothic" charset="-128"/>
                        <a:ea typeface="Yu Gothic" charset="-128"/>
                        <a:cs typeface="Yu Gothic" charset="-128"/>
                      </a:endParaRPr>
                    </a:p>
                  </a:txBody>
                  <a:tcPr anchor="ctr">
                    <a:solidFill>
                      <a:schemeClr val="bg2"/>
                    </a:solidFill>
                  </a:tcPr>
                </a:tc>
                <a:extLst>
                  <a:ext uri="{0D108BD9-81ED-4DB2-BD59-A6C34878D82A}">
                    <a16:rowId xmlns:a16="http://schemas.microsoft.com/office/drawing/2014/main" xmlns="" val="10000"/>
                  </a:ext>
                </a:extLst>
              </a:tr>
              <a:tr h="820149">
                <a:tc>
                  <a:txBody>
                    <a:bodyPr/>
                    <a:lstStyle/>
                    <a:p>
                      <a:endParaRPr lang="en-US" sz="3200" b="1" dirty="0">
                        <a:solidFill>
                          <a:srgbClr val="002060"/>
                        </a:solidFill>
                        <a:latin typeface="Yu Gothic" charset="-128"/>
                        <a:ea typeface="Yu Gothic" charset="-128"/>
                        <a:cs typeface="Yu Gothic" charset="-128"/>
                      </a:endParaRPr>
                    </a:p>
                  </a:txBody>
                  <a:tcPr>
                    <a:solidFill>
                      <a:schemeClr val="bg2"/>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endParaRPr lang="en-US" altLang="zh-TW" sz="3200" dirty="0" smtClean="0">
                        <a:solidFill>
                          <a:srgbClr val="002060"/>
                        </a:solidFill>
                        <a:latin typeface="Yu Gothic" charset="-128"/>
                        <a:ea typeface="Yu Gothic" charset="-128"/>
                        <a:cs typeface="Yu Gothic" charset="-128"/>
                      </a:endParaRPr>
                    </a:p>
                  </a:txBody>
                  <a:tcPr/>
                </a:tc>
                <a:tc>
                  <a:txBody>
                    <a:bodyPr/>
                    <a:lstStyle/>
                    <a:p>
                      <a:pPr algn="ctr"/>
                      <a:endParaRPr lang="en-US" sz="3200" dirty="0">
                        <a:solidFill>
                          <a:srgbClr val="002060"/>
                        </a:solidFill>
                        <a:latin typeface="Yu Gothic" charset="-128"/>
                        <a:ea typeface="Yu Gothic" charset="-128"/>
                        <a:cs typeface="Yu Gothic" charset="-128"/>
                      </a:endParaRPr>
                    </a:p>
                  </a:txBody>
                  <a:tcPr/>
                </a:tc>
                <a:extLst>
                  <a:ext uri="{0D108BD9-81ED-4DB2-BD59-A6C34878D82A}">
                    <a16:rowId xmlns:a16="http://schemas.microsoft.com/office/drawing/2014/main" xmlns="" val="10001"/>
                  </a:ext>
                </a:extLst>
              </a:tr>
              <a:tr h="820149">
                <a:tc>
                  <a:txBody>
                    <a:bodyPr/>
                    <a:lstStyle/>
                    <a:p>
                      <a:endParaRPr lang="en-US" sz="3200" b="1" dirty="0">
                        <a:solidFill>
                          <a:srgbClr val="002060"/>
                        </a:solidFill>
                        <a:latin typeface="Yu Gothic" charset="-128"/>
                        <a:ea typeface="Yu Gothic" charset="-128"/>
                        <a:cs typeface="Yu Gothic" charset="-128"/>
                      </a:endParaRPr>
                    </a:p>
                  </a:txBody>
                  <a:tcPr>
                    <a:solidFill>
                      <a:schemeClr val="bg2"/>
                    </a:solidFill>
                  </a:tcPr>
                </a:tc>
                <a:tc>
                  <a:txBody>
                    <a:bodyPr/>
                    <a:lstStyle/>
                    <a:p>
                      <a:pPr marL="0" marR="0" lvl="1" indent="0" algn="ctr" defTabSz="685800" rtl="0" eaLnBrk="1" fontAlgn="auto" latinLnBrk="0" hangingPunct="1">
                        <a:lnSpc>
                          <a:spcPct val="100000"/>
                        </a:lnSpc>
                        <a:spcBef>
                          <a:spcPts val="0"/>
                        </a:spcBef>
                        <a:spcAft>
                          <a:spcPts val="0"/>
                        </a:spcAft>
                        <a:buClrTx/>
                        <a:buSzTx/>
                        <a:buFontTx/>
                        <a:buNone/>
                        <a:tabLst/>
                        <a:defRPr/>
                      </a:pPr>
                      <a:endParaRPr lang="en-US" altLang="zh-TW" sz="3200" dirty="0" smtClean="0">
                        <a:solidFill>
                          <a:srgbClr val="002060"/>
                        </a:solidFill>
                        <a:latin typeface="Yu Gothic" charset="-128"/>
                        <a:ea typeface="Yu Gothic" charset="-128"/>
                        <a:cs typeface="Yu Gothic" charset="-128"/>
                      </a:endParaRPr>
                    </a:p>
                  </a:txBody>
                  <a:tcPr/>
                </a:tc>
                <a:tc>
                  <a:txBody>
                    <a:bodyPr/>
                    <a:lstStyle/>
                    <a:p>
                      <a:pPr marL="0" marR="0" lvl="1" indent="0" algn="ctr" defTabSz="685800" rtl="0" eaLnBrk="1" fontAlgn="auto" latinLnBrk="0" hangingPunct="1">
                        <a:lnSpc>
                          <a:spcPct val="100000"/>
                        </a:lnSpc>
                        <a:spcBef>
                          <a:spcPts val="0"/>
                        </a:spcBef>
                        <a:spcAft>
                          <a:spcPts val="0"/>
                        </a:spcAft>
                        <a:buClrTx/>
                        <a:buSzTx/>
                        <a:buFontTx/>
                        <a:buNone/>
                        <a:tabLst/>
                        <a:defRPr/>
                      </a:pPr>
                      <a:endParaRPr lang="en-US" altLang="zh-TW" sz="3200" dirty="0" smtClean="0">
                        <a:solidFill>
                          <a:srgbClr val="002060"/>
                        </a:solidFill>
                        <a:latin typeface="Yu Gothic" charset="-128"/>
                        <a:ea typeface="Yu Gothic" charset="-128"/>
                        <a:cs typeface="Yu Gothic" charset="-128"/>
                      </a:endParaRPr>
                    </a:p>
                  </a:txBody>
                  <a:tcPr/>
                </a:tc>
                <a:extLst>
                  <a:ext uri="{0D108BD9-81ED-4DB2-BD59-A6C34878D82A}">
                    <a16:rowId xmlns:a16="http://schemas.microsoft.com/office/drawing/2014/main" xmlns="" val="10002"/>
                  </a:ext>
                </a:extLst>
              </a:tr>
            </a:tbl>
          </a:graphicData>
        </a:graphic>
      </p:graphicFrame>
      <p:sp>
        <p:nvSpPr>
          <p:cNvPr id="6" name="TextBox 5"/>
          <p:cNvSpPr txBox="1"/>
          <p:nvPr/>
        </p:nvSpPr>
        <p:spPr>
          <a:xfrm>
            <a:off x="-2805193" y="4974956"/>
            <a:ext cx="184731" cy="369332"/>
          </a:xfrm>
          <a:prstGeom prst="rect">
            <a:avLst/>
          </a:prstGeom>
          <a:noFill/>
        </p:spPr>
        <p:txBody>
          <a:bodyPr wrap="none" rtlCol="0">
            <a:spAutoFit/>
          </a:bodyPr>
          <a:lstStyle/>
          <a:p>
            <a:endParaRPr lang="en-US" dirty="0"/>
          </a:p>
        </p:txBody>
      </p:sp>
      <p:grpSp>
        <p:nvGrpSpPr>
          <p:cNvPr id="19" name="Group 18"/>
          <p:cNvGrpSpPr/>
          <p:nvPr/>
        </p:nvGrpSpPr>
        <p:grpSpPr>
          <a:xfrm>
            <a:off x="2682168" y="650152"/>
            <a:ext cx="705249" cy="703197"/>
            <a:chOff x="8688288" y="2473452"/>
            <a:chExt cx="2592288" cy="2539724"/>
          </a:xfrm>
        </p:grpSpPr>
        <p:sp>
          <p:nvSpPr>
            <p:cNvPr id="20" name="Oval 19"/>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
        <p:nvSpPr>
          <p:cNvPr id="39" name="Title 1"/>
          <p:cNvSpPr txBox="1">
            <a:spLocks/>
          </p:cNvSpPr>
          <p:nvPr/>
        </p:nvSpPr>
        <p:spPr>
          <a:xfrm>
            <a:off x="2505121" y="506623"/>
            <a:ext cx="7886700" cy="1325563"/>
          </a:xfrm>
          <a:prstGeom prst="rect">
            <a:avLst/>
          </a:prstGeom>
        </p:spPr>
        <p:txBody>
          <a:bodyPr vert="horz" lIns="91440" tIns="45720" rIns="91440" bIns="45720" rtlCol="0" anchor="ctr">
            <a:normAutofit/>
          </a:bodyPr>
          <a:lstStyle>
            <a:lvl1pPr algn="ctr" defTabSz="685800">
              <a:lnSpc>
                <a:spcPct val="90000"/>
              </a:lnSpc>
              <a:spcBef>
                <a:spcPct val="0"/>
              </a:spcBef>
              <a:buNone/>
              <a:defRPr sz="3300" b="1">
                <a:solidFill>
                  <a:srgbClr val="002060"/>
                </a:solidFill>
                <a:latin typeface="Yu Gothic" charset="-128"/>
                <a:ea typeface="Yu Gothic" charset="-128"/>
                <a:cs typeface="Yu Gothic" charset="-128"/>
              </a:defRPr>
            </a:lvl1pPr>
          </a:lstStyle>
          <a:p>
            <a:r>
              <a:rPr lang="zh-TW" altLang="en-US" dirty="0"/>
              <a:t>養殖牛需要的</a:t>
            </a:r>
            <a:r>
              <a:rPr lang="zh-TW" altLang="en-US" sz="4800" dirty="0"/>
              <a:t>飼料量</a:t>
            </a:r>
            <a:r>
              <a:rPr lang="zh-TW" altLang="en-US" dirty="0"/>
              <a:t>較大，                  </a:t>
            </a:r>
            <a:r>
              <a:rPr lang="en-US" altLang="zh-TW" dirty="0"/>
              <a:t>  </a:t>
            </a:r>
            <a:r>
              <a:rPr lang="zh-TW" altLang="en-US" dirty="0"/>
              <a:t>所以牛肉的水足跡亦比雞肉高</a:t>
            </a:r>
            <a:endParaRPr lang="en-US" dirty="0"/>
          </a:p>
        </p:txBody>
      </p:sp>
      <p:sp>
        <p:nvSpPr>
          <p:cNvPr id="14" name="TextBox 13"/>
          <p:cNvSpPr txBox="1"/>
          <p:nvPr/>
        </p:nvSpPr>
        <p:spPr>
          <a:xfrm>
            <a:off x="2123235" y="4301876"/>
            <a:ext cx="2910663" cy="584775"/>
          </a:xfrm>
          <a:prstGeom prst="rect">
            <a:avLst/>
          </a:prstGeom>
          <a:noFill/>
        </p:spPr>
        <p:txBody>
          <a:bodyPr wrap="square" rtlCol="0">
            <a:spAutoFit/>
          </a:bodyPr>
          <a:lstStyle/>
          <a:p>
            <a:pPr defTabSz="685766"/>
            <a:r>
              <a:rPr lang="zh-TW" altLang="en-US" sz="3200" b="1" dirty="0">
                <a:solidFill>
                  <a:srgbClr val="002060"/>
                </a:solidFill>
                <a:latin typeface="Yu Gothic" charset="-128"/>
                <a:ea typeface="Yu Gothic" charset="-128"/>
                <a:cs typeface="Yu Gothic" charset="-128"/>
              </a:rPr>
              <a:t>每天的飼料量</a:t>
            </a:r>
            <a:endParaRPr lang="en-US" sz="3200" b="1" dirty="0">
              <a:solidFill>
                <a:srgbClr val="002060"/>
              </a:solidFill>
              <a:latin typeface="Yu Gothic" charset="-128"/>
              <a:ea typeface="Yu Gothic" charset="-128"/>
              <a:cs typeface="Yu Gothic" charset="-128"/>
            </a:endParaRPr>
          </a:p>
        </p:txBody>
      </p:sp>
      <p:sp>
        <p:nvSpPr>
          <p:cNvPr id="15" name="TextBox 14"/>
          <p:cNvSpPr txBox="1"/>
          <p:nvPr/>
        </p:nvSpPr>
        <p:spPr>
          <a:xfrm>
            <a:off x="2188130" y="3461627"/>
            <a:ext cx="1556866" cy="584775"/>
          </a:xfrm>
          <a:prstGeom prst="rect">
            <a:avLst/>
          </a:prstGeom>
          <a:noFill/>
        </p:spPr>
        <p:txBody>
          <a:bodyPr wrap="square" rtlCol="0">
            <a:spAutoFit/>
          </a:bodyPr>
          <a:lstStyle/>
          <a:p>
            <a:pPr defTabSz="685766"/>
            <a:r>
              <a:rPr lang="zh-TW" altLang="en-US" sz="3200" b="1" dirty="0">
                <a:solidFill>
                  <a:srgbClr val="002060"/>
                </a:solidFill>
                <a:latin typeface="Yu Gothic" charset="-128"/>
                <a:ea typeface="Yu Gothic" charset="-128"/>
                <a:cs typeface="Yu Gothic" charset="-128"/>
              </a:rPr>
              <a:t>成長期</a:t>
            </a:r>
            <a:endParaRPr lang="en-US" sz="3200" b="1" dirty="0">
              <a:solidFill>
                <a:srgbClr val="002060"/>
              </a:solidFill>
              <a:latin typeface="Yu Gothic" charset="-128"/>
              <a:ea typeface="Yu Gothic" charset="-128"/>
              <a:cs typeface="Yu Gothic" charset="-128"/>
            </a:endParaRPr>
          </a:p>
        </p:txBody>
      </p:sp>
      <p:sp>
        <p:nvSpPr>
          <p:cNvPr id="16" name="Rectangle 15"/>
          <p:cNvSpPr/>
          <p:nvPr/>
        </p:nvSpPr>
        <p:spPr>
          <a:xfrm>
            <a:off x="5547525" y="3461627"/>
            <a:ext cx="1801889" cy="584775"/>
          </a:xfrm>
          <a:prstGeom prst="rect">
            <a:avLst/>
          </a:prstGeom>
        </p:spPr>
        <p:txBody>
          <a:bodyPr wrap="square">
            <a:spAutoFit/>
          </a:bodyPr>
          <a:lstStyle/>
          <a:p>
            <a:pPr algn="ctr" defTabSz="685766">
              <a:defRPr/>
            </a:pPr>
            <a:r>
              <a:rPr lang="en-US" altLang="zh-TW" sz="3200" dirty="0">
                <a:solidFill>
                  <a:srgbClr val="002060"/>
                </a:solidFill>
                <a:latin typeface="Yu Gothic" charset="-128"/>
                <a:ea typeface="Yu Gothic" charset="-128"/>
                <a:cs typeface="Yu Gothic" charset="-128"/>
              </a:rPr>
              <a:t>6-8</a:t>
            </a:r>
            <a:r>
              <a:rPr lang="zh-TW" altLang="en-US" sz="3200" dirty="0">
                <a:solidFill>
                  <a:srgbClr val="002060"/>
                </a:solidFill>
                <a:latin typeface="Yu Gothic" charset="-128"/>
                <a:ea typeface="Yu Gothic" charset="-128"/>
                <a:cs typeface="Yu Gothic" charset="-128"/>
              </a:rPr>
              <a:t>星期</a:t>
            </a:r>
            <a:endParaRPr lang="en-US" altLang="zh-TW" sz="3200" dirty="0">
              <a:solidFill>
                <a:srgbClr val="002060"/>
              </a:solidFill>
              <a:latin typeface="Yu Gothic" charset="-128"/>
              <a:ea typeface="Yu Gothic" charset="-128"/>
              <a:cs typeface="Yu Gothic" charset="-128"/>
            </a:endParaRPr>
          </a:p>
        </p:txBody>
      </p:sp>
      <p:sp>
        <p:nvSpPr>
          <p:cNvPr id="17" name="TextBox 16"/>
          <p:cNvSpPr txBox="1"/>
          <p:nvPr/>
        </p:nvSpPr>
        <p:spPr>
          <a:xfrm>
            <a:off x="5697360" y="4271097"/>
            <a:ext cx="1502221" cy="646331"/>
          </a:xfrm>
          <a:prstGeom prst="rect">
            <a:avLst/>
          </a:prstGeom>
          <a:noFill/>
        </p:spPr>
        <p:txBody>
          <a:bodyPr wrap="square" rtlCol="0">
            <a:spAutoFit/>
          </a:bodyPr>
          <a:lstStyle/>
          <a:p>
            <a:pPr marL="0" lvl="1" algn="ctr" defTabSz="685766">
              <a:defRPr/>
            </a:pPr>
            <a:r>
              <a:rPr lang="sk-SK" sz="2800" dirty="0">
                <a:solidFill>
                  <a:srgbClr val="002060"/>
                </a:solidFill>
                <a:latin typeface="Yu Gothic" charset="-128"/>
                <a:ea typeface="Yu Gothic" charset="-128"/>
                <a:cs typeface="Yu Gothic" charset="-128"/>
              </a:rPr>
              <a:t> </a:t>
            </a:r>
            <a:r>
              <a:rPr lang="en-US" altLang="zh-TW" sz="3600" baseline="30000" dirty="0">
                <a:solidFill>
                  <a:srgbClr val="002060"/>
                </a:solidFill>
                <a:latin typeface="Yu Gothic" charset="-128"/>
                <a:ea typeface="Yu Gothic" charset="-128"/>
                <a:cs typeface="Yu Gothic" charset="-128"/>
              </a:rPr>
              <a:t>1</a:t>
            </a:r>
            <a:r>
              <a:rPr lang="es-ES_tradnl" sz="3600" dirty="0">
                <a:solidFill>
                  <a:srgbClr val="002060"/>
                </a:solidFill>
                <a:latin typeface="Yu Gothic" charset="-128"/>
                <a:ea typeface="Yu Gothic" charset="-128"/>
                <a:cs typeface="Yu Gothic" charset="-128"/>
              </a:rPr>
              <a:t>⁄</a:t>
            </a:r>
            <a:r>
              <a:rPr lang="es-ES_tradnl" sz="3200" dirty="0">
                <a:solidFill>
                  <a:srgbClr val="002060"/>
                </a:solidFill>
                <a:latin typeface="Yu Gothic" charset="-128"/>
                <a:ea typeface="Yu Gothic" charset="-128"/>
                <a:cs typeface="Yu Gothic" charset="-128"/>
              </a:rPr>
              <a:t>4 </a:t>
            </a:r>
            <a:r>
              <a:rPr lang="sk-SK" sz="3200" dirty="0">
                <a:solidFill>
                  <a:srgbClr val="002060"/>
                </a:solidFill>
                <a:latin typeface="Yu Gothic" charset="-128"/>
                <a:ea typeface="Yu Gothic" charset="-128"/>
                <a:cs typeface="Yu Gothic" charset="-128"/>
              </a:rPr>
              <a:t> </a:t>
            </a:r>
            <a:r>
              <a:rPr lang="zh-TW" altLang="en-US" sz="3200" dirty="0">
                <a:solidFill>
                  <a:srgbClr val="002060"/>
                </a:solidFill>
                <a:latin typeface="Yu Gothic" charset="-128"/>
                <a:ea typeface="Yu Gothic" charset="-128"/>
                <a:cs typeface="Yu Gothic" charset="-128"/>
              </a:rPr>
              <a:t>磅</a:t>
            </a:r>
            <a:endParaRPr lang="en-US" altLang="zh-TW" sz="3200" dirty="0">
              <a:solidFill>
                <a:srgbClr val="002060"/>
              </a:solidFill>
              <a:latin typeface="Yu Gothic" charset="-128"/>
              <a:ea typeface="Yu Gothic" charset="-128"/>
              <a:cs typeface="Yu Gothic" charset="-128"/>
            </a:endParaRPr>
          </a:p>
        </p:txBody>
      </p:sp>
      <p:sp>
        <p:nvSpPr>
          <p:cNvPr id="18" name="Rectangle 17"/>
          <p:cNvSpPr/>
          <p:nvPr/>
        </p:nvSpPr>
        <p:spPr>
          <a:xfrm>
            <a:off x="8478545" y="3461627"/>
            <a:ext cx="1350624" cy="584775"/>
          </a:xfrm>
          <a:prstGeom prst="rect">
            <a:avLst/>
          </a:prstGeom>
        </p:spPr>
        <p:txBody>
          <a:bodyPr wrap="square">
            <a:spAutoFit/>
          </a:bodyPr>
          <a:lstStyle/>
          <a:p>
            <a:pPr algn="ctr" defTabSz="685766"/>
            <a:r>
              <a:rPr lang="en-US" altLang="zh-TW" sz="3200" dirty="0">
                <a:solidFill>
                  <a:srgbClr val="002060"/>
                </a:solidFill>
                <a:latin typeface="Yu Gothic" charset="-128"/>
                <a:ea typeface="Yu Gothic" charset="-128"/>
                <a:cs typeface="Yu Gothic" charset="-128"/>
              </a:rPr>
              <a:t>2-3</a:t>
            </a:r>
            <a:r>
              <a:rPr lang="zh-TW" altLang="en-US" sz="3200" dirty="0">
                <a:solidFill>
                  <a:srgbClr val="002060"/>
                </a:solidFill>
                <a:latin typeface="Yu Gothic" charset="-128"/>
                <a:ea typeface="Yu Gothic" charset="-128"/>
                <a:cs typeface="Yu Gothic" charset="-128"/>
              </a:rPr>
              <a:t>年</a:t>
            </a:r>
            <a:endParaRPr lang="en-US" sz="3200" dirty="0">
              <a:solidFill>
                <a:srgbClr val="002060"/>
              </a:solidFill>
              <a:latin typeface="Yu Gothic" charset="-128"/>
              <a:ea typeface="Yu Gothic" charset="-128"/>
              <a:cs typeface="Yu Gothic" charset="-128"/>
            </a:endParaRPr>
          </a:p>
        </p:txBody>
      </p:sp>
      <p:sp>
        <p:nvSpPr>
          <p:cNvPr id="22" name="Rectangle 21"/>
          <p:cNvSpPr/>
          <p:nvPr/>
        </p:nvSpPr>
        <p:spPr>
          <a:xfrm>
            <a:off x="8478545" y="4347680"/>
            <a:ext cx="1154959" cy="584775"/>
          </a:xfrm>
          <a:prstGeom prst="rect">
            <a:avLst/>
          </a:prstGeom>
        </p:spPr>
        <p:txBody>
          <a:bodyPr wrap="square">
            <a:spAutoFit/>
          </a:bodyPr>
          <a:lstStyle/>
          <a:p>
            <a:pPr marL="0" lvl="1" algn="ctr" defTabSz="685766">
              <a:defRPr/>
            </a:pPr>
            <a:r>
              <a:rPr lang="en-US" altLang="zh-TW" sz="3200" dirty="0">
                <a:solidFill>
                  <a:srgbClr val="002060"/>
                </a:solidFill>
                <a:latin typeface="Yu Gothic" charset="-128"/>
                <a:ea typeface="Yu Gothic" charset="-128"/>
                <a:cs typeface="Yu Gothic" charset="-128"/>
              </a:rPr>
              <a:t>27</a:t>
            </a:r>
            <a:r>
              <a:rPr lang="zh-TW" altLang="en-US" sz="3200" dirty="0">
                <a:solidFill>
                  <a:srgbClr val="002060"/>
                </a:solidFill>
                <a:latin typeface="Yu Gothic" charset="-128"/>
                <a:ea typeface="Yu Gothic" charset="-128"/>
                <a:cs typeface="Yu Gothic" charset="-128"/>
              </a:rPr>
              <a:t>磅</a:t>
            </a:r>
            <a:endParaRPr lang="en-US" altLang="zh-TW" sz="3200" dirty="0">
              <a:solidFill>
                <a:srgbClr val="002060"/>
              </a:solidFill>
              <a:latin typeface="Yu Gothic" charset="-128"/>
              <a:ea typeface="Yu Gothic" charset="-128"/>
              <a:cs typeface="Yu Gothic" charset="-128"/>
            </a:endParaRPr>
          </a:p>
        </p:txBody>
      </p:sp>
    </p:spTree>
    <p:extLst>
      <p:ext uri="{BB962C8B-B14F-4D97-AF65-F5344CB8AC3E}">
        <p14:creationId xmlns:p14="http://schemas.microsoft.com/office/powerpoint/2010/main" val="514522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dissolve">
                                      <p:cBhvr>
                                        <p:cTn id="26" dur="500"/>
                                        <p:tgtEl>
                                          <p:spTgt spid="17"/>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651" y="522521"/>
            <a:ext cx="7886700" cy="1325563"/>
          </a:xfrm>
        </p:spPr>
        <p:txBody>
          <a:bodyPr>
            <a:normAutofit/>
          </a:bodyPr>
          <a:lstStyle/>
          <a:p>
            <a:pPr algn="ctr"/>
            <a:r>
              <a:rPr lang="zh-TW" altLang="en-US" b="1" dirty="0">
                <a:solidFill>
                  <a:srgbClr val="002060"/>
                </a:solidFill>
                <a:latin typeface="Yu Gothic" charset="-128"/>
                <a:ea typeface="Yu Gothic" charset="-128"/>
                <a:cs typeface="Yu Gothic" charset="-128"/>
              </a:rPr>
              <a:t>影響農作物</a:t>
            </a:r>
            <a:r>
              <a:rPr lang="ja-JP" altLang="en-US" b="1" dirty="0">
                <a:solidFill>
                  <a:srgbClr val="002060"/>
                </a:solidFill>
                <a:latin typeface="Yu Gothic" charset="-128"/>
                <a:ea typeface="Yu Gothic" charset="-128"/>
                <a:cs typeface="Yu Gothic" charset="-128"/>
              </a:rPr>
              <a:t>水足跡</a:t>
            </a:r>
            <a:r>
              <a:rPr lang="zh-TW" altLang="en-US" b="1" dirty="0">
                <a:solidFill>
                  <a:srgbClr val="002060"/>
                </a:solidFill>
                <a:latin typeface="Yu Gothic" charset="-128"/>
                <a:ea typeface="Yu Gothic" charset="-128"/>
                <a:cs typeface="Yu Gothic" charset="-128"/>
              </a:rPr>
              <a:t>的因素</a:t>
            </a:r>
            <a:endParaRPr lang="en-US" b="1" dirty="0">
              <a:solidFill>
                <a:srgbClr val="002060"/>
              </a:solidFill>
              <a:latin typeface="Yu Gothic" charset="-128"/>
              <a:ea typeface="Yu Gothic" charset="-128"/>
              <a:cs typeface="Yu Gothic" charset="-128"/>
            </a:endParaRPr>
          </a:p>
        </p:txBody>
      </p:sp>
      <p:graphicFrame>
        <p:nvGraphicFramePr>
          <p:cNvPr id="3" name="Diagram 2"/>
          <p:cNvGraphicFramePr/>
          <p:nvPr>
            <p:extLst>
              <p:ext uri="{D42A27DB-BD31-4B8C-83A1-F6EECF244321}">
                <p14:modId xmlns:p14="http://schemas.microsoft.com/office/powerpoint/2010/main" val="1113862929"/>
              </p:ext>
            </p:extLst>
          </p:nvPr>
        </p:nvGraphicFramePr>
        <p:xfrm>
          <a:off x="398901" y="2440988"/>
          <a:ext cx="11384199" cy="2595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1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graphicEl>
                                              <a:dgm id="{D0285B2B-DE86-5B40-B8E0-A6E70BDA90CC}"/>
                                            </p:graphicEl>
                                          </p:spTgt>
                                        </p:tgtEl>
                                        <p:attrNameLst>
                                          <p:attrName>style.visibility</p:attrName>
                                        </p:attrNameLst>
                                      </p:cBhvr>
                                      <p:to>
                                        <p:strVal val="visible"/>
                                      </p:to>
                                    </p:set>
                                    <p:animEffect transition="in" filter="dissolve">
                                      <p:cBhvr>
                                        <p:cTn id="7" dur="500"/>
                                        <p:tgtEl>
                                          <p:spTgt spid="3">
                                            <p:graphicEl>
                                              <a:dgm id="{D0285B2B-DE86-5B40-B8E0-A6E70BDA90C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graphicEl>
                                              <a:dgm id="{FFC55FCC-0178-E24F-B5D2-AD12F44BBECC}"/>
                                            </p:graphicEl>
                                          </p:spTgt>
                                        </p:tgtEl>
                                        <p:attrNameLst>
                                          <p:attrName>style.visibility</p:attrName>
                                        </p:attrNameLst>
                                      </p:cBhvr>
                                      <p:to>
                                        <p:strVal val="visible"/>
                                      </p:to>
                                    </p:set>
                                    <p:animEffect transition="in" filter="dissolve">
                                      <p:cBhvr>
                                        <p:cTn id="12" dur="500"/>
                                        <p:tgtEl>
                                          <p:spTgt spid="3">
                                            <p:graphicEl>
                                              <a:dgm id="{FFC55FCC-0178-E24F-B5D2-AD12F44BBEC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graphicEl>
                                              <a:dgm id="{F426AD04-75AF-7845-AD36-1428838109D1}"/>
                                            </p:graphicEl>
                                          </p:spTgt>
                                        </p:tgtEl>
                                        <p:attrNameLst>
                                          <p:attrName>style.visibility</p:attrName>
                                        </p:attrNameLst>
                                      </p:cBhvr>
                                      <p:to>
                                        <p:strVal val="visible"/>
                                      </p:to>
                                    </p:set>
                                    <p:animEffect transition="in" filter="dissolve">
                                      <p:cBhvr>
                                        <p:cTn id="17" dur="500"/>
                                        <p:tgtEl>
                                          <p:spTgt spid="3">
                                            <p:graphicEl>
                                              <a:dgm id="{F426AD04-75AF-7845-AD36-1428838109D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graphicEl>
                                              <a:dgm id="{4696F34D-8BD8-454E-9C0F-6333877C5388}"/>
                                            </p:graphicEl>
                                          </p:spTgt>
                                        </p:tgtEl>
                                        <p:attrNameLst>
                                          <p:attrName>style.visibility</p:attrName>
                                        </p:attrNameLst>
                                      </p:cBhvr>
                                      <p:to>
                                        <p:strVal val="visible"/>
                                      </p:to>
                                    </p:set>
                                    <p:animEffect transition="in" filter="dissolve">
                                      <p:cBhvr>
                                        <p:cTn id="22" dur="500"/>
                                        <p:tgtEl>
                                          <p:spTgt spid="3">
                                            <p:graphicEl>
                                              <a:dgm id="{4696F34D-8BD8-454E-9C0F-6333877C53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tomato transparent background的圖片搜尋結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352" y="2554703"/>
            <a:ext cx="3394787" cy="36121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omato transparent background的圖片搜尋結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2100" y="3416179"/>
            <a:ext cx="1928767" cy="205227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380920" y="4074240"/>
            <a:ext cx="1912533" cy="1118255"/>
          </a:xfrm>
          <a:prstGeom prst="rect">
            <a:avLst/>
          </a:prstGeom>
          <a:noFill/>
        </p:spPr>
        <p:txBody>
          <a:bodyPr wrap="square" rtlCol="0">
            <a:spAutoFit/>
          </a:bodyPr>
          <a:lstStyle/>
          <a:p>
            <a:pPr algn="ctr">
              <a:lnSpc>
                <a:spcPts val="4000"/>
              </a:lnSpc>
            </a:pPr>
            <a:r>
              <a:rPr lang="zh-TW" altLang="en-US" sz="3200" dirty="0">
                <a:solidFill>
                  <a:schemeClr val="bg1"/>
                </a:solidFill>
                <a:latin typeface="Yu Gothic" charset="-128"/>
                <a:ea typeface="Yu Gothic" charset="-128"/>
                <a:cs typeface="Yu Gothic" charset="-128"/>
              </a:rPr>
              <a:t>每公斤</a:t>
            </a:r>
            <a:r>
              <a:rPr lang="en-HK" sz="3200" dirty="0">
                <a:solidFill>
                  <a:schemeClr val="bg1"/>
                </a:solidFill>
                <a:latin typeface="Yu Gothic" charset="-128"/>
                <a:ea typeface="Yu Gothic" charset="-128"/>
                <a:cs typeface="Yu Gothic" charset="-128"/>
              </a:rPr>
              <a:t>284 </a:t>
            </a:r>
            <a:r>
              <a:rPr lang="zh-TW" altLang="en-US" sz="3200" dirty="0">
                <a:solidFill>
                  <a:schemeClr val="bg1"/>
                </a:solidFill>
                <a:latin typeface="Yu Gothic" charset="-128"/>
                <a:ea typeface="Yu Gothic" charset="-128"/>
                <a:cs typeface="Yu Gothic" charset="-128"/>
              </a:rPr>
              <a:t>公升</a:t>
            </a:r>
            <a:endParaRPr lang="en-HK" sz="3200" dirty="0">
              <a:solidFill>
                <a:schemeClr val="bg1"/>
              </a:solidFill>
              <a:latin typeface="Yu Gothic" charset="-128"/>
              <a:ea typeface="Yu Gothic" charset="-128"/>
              <a:cs typeface="Yu Gothic" charset="-128"/>
            </a:endParaRPr>
          </a:p>
        </p:txBody>
      </p:sp>
      <p:sp>
        <p:nvSpPr>
          <p:cNvPr id="19" name="TextBox 18"/>
          <p:cNvSpPr txBox="1"/>
          <p:nvPr/>
        </p:nvSpPr>
        <p:spPr>
          <a:xfrm>
            <a:off x="1649285" y="4280225"/>
            <a:ext cx="2217347" cy="707886"/>
          </a:xfrm>
          <a:prstGeom prst="rect">
            <a:avLst/>
          </a:prstGeom>
          <a:noFill/>
        </p:spPr>
        <p:txBody>
          <a:bodyPr wrap="square" rtlCol="0">
            <a:spAutoFit/>
          </a:bodyPr>
          <a:lstStyle/>
          <a:p>
            <a:pPr algn="ctr"/>
            <a:r>
              <a:rPr lang="zh-TW" altLang="en-US" sz="2000" dirty="0">
                <a:solidFill>
                  <a:schemeClr val="bg1"/>
                </a:solidFill>
                <a:latin typeface="Yu Gothic" charset="-128"/>
                <a:ea typeface="Yu Gothic" charset="-128"/>
                <a:cs typeface="Yu Gothic" charset="-128"/>
              </a:rPr>
              <a:t>每公斤</a:t>
            </a:r>
            <a:endParaRPr lang="en-US" altLang="zh-TW" sz="2000" dirty="0">
              <a:solidFill>
                <a:schemeClr val="bg1"/>
              </a:solidFill>
              <a:latin typeface="Yu Gothic" charset="-128"/>
              <a:ea typeface="Yu Gothic" charset="-128"/>
              <a:cs typeface="Yu Gothic" charset="-128"/>
            </a:endParaRPr>
          </a:p>
          <a:p>
            <a:pPr algn="ctr"/>
            <a:r>
              <a:rPr lang="en-HK" sz="2000" dirty="0">
                <a:solidFill>
                  <a:schemeClr val="bg1"/>
                </a:solidFill>
                <a:latin typeface="Yu Gothic" charset="-128"/>
                <a:ea typeface="Yu Gothic" charset="-128"/>
                <a:cs typeface="Yu Gothic" charset="-128"/>
              </a:rPr>
              <a:t>85</a:t>
            </a:r>
            <a:r>
              <a:rPr lang="zh-TW" altLang="en-US" sz="2000" dirty="0">
                <a:solidFill>
                  <a:schemeClr val="bg1"/>
                </a:solidFill>
                <a:latin typeface="Yu Gothic" charset="-128"/>
                <a:ea typeface="Yu Gothic" charset="-128"/>
                <a:cs typeface="Yu Gothic" charset="-128"/>
              </a:rPr>
              <a:t>公升</a:t>
            </a:r>
            <a:endParaRPr lang="en-US" dirty="0">
              <a:solidFill>
                <a:schemeClr val="bg1"/>
              </a:solidFill>
              <a:latin typeface="Yu Gothic" charset="-128"/>
              <a:ea typeface="Yu Gothic" charset="-128"/>
              <a:cs typeface="Yu Gothic" charset="-128"/>
            </a:endParaRPr>
          </a:p>
        </p:txBody>
      </p:sp>
      <p:sp>
        <p:nvSpPr>
          <p:cNvPr id="45" name="Rectangle 69"/>
          <p:cNvSpPr>
            <a:spLocks noChangeArrowheads="1"/>
          </p:cNvSpPr>
          <p:nvPr/>
        </p:nvSpPr>
        <p:spPr bwMode="auto">
          <a:xfrm>
            <a:off x="9777148" y="2600614"/>
            <a:ext cx="10181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6400"/>
                </a:solidFill>
                <a:latin typeface="Yu Gothic" charset="-128"/>
                <a:ea typeface="Yu Gothic" charset="-128"/>
                <a:cs typeface="Yu Gothic" charset="-128"/>
              </a:rPr>
              <a:t>64%</a:t>
            </a:r>
          </a:p>
        </p:txBody>
      </p:sp>
      <p:sp>
        <p:nvSpPr>
          <p:cNvPr id="46" name="Rectangle 72"/>
          <p:cNvSpPr>
            <a:spLocks noChangeArrowheads="1"/>
          </p:cNvSpPr>
          <p:nvPr/>
        </p:nvSpPr>
        <p:spPr bwMode="auto">
          <a:xfrm>
            <a:off x="9879166" y="4503165"/>
            <a:ext cx="585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2060"/>
                </a:solidFill>
                <a:latin typeface="Yu Gothic" charset="-128"/>
                <a:ea typeface="Yu Gothic" charset="-128"/>
                <a:cs typeface="Yu Gothic" charset="-128"/>
              </a:rPr>
              <a:t>1%   </a:t>
            </a:r>
          </a:p>
        </p:txBody>
      </p:sp>
      <p:sp>
        <p:nvSpPr>
          <p:cNvPr id="47" name="Rectangle 75"/>
          <p:cNvSpPr>
            <a:spLocks noChangeArrowheads="1"/>
          </p:cNvSpPr>
          <p:nvPr/>
        </p:nvSpPr>
        <p:spPr bwMode="auto">
          <a:xfrm>
            <a:off x="9858248" y="5571317"/>
            <a:ext cx="511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latin typeface="Yu Gothic" charset="-128"/>
                <a:ea typeface="Yu Gothic" charset="-128"/>
                <a:cs typeface="Yu Gothic" charset="-128"/>
              </a:rPr>
              <a:t>35%</a:t>
            </a:r>
          </a:p>
        </p:txBody>
      </p:sp>
      <p:sp>
        <p:nvSpPr>
          <p:cNvPr id="55" name="Rectangle 70"/>
          <p:cNvSpPr>
            <a:spLocks noChangeArrowheads="1"/>
          </p:cNvSpPr>
          <p:nvPr/>
        </p:nvSpPr>
        <p:spPr bwMode="auto">
          <a:xfrm>
            <a:off x="5082415" y="3696065"/>
            <a:ext cx="511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6400"/>
                </a:solidFill>
                <a:latin typeface="Yu Gothic" charset="-128"/>
                <a:ea typeface="Yu Gothic" charset="-128"/>
                <a:cs typeface="Yu Gothic" charset="-128"/>
              </a:rPr>
              <a:t>26%</a:t>
            </a:r>
          </a:p>
        </p:txBody>
      </p:sp>
      <p:sp>
        <p:nvSpPr>
          <p:cNvPr id="56" name="Rectangle 73"/>
          <p:cNvSpPr>
            <a:spLocks noChangeArrowheads="1"/>
          </p:cNvSpPr>
          <p:nvPr/>
        </p:nvSpPr>
        <p:spPr bwMode="auto">
          <a:xfrm>
            <a:off x="5082415" y="4741870"/>
            <a:ext cx="511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2060"/>
                </a:solidFill>
                <a:latin typeface="Yu Gothic" charset="-128"/>
                <a:ea typeface="Yu Gothic" charset="-128"/>
                <a:cs typeface="Yu Gothic" charset="-128"/>
              </a:rPr>
              <a:t>36%</a:t>
            </a:r>
          </a:p>
        </p:txBody>
      </p:sp>
      <p:sp>
        <p:nvSpPr>
          <p:cNvPr id="57" name="Rectangle 76"/>
          <p:cNvSpPr>
            <a:spLocks noChangeArrowheads="1"/>
          </p:cNvSpPr>
          <p:nvPr/>
        </p:nvSpPr>
        <p:spPr bwMode="auto">
          <a:xfrm>
            <a:off x="5082423" y="5992293"/>
            <a:ext cx="810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latin typeface="Yu Gothic" charset="-128"/>
                <a:ea typeface="Yu Gothic" charset="-128"/>
                <a:cs typeface="Yu Gothic" charset="-128"/>
              </a:rPr>
              <a:t>38%</a:t>
            </a:r>
          </a:p>
        </p:txBody>
      </p:sp>
      <p:sp>
        <p:nvSpPr>
          <p:cNvPr id="60" name="Rectangle 67"/>
          <p:cNvSpPr>
            <a:spLocks noChangeArrowheads="1"/>
          </p:cNvSpPr>
          <p:nvPr/>
        </p:nvSpPr>
        <p:spPr bwMode="auto">
          <a:xfrm>
            <a:off x="2179584" y="2198329"/>
            <a:ext cx="15352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en-US" sz="3600" b="1" i="1" u="sng" dirty="0">
                <a:solidFill>
                  <a:srgbClr val="002060"/>
                </a:solidFill>
                <a:latin typeface="Yu Gothic" charset="-128"/>
                <a:ea typeface="Yu Gothic" charset="-128"/>
                <a:cs typeface="Yu Gothic" charset="-128"/>
              </a:rPr>
              <a:t>以色列</a:t>
            </a:r>
            <a:endParaRPr lang="en-US" altLang="en-US" sz="3600" i="1" u="sng" dirty="0">
              <a:latin typeface="Yu Gothic" charset="-128"/>
              <a:ea typeface="Yu Gothic" charset="-128"/>
              <a:cs typeface="Yu Gothic" charset="-128"/>
            </a:endParaRPr>
          </a:p>
        </p:txBody>
      </p:sp>
      <p:sp>
        <p:nvSpPr>
          <p:cNvPr id="61" name="Rectangle 66"/>
          <p:cNvSpPr>
            <a:spLocks noChangeArrowheads="1"/>
          </p:cNvSpPr>
          <p:nvPr/>
        </p:nvSpPr>
        <p:spPr bwMode="auto">
          <a:xfrm>
            <a:off x="6797578" y="2195680"/>
            <a:ext cx="12712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en-US" sz="3600" b="1" i="1" u="sng" dirty="0">
                <a:solidFill>
                  <a:srgbClr val="002060"/>
                </a:solidFill>
                <a:latin typeface="Yu Gothic" charset="-128"/>
                <a:ea typeface="Yu Gothic" charset="-128"/>
                <a:cs typeface="Yu Gothic" charset="-128"/>
              </a:rPr>
              <a:t>中國</a:t>
            </a:r>
            <a:endParaRPr lang="en-US" altLang="en-US" sz="3600" i="1" u="sng" dirty="0">
              <a:latin typeface="Yu Gothic" charset="-128"/>
              <a:ea typeface="Yu Gothic" charset="-128"/>
              <a:cs typeface="Yu Gothic" charset="-128"/>
            </a:endParaRPr>
          </a:p>
        </p:txBody>
      </p:sp>
      <p:sp>
        <p:nvSpPr>
          <p:cNvPr id="8" name="Rectangle 7"/>
          <p:cNvSpPr/>
          <p:nvPr/>
        </p:nvSpPr>
        <p:spPr>
          <a:xfrm>
            <a:off x="8933776" y="759164"/>
            <a:ext cx="810000" cy="3861375"/>
          </a:xfrm>
          <a:prstGeom prst="rect">
            <a:avLst/>
          </a:prstGeom>
          <a:solidFill>
            <a:srgbClr val="92D05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000" b="1" dirty="0">
                <a:solidFill>
                  <a:schemeClr val="accent6">
                    <a:lumMod val="50000"/>
                  </a:schemeClr>
                </a:solidFill>
                <a:latin typeface="+mn-ea"/>
                <a:cs typeface="PMingLiU-ExtB" charset="-120"/>
              </a:rPr>
              <a:t>綠</a:t>
            </a:r>
            <a:endParaRPr lang="en-US" sz="2000" b="1" dirty="0">
              <a:solidFill>
                <a:schemeClr val="accent6">
                  <a:lumMod val="50000"/>
                </a:schemeClr>
              </a:solidFill>
              <a:latin typeface="+mn-ea"/>
              <a:cs typeface="PMingLiU-ExtB" charset="-120"/>
            </a:endParaRPr>
          </a:p>
        </p:txBody>
      </p:sp>
      <p:sp>
        <p:nvSpPr>
          <p:cNvPr id="9" name="Rectangle 8"/>
          <p:cNvSpPr/>
          <p:nvPr/>
        </p:nvSpPr>
        <p:spPr>
          <a:xfrm>
            <a:off x="8932740" y="4657051"/>
            <a:ext cx="810000" cy="2136303"/>
          </a:xfrm>
          <a:prstGeom prst="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bg2">
                    <a:lumMod val="10000"/>
                  </a:schemeClr>
                </a:solidFill>
                <a:latin typeface="+mn-ea"/>
                <a:cs typeface="PMingLiU-ExtB" charset="-120"/>
              </a:rPr>
              <a:t>灰</a:t>
            </a:r>
            <a:endParaRPr lang="en-US" b="1" dirty="0">
              <a:solidFill>
                <a:schemeClr val="bg2">
                  <a:lumMod val="10000"/>
                </a:schemeClr>
              </a:solidFill>
              <a:latin typeface="+mn-ea"/>
              <a:cs typeface="PMingLiU-ExtB" charset="-120"/>
            </a:endParaRPr>
          </a:p>
        </p:txBody>
      </p:sp>
      <p:sp>
        <p:nvSpPr>
          <p:cNvPr id="10" name="Rectangle 9"/>
          <p:cNvSpPr/>
          <p:nvPr/>
        </p:nvSpPr>
        <p:spPr>
          <a:xfrm>
            <a:off x="8932740" y="4628574"/>
            <a:ext cx="810000" cy="56961"/>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2060"/>
                </a:solidFill>
                <a:latin typeface="+mn-ea"/>
                <a:cs typeface="PMingLiU-ExtB" charset="-120"/>
              </a:rPr>
              <a:t>藍</a:t>
            </a:r>
            <a:endParaRPr lang="en-US" b="1" dirty="0">
              <a:solidFill>
                <a:srgbClr val="002060"/>
              </a:solidFill>
              <a:latin typeface="+mn-ea"/>
              <a:cs typeface="PMingLiU-ExtB" charset="-120"/>
            </a:endParaRPr>
          </a:p>
        </p:txBody>
      </p:sp>
      <p:sp>
        <p:nvSpPr>
          <p:cNvPr id="34" name="Rectangle 33"/>
          <p:cNvSpPr/>
          <p:nvPr/>
        </p:nvSpPr>
        <p:spPr>
          <a:xfrm>
            <a:off x="4180753" y="5492039"/>
            <a:ext cx="810000" cy="1308272"/>
          </a:xfrm>
          <a:prstGeom prst="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bg2">
                    <a:lumMod val="10000"/>
                  </a:schemeClr>
                </a:solidFill>
                <a:latin typeface="+mn-ea"/>
                <a:cs typeface="Calibri" charset="0"/>
              </a:rPr>
              <a:t>灰</a:t>
            </a:r>
            <a:endParaRPr lang="en-US" b="1" dirty="0">
              <a:solidFill>
                <a:schemeClr val="bg2">
                  <a:lumMod val="10000"/>
                </a:schemeClr>
              </a:solidFill>
              <a:latin typeface="+mn-ea"/>
              <a:cs typeface="Calibri" charset="0"/>
            </a:endParaRPr>
          </a:p>
        </p:txBody>
      </p:sp>
      <p:sp>
        <p:nvSpPr>
          <p:cNvPr id="35" name="Rectangle 34"/>
          <p:cNvSpPr/>
          <p:nvPr/>
        </p:nvSpPr>
        <p:spPr>
          <a:xfrm>
            <a:off x="4180753" y="4302025"/>
            <a:ext cx="810000" cy="1187467"/>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2060"/>
                </a:solidFill>
                <a:latin typeface="+mn-ea"/>
                <a:cs typeface="Calibri" charset="0"/>
              </a:rPr>
              <a:t>藍</a:t>
            </a:r>
            <a:endParaRPr lang="en-US" b="1" dirty="0">
              <a:solidFill>
                <a:srgbClr val="002060"/>
              </a:solidFill>
              <a:latin typeface="+mn-ea"/>
              <a:cs typeface="Calibri" charset="0"/>
            </a:endParaRPr>
          </a:p>
        </p:txBody>
      </p:sp>
      <p:sp>
        <p:nvSpPr>
          <p:cNvPr id="39" name="Rectangle 38"/>
          <p:cNvSpPr/>
          <p:nvPr/>
        </p:nvSpPr>
        <p:spPr>
          <a:xfrm>
            <a:off x="4180753" y="3396698"/>
            <a:ext cx="810000" cy="906507"/>
          </a:xfrm>
          <a:prstGeom prst="rect">
            <a:avLst/>
          </a:prstGeom>
          <a:solidFill>
            <a:srgbClr val="92D05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000" b="1" dirty="0">
                <a:solidFill>
                  <a:schemeClr val="accent6">
                    <a:lumMod val="50000"/>
                  </a:schemeClr>
                </a:solidFill>
                <a:latin typeface="+mn-ea"/>
                <a:cs typeface="Calibri" charset="0"/>
              </a:rPr>
              <a:t>綠</a:t>
            </a:r>
            <a:endParaRPr lang="en-US" sz="2000" b="1" dirty="0">
              <a:solidFill>
                <a:schemeClr val="accent6">
                  <a:lumMod val="50000"/>
                </a:schemeClr>
              </a:solidFill>
              <a:latin typeface="+mn-ea"/>
              <a:cs typeface="Calibri" charset="0"/>
            </a:endParaRPr>
          </a:p>
        </p:txBody>
      </p:sp>
      <p:sp>
        <p:nvSpPr>
          <p:cNvPr id="24" name="Title 1"/>
          <p:cNvSpPr>
            <a:spLocks noGrp="1"/>
          </p:cNvSpPr>
          <p:nvPr>
            <p:ph type="title"/>
          </p:nvPr>
        </p:nvSpPr>
        <p:spPr>
          <a:xfrm>
            <a:off x="1946016" y="292992"/>
            <a:ext cx="6954387" cy="1319065"/>
          </a:xfrm>
        </p:spPr>
        <p:txBody>
          <a:bodyPr vert="horz" lIns="91440" tIns="45720" rIns="91440" bIns="45720" rtlCol="0" anchor="ctr">
            <a:normAutofit fontScale="90000"/>
          </a:bodyPr>
          <a:lstStyle/>
          <a:p>
            <a:pPr>
              <a:lnSpc>
                <a:spcPct val="110000"/>
              </a:lnSpc>
            </a:pPr>
            <a:r>
              <a:rPr lang="zh-TW" altLang="en-US" sz="3200" b="1" dirty="0">
                <a:solidFill>
                  <a:srgbClr val="002060"/>
                </a:solidFill>
                <a:latin typeface="Yu Gothic" charset="-128"/>
                <a:ea typeface="Yu Gothic" charset="-128"/>
                <a:cs typeface="Yu Gothic" charset="-128"/>
              </a:rPr>
              <a:t>用不同的</a:t>
            </a:r>
            <a:r>
              <a:rPr lang="zh-TW" altLang="en-US" sz="4900" b="1" dirty="0">
                <a:solidFill>
                  <a:srgbClr val="002060"/>
                </a:solidFill>
                <a:latin typeface="Yu Gothic" charset="-128"/>
                <a:ea typeface="Yu Gothic" charset="-128"/>
                <a:cs typeface="Yu Gothic" charset="-128"/>
              </a:rPr>
              <a:t>種植</a:t>
            </a:r>
            <a:r>
              <a:rPr lang="zh-TW" altLang="en-US" sz="3200" b="1" dirty="0">
                <a:solidFill>
                  <a:srgbClr val="002060"/>
                </a:solidFill>
                <a:latin typeface="Yu Gothic" charset="-128"/>
                <a:ea typeface="Yu Gothic" charset="-128"/>
                <a:cs typeface="Yu Gothic" charset="-128"/>
              </a:rPr>
              <a:t>和</a:t>
            </a:r>
            <a:r>
              <a:rPr lang="zh-TW" altLang="en-US" sz="4900" b="1" dirty="0">
                <a:solidFill>
                  <a:srgbClr val="002060"/>
                </a:solidFill>
                <a:latin typeface="Yu Gothic" charset="-128"/>
                <a:ea typeface="Yu Gothic" charset="-128"/>
                <a:cs typeface="Yu Gothic" charset="-128"/>
              </a:rPr>
              <a:t>灌溉方法</a:t>
            </a:r>
            <a:r>
              <a:rPr lang="zh-TW" altLang="en-US" sz="3200" b="1" dirty="0">
                <a:solidFill>
                  <a:srgbClr val="002060"/>
                </a:solidFill>
                <a:latin typeface="Yu Gothic" charset="-128"/>
                <a:ea typeface="Yu Gothic" charset="-128"/>
                <a:cs typeface="Yu Gothic" charset="-128"/>
              </a:rPr>
              <a:t>來耕種，</a:t>
            </a:r>
            <a:r>
              <a:rPr lang="en-US" altLang="zh-TW" sz="3200" b="1" dirty="0">
                <a:solidFill>
                  <a:srgbClr val="002060"/>
                </a:solidFill>
                <a:latin typeface="Yu Gothic" charset="-128"/>
                <a:ea typeface="Yu Gothic" charset="-128"/>
                <a:cs typeface="Yu Gothic" charset="-128"/>
              </a:rPr>
              <a:t/>
            </a:r>
            <a:br>
              <a:rPr lang="en-US" altLang="zh-TW" sz="3200" b="1" dirty="0">
                <a:solidFill>
                  <a:srgbClr val="002060"/>
                </a:solidFill>
                <a:latin typeface="Yu Gothic" charset="-128"/>
                <a:ea typeface="Yu Gothic" charset="-128"/>
                <a:cs typeface="Yu Gothic" charset="-128"/>
              </a:rPr>
            </a:br>
            <a:r>
              <a:rPr lang="zh-TW" altLang="en-US" sz="3200" b="1" dirty="0">
                <a:solidFill>
                  <a:srgbClr val="002060"/>
                </a:solidFill>
                <a:latin typeface="Yu Gothic" charset="-128"/>
                <a:ea typeface="Yu Gothic" charset="-128"/>
                <a:cs typeface="Yu Gothic" charset="-128"/>
              </a:rPr>
              <a:t>食物水足跡的大小和組</a:t>
            </a:r>
            <a:r>
              <a:rPr lang="zh-TW" altLang="en-US" sz="3200" b="1" dirty="0" smtClean="0">
                <a:solidFill>
                  <a:srgbClr val="002060"/>
                </a:solidFill>
                <a:latin typeface="Yu Gothic" charset="-128"/>
                <a:ea typeface="Yu Gothic" charset="-128"/>
                <a:cs typeface="Yu Gothic" charset="-128"/>
              </a:rPr>
              <a:t>成都</a:t>
            </a:r>
            <a:r>
              <a:rPr lang="zh-TW" altLang="en-US" sz="3200" b="1" dirty="0">
                <a:solidFill>
                  <a:srgbClr val="002060"/>
                </a:solidFill>
                <a:latin typeface="Yu Gothic" charset="-128"/>
                <a:ea typeface="Yu Gothic" charset="-128"/>
                <a:cs typeface="Yu Gothic" charset="-128"/>
              </a:rPr>
              <a:t>會有所不同</a:t>
            </a:r>
            <a:endParaRPr lang="en-US" sz="3200" b="1" dirty="0">
              <a:solidFill>
                <a:srgbClr val="002060"/>
              </a:solidFill>
              <a:latin typeface="Yu Gothic" charset="-128"/>
              <a:ea typeface="Yu Gothic" charset="-128"/>
              <a:cs typeface="Yu Gothic" charset="-128"/>
            </a:endParaRPr>
          </a:p>
        </p:txBody>
      </p:sp>
      <p:grpSp>
        <p:nvGrpSpPr>
          <p:cNvPr id="25" name="Group 24"/>
          <p:cNvGrpSpPr/>
          <p:nvPr/>
        </p:nvGrpSpPr>
        <p:grpSpPr>
          <a:xfrm>
            <a:off x="944036" y="600925"/>
            <a:ext cx="705249" cy="703197"/>
            <a:chOff x="8688288" y="2473452"/>
            <a:chExt cx="2592288" cy="2539724"/>
          </a:xfrm>
        </p:grpSpPr>
        <p:sp>
          <p:nvSpPr>
            <p:cNvPr id="26" name="Oval 25"/>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charset="-128"/>
                <a:ea typeface="Yu Gothic" charset="-128"/>
                <a:cs typeface="Yu Gothic" charset="-128"/>
              </a:endParaRPr>
            </a:p>
          </p:txBody>
        </p:sp>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spTree>
    <p:extLst>
      <p:ext uri="{BB962C8B-B14F-4D97-AF65-F5344CB8AC3E}">
        <p14:creationId xmlns:p14="http://schemas.microsoft.com/office/powerpoint/2010/main" val="118526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dissolve">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down)">
                                      <p:cBhvr>
                                        <p:cTn id="33" dur="500"/>
                                        <p:tgtEl>
                                          <p:spTgt spid="3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dissolve">
                                      <p:cBhvr>
                                        <p:cTn id="36" dur="500"/>
                                        <p:tgtEl>
                                          <p:spTgt spid="5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down)">
                                      <p:cBhvr>
                                        <p:cTn id="41" dur="500"/>
                                        <p:tgtEl>
                                          <p:spTgt spid="3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dissolve">
                                      <p:cBhvr>
                                        <p:cTn id="44" dur="500"/>
                                        <p:tgtEl>
                                          <p:spTgt spid="5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down)">
                                      <p:cBhvr>
                                        <p:cTn id="49" dur="500"/>
                                        <p:tgtEl>
                                          <p:spTgt spid="34"/>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dissolve">
                                      <p:cBhvr>
                                        <p:cTn id="52" dur="500"/>
                                        <p:tgtEl>
                                          <p:spTgt spid="5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00"/>
                                        <p:tgtEl>
                                          <p:spTgt spid="8"/>
                                        </p:tgtEl>
                                      </p:cBhvr>
                                    </p:animEffect>
                                  </p:childTnLst>
                                </p:cTn>
                              </p:par>
                              <p:par>
                                <p:cTn id="58" presetID="9" presetClass="entr" presetSubtype="0" fill="hold" nodeType="withEffect">
                                  <p:stCondLst>
                                    <p:cond delay="0"/>
                                  </p:stCondLst>
                                  <p:childTnLst>
                                    <p:set>
                                      <p:cBhvr>
                                        <p:cTn id="59" dur="1" fill="hold">
                                          <p:stCondLst>
                                            <p:cond delay="0"/>
                                          </p:stCondLst>
                                        </p:cTn>
                                        <p:tgtEl>
                                          <p:spTgt spid="45">
                                            <p:txEl>
                                              <p:pRg st="0" end="0"/>
                                            </p:txEl>
                                          </p:spTgt>
                                        </p:tgtEl>
                                        <p:attrNameLst>
                                          <p:attrName>style.visibility</p:attrName>
                                        </p:attrNameLst>
                                      </p:cBhvr>
                                      <p:to>
                                        <p:strVal val="visible"/>
                                      </p:to>
                                    </p:set>
                                    <p:animEffect transition="in" filter="dissolve">
                                      <p:cBhvr>
                                        <p:cTn id="60" dur="500"/>
                                        <p:tgtEl>
                                          <p:spTgt spid="45">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dissolve">
                                      <p:cBhvr>
                                        <p:cTn id="68" dur="500"/>
                                        <p:tgtEl>
                                          <p:spTgt spid="4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00"/>
                                        <p:tgtEl>
                                          <p:spTgt spid="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dissolve">
                                      <p:cBhvr>
                                        <p:cTn id="7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46" grpId="0"/>
      <p:bldP spid="47" grpId="0"/>
      <p:bldP spid="55" grpId="0"/>
      <p:bldP spid="56" grpId="0"/>
      <p:bldP spid="57" grpId="0"/>
      <p:bldP spid="60" grpId="0"/>
      <p:bldP spid="61" grpId="0"/>
      <p:bldP spid="8" grpId="0" animBg="1"/>
      <p:bldP spid="9" grpId="0" animBg="1"/>
      <p:bldP spid="10" grpId="0" animBg="1"/>
      <p:bldP spid="34" grpId="0" animBg="1"/>
      <p:bldP spid="35"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736726"/>
            <a:ext cx="10515600" cy="2852737"/>
          </a:xfrm>
        </p:spPr>
        <p:txBody>
          <a:bodyPr>
            <a:normAutofit/>
          </a:bodyPr>
          <a:lstStyle/>
          <a:p>
            <a:r>
              <a:rPr lang="zh-TW" altLang="en-US" sz="3200" b="1" cap="small" dirty="0">
                <a:solidFill>
                  <a:srgbClr val="002060"/>
                </a:solidFill>
                <a:latin typeface="Yu Gothic Medium" panose="020B0500000000000000" pitchFamily="34" charset="-128"/>
                <a:ea typeface="Yu Gothic Medium" panose="020B0500000000000000" pitchFamily="34" charset="-128"/>
              </a:rPr>
              <a:t>第四部分：</a:t>
            </a:r>
            <a:r>
              <a:rPr lang="en-HK" altLang="zh-TW" sz="3200" b="1" cap="small" dirty="0">
                <a:solidFill>
                  <a:srgbClr val="002060"/>
                </a:solidFill>
                <a:latin typeface="Yu Gothic Medium" panose="020B0500000000000000" pitchFamily="34" charset="-128"/>
                <a:ea typeface="Yu Gothic Medium" panose="020B0500000000000000" pitchFamily="34" charset="-128"/>
              </a:rPr>
              <a:t/>
            </a:r>
            <a:br>
              <a:rPr lang="en-HK" altLang="zh-TW" sz="3200" b="1" cap="small" dirty="0">
                <a:solidFill>
                  <a:srgbClr val="002060"/>
                </a:solidFill>
                <a:latin typeface="Yu Gothic Medium" panose="020B0500000000000000" pitchFamily="34" charset="-128"/>
                <a:ea typeface="Yu Gothic Medium" panose="020B0500000000000000" pitchFamily="34" charset="-128"/>
              </a:rPr>
            </a:br>
            <a:r>
              <a:rPr lang="en-US" altLang="zh-TW" sz="1200" b="1" cap="small" dirty="0">
                <a:solidFill>
                  <a:srgbClr val="002060"/>
                </a:solidFill>
                <a:latin typeface="Yu Gothic Medium" panose="020B0500000000000000" pitchFamily="34" charset="-128"/>
                <a:ea typeface="Yu Gothic Medium" panose="020B0500000000000000" pitchFamily="34" charset="-128"/>
              </a:rPr>
              <a:t/>
            </a:r>
            <a:br>
              <a:rPr lang="en-US" altLang="zh-TW" sz="1200" b="1" cap="small" dirty="0">
                <a:solidFill>
                  <a:srgbClr val="002060"/>
                </a:solidFill>
                <a:latin typeface="Yu Gothic Medium" panose="020B0500000000000000" pitchFamily="34" charset="-128"/>
                <a:ea typeface="Yu Gothic Medium" panose="020B0500000000000000" pitchFamily="34" charset="-128"/>
              </a:rPr>
            </a:br>
            <a:r>
              <a:rPr lang="zh-TW" altLang="en-US" sz="4400" b="1" dirty="0">
                <a:solidFill>
                  <a:srgbClr val="002060"/>
                </a:solidFill>
                <a:latin typeface="Yu Gothic Medium" panose="020B0500000000000000" pitchFamily="34" charset="-128"/>
                <a:ea typeface="Yu Gothic Medium" panose="020B0500000000000000" pitchFamily="34" charset="-128"/>
              </a:rPr>
              <a:t>為什麼我們要關注食物水足跡？</a:t>
            </a:r>
            <a:endParaRPr lang="en-US" sz="4400" dirty="0"/>
          </a:p>
        </p:txBody>
      </p:sp>
    </p:spTree>
    <p:extLst>
      <p:ext uri="{BB962C8B-B14F-4D97-AF65-F5344CB8AC3E}">
        <p14:creationId xmlns:p14="http://schemas.microsoft.com/office/powerpoint/2010/main" val="80556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49161" y="114789"/>
            <a:ext cx="7058016" cy="1325563"/>
          </a:xfrm>
        </p:spPr>
        <p:txBody>
          <a:bodyPr>
            <a:normAutofit fontScale="90000"/>
          </a:bodyPr>
          <a:lstStyle/>
          <a:p>
            <a:pPr algn="ctr">
              <a:lnSpc>
                <a:spcPct val="100000"/>
              </a:lnSpc>
            </a:pPr>
            <a:r>
              <a:rPr lang="zh-TW" altLang="en-US" b="1" dirty="0" smtClean="0">
                <a:solidFill>
                  <a:srgbClr val="002060"/>
                </a:solidFill>
                <a:latin typeface="Yu Gothic" charset="-128"/>
                <a:ea typeface="Yu Gothic" charset="-128"/>
                <a:cs typeface="Yu Gothic" charset="-128"/>
              </a:rPr>
              <a:t>進口食物的同時，</a:t>
            </a:r>
            <a:r>
              <a:rPr lang="en-US" altLang="zh-TW" b="1" dirty="0" smtClean="0">
                <a:solidFill>
                  <a:srgbClr val="002060"/>
                </a:solidFill>
                <a:latin typeface="Yu Gothic" charset="-128"/>
                <a:ea typeface="Yu Gothic" charset="-128"/>
                <a:cs typeface="Yu Gothic" charset="-128"/>
              </a:rPr>
              <a:t/>
            </a:r>
            <a:br>
              <a:rPr lang="en-US" altLang="zh-TW" b="1" dirty="0" smtClean="0">
                <a:solidFill>
                  <a:srgbClr val="002060"/>
                </a:solidFill>
                <a:latin typeface="Yu Gothic" charset="-128"/>
                <a:ea typeface="Yu Gothic" charset="-128"/>
                <a:cs typeface="Yu Gothic" charset="-128"/>
              </a:rPr>
            </a:br>
            <a:r>
              <a:rPr lang="zh-TW" altLang="en-US" b="1" dirty="0" smtClean="0">
                <a:solidFill>
                  <a:srgbClr val="002060"/>
                </a:solidFill>
                <a:latin typeface="Yu Gothic" charset="-128"/>
                <a:ea typeface="Yu Gothic" charset="-128"/>
                <a:cs typeface="Yu Gothic" charset="-128"/>
              </a:rPr>
              <a:t>我們在消耗其他地方的水資源</a:t>
            </a:r>
            <a:endParaRPr lang="en-US" b="1" dirty="0">
              <a:solidFill>
                <a:srgbClr val="002060"/>
              </a:solidFill>
              <a:latin typeface="Yu Gothic" charset="-128"/>
              <a:ea typeface="Yu Gothic" charset="-128"/>
              <a:cs typeface="Yu Gothic" charset="-128"/>
            </a:endParaRPr>
          </a:p>
        </p:txBody>
      </p:sp>
      <p:sp>
        <p:nvSpPr>
          <p:cNvPr id="2" name="Content Placeholder 1"/>
          <p:cNvSpPr>
            <a:spLocks noGrp="1"/>
          </p:cNvSpPr>
          <p:nvPr>
            <p:ph idx="1"/>
          </p:nvPr>
        </p:nvSpPr>
        <p:spPr>
          <a:xfrm>
            <a:off x="2154895" y="1501167"/>
            <a:ext cx="8062268" cy="2686655"/>
          </a:xfrm>
        </p:spPr>
        <p:txBody>
          <a:bodyPr>
            <a:normAutofit/>
          </a:bodyPr>
          <a:lstStyle/>
          <a:p>
            <a:pPr marL="225414" indent="-225414">
              <a:tabLst>
                <a:tab pos="344470" algn="l"/>
              </a:tabLst>
            </a:pPr>
            <a:r>
              <a:rPr lang="zh-TW" altLang="en-US" sz="3200" dirty="0">
                <a:solidFill>
                  <a:srgbClr val="002060"/>
                </a:solidFill>
                <a:latin typeface="Yu Gothic" charset="-128"/>
                <a:ea typeface="Yu Gothic" charset="-128"/>
                <a:cs typeface="Yu Gothic" charset="-128"/>
              </a:rPr>
              <a:t> </a:t>
            </a:r>
            <a:r>
              <a:rPr lang="zh-TW" altLang="en-US" dirty="0">
                <a:solidFill>
                  <a:srgbClr val="002060"/>
                </a:solidFill>
                <a:latin typeface="Yu Gothic" charset="-128"/>
                <a:ea typeface="Yu Gothic" charset="-128"/>
                <a:cs typeface="Yu Gothic" charset="-128"/>
              </a:rPr>
              <a:t>香港有超過九成的食物都是進口的</a:t>
            </a:r>
            <a:r>
              <a:rPr lang="en-US" altLang="zh-TW"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 </a:t>
            </a:r>
            <a:r>
              <a:rPr lang="zh-TW" altLang="en-US" dirty="0">
                <a:solidFill>
                  <a:srgbClr val="002060"/>
                </a:solidFill>
                <a:latin typeface="Yu Gothic" charset="-128"/>
                <a:ea typeface="Yu Gothic" charset="-128"/>
                <a:cs typeface="Yu Gothic" charset="-128"/>
              </a:rPr>
              <a:t>例如</a:t>
            </a:r>
            <a:r>
              <a:rPr lang="en-US" altLang="zh-TW" dirty="0">
                <a:solidFill>
                  <a:srgbClr val="002060"/>
                </a:solidFill>
                <a:latin typeface="Yu Gothic" charset="-128"/>
                <a:ea typeface="Yu Gothic" charset="-128"/>
                <a:cs typeface="Yu Gothic" charset="-128"/>
              </a:rPr>
              <a:t>:</a:t>
            </a:r>
            <a:r>
              <a:rPr lang="zh-TW" altLang="en-US" dirty="0">
                <a:solidFill>
                  <a:srgbClr val="002060"/>
                </a:solidFill>
                <a:latin typeface="Yu Gothic" charset="-128"/>
                <a:ea typeface="Yu Gothic" charset="-128"/>
                <a:cs typeface="Yu Gothic" charset="-128"/>
              </a:rPr>
              <a:t> 牛肉</a:t>
            </a:r>
            <a:endParaRPr lang="en-US" altLang="zh-TW" dirty="0">
              <a:solidFill>
                <a:srgbClr val="002060"/>
              </a:solidFill>
              <a:latin typeface="Yu Gothic" charset="-128"/>
              <a:ea typeface="Yu Gothic" charset="-128"/>
              <a:cs typeface="Yu Gothic" charset="-128"/>
            </a:endParaRPr>
          </a:p>
        </p:txBody>
      </p:sp>
      <p:grpSp>
        <p:nvGrpSpPr>
          <p:cNvPr id="6" name="Group 5"/>
          <p:cNvGrpSpPr/>
          <p:nvPr/>
        </p:nvGrpSpPr>
        <p:grpSpPr>
          <a:xfrm>
            <a:off x="1977566" y="458766"/>
            <a:ext cx="705249" cy="703197"/>
            <a:chOff x="8688288" y="2473452"/>
            <a:chExt cx="2592288" cy="2539724"/>
          </a:xfrm>
        </p:grpSpPr>
        <p:sp>
          <p:nvSpPr>
            <p:cNvPr id="7" name="Oval 6"/>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Yu Gothic" charset="-128"/>
                <a:ea typeface="Yu Gothic" charset="-128"/>
                <a:cs typeface="Yu Gothic" charset="-12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pic>
        <p:nvPicPr>
          <p:cNvPr id="9" name="Picture 8"/>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291460" y="2179575"/>
            <a:ext cx="9139479" cy="5013496"/>
          </a:xfrm>
          <a:prstGeom prst="rect">
            <a:avLst/>
          </a:prstGeom>
        </p:spPr>
      </p:pic>
      <p:sp>
        <p:nvSpPr>
          <p:cNvPr id="10" name="Curved Left Arrow 9"/>
          <p:cNvSpPr/>
          <p:nvPr/>
        </p:nvSpPr>
        <p:spPr>
          <a:xfrm rot="4351316" flipV="1">
            <a:off x="6030156" y="2964372"/>
            <a:ext cx="1746223" cy="5609531"/>
          </a:xfrm>
          <a:prstGeom prst="curvedLeftArrow">
            <a:avLst>
              <a:gd name="adj1" fmla="val 15641"/>
              <a:gd name="adj2" fmla="val 28614"/>
              <a:gd name="adj3" fmla="val 8259"/>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Yu Gothic" charset="-128"/>
              <a:ea typeface="Yu Gothic" charset="-128"/>
              <a:cs typeface="Yu Gothic" charset="-128"/>
            </a:endParaRPr>
          </a:p>
        </p:txBody>
      </p:sp>
      <p:sp>
        <p:nvSpPr>
          <p:cNvPr id="11" name="Curved Left Arrow 10"/>
          <p:cNvSpPr/>
          <p:nvPr/>
        </p:nvSpPr>
        <p:spPr>
          <a:xfrm rot="16706186">
            <a:off x="5361849" y="-266400"/>
            <a:ext cx="1547861" cy="6551796"/>
          </a:xfrm>
          <a:prstGeom prst="curvedLeftArrow">
            <a:avLst>
              <a:gd name="adj1" fmla="val 10029"/>
              <a:gd name="adj2" fmla="val 28614"/>
              <a:gd name="adj3" fmla="val 11349"/>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Yu Gothic" charset="-128"/>
              <a:ea typeface="Yu Gothic" charset="-128"/>
              <a:cs typeface="Yu Gothic" charset="-128"/>
            </a:endParaRPr>
          </a:p>
        </p:txBody>
      </p:sp>
      <p:sp>
        <p:nvSpPr>
          <p:cNvPr id="12" name="Curved Left Arrow 11"/>
          <p:cNvSpPr/>
          <p:nvPr/>
        </p:nvSpPr>
        <p:spPr>
          <a:xfrm rot="9616134" flipH="1">
            <a:off x="9387074" y="3983457"/>
            <a:ext cx="553161" cy="1736773"/>
          </a:xfrm>
          <a:prstGeom prst="curvedLeftArrow">
            <a:avLst>
              <a:gd name="adj1" fmla="val 21706"/>
              <a:gd name="adj2" fmla="val 52322"/>
              <a:gd name="adj3" fmla="val 29301"/>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Yu Gothic" charset="-128"/>
              <a:ea typeface="Yu Gothic" charset="-128"/>
              <a:cs typeface="Yu Gothic" charset="-128"/>
            </a:endParaRPr>
          </a:p>
        </p:txBody>
      </p:sp>
      <p:sp>
        <p:nvSpPr>
          <p:cNvPr id="13" name="TextBox 12"/>
          <p:cNvSpPr txBox="1"/>
          <p:nvPr/>
        </p:nvSpPr>
        <p:spPr>
          <a:xfrm>
            <a:off x="3644595" y="5016852"/>
            <a:ext cx="1366143" cy="830997"/>
          </a:xfrm>
          <a:prstGeom prst="rect">
            <a:avLst/>
          </a:prstGeom>
          <a:noFill/>
        </p:spPr>
        <p:txBody>
          <a:bodyPr wrap="square" rtlCol="0">
            <a:spAutoFit/>
          </a:bodyPr>
          <a:lstStyle/>
          <a:p>
            <a:r>
              <a:rPr lang="zh-TW" altLang="en-US" sz="2400" b="1" dirty="0">
                <a:latin typeface="Yu Gothic" charset="-128"/>
                <a:ea typeface="Yu Gothic" charset="-128"/>
                <a:cs typeface="Yu Gothic" charset="-128"/>
              </a:rPr>
              <a:t>巴西</a:t>
            </a:r>
            <a:endParaRPr lang="en-US" altLang="zh-TW" sz="2400" b="1" dirty="0">
              <a:latin typeface="Yu Gothic" charset="-128"/>
              <a:ea typeface="Yu Gothic" charset="-128"/>
              <a:cs typeface="Yu Gothic" charset="-128"/>
            </a:endParaRPr>
          </a:p>
          <a:p>
            <a:r>
              <a:rPr lang="en-US" altLang="zh-TW" sz="2400" b="1" dirty="0">
                <a:latin typeface="Yu Gothic" charset="-128"/>
                <a:ea typeface="Yu Gothic" charset="-128"/>
                <a:cs typeface="Yu Gothic" charset="-128"/>
              </a:rPr>
              <a:t>57%</a:t>
            </a:r>
            <a:endParaRPr lang="en-US" sz="2400" b="1" dirty="0">
              <a:latin typeface="Yu Gothic" charset="-128"/>
              <a:ea typeface="Yu Gothic" charset="-128"/>
              <a:cs typeface="Yu Gothic" charset="-128"/>
            </a:endParaRPr>
          </a:p>
        </p:txBody>
      </p:sp>
      <p:sp>
        <p:nvSpPr>
          <p:cNvPr id="14" name="TextBox 13"/>
          <p:cNvSpPr txBox="1"/>
          <p:nvPr/>
        </p:nvSpPr>
        <p:spPr>
          <a:xfrm>
            <a:off x="2330191" y="3369312"/>
            <a:ext cx="1366143" cy="830997"/>
          </a:xfrm>
          <a:prstGeom prst="rect">
            <a:avLst/>
          </a:prstGeom>
          <a:noFill/>
        </p:spPr>
        <p:txBody>
          <a:bodyPr wrap="square" rtlCol="0">
            <a:spAutoFit/>
          </a:bodyPr>
          <a:lstStyle/>
          <a:p>
            <a:r>
              <a:rPr lang="zh-TW" altLang="en-US" sz="2400" b="1" dirty="0">
                <a:latin typeface="Yu Gothic" charset="-128"/>
                <a:ea typeface="Yu Gothic" charset="-128"/>
                <a:cs typeface="Yu Gothic" charset="-128"/>
              </a:rPr>
              <a:t>美國</a:t>
            </a:r>
            <a:endParaRPr lang="en-US" altLang="zh-TW" sz="2400" b="1" dirty="0">
              <a:latin typeface="Yu Gothic" charset="-128"/>
              <a:ea typeface="Yu Gothic" charset="-128"/>
              <a:cs typeface="Yu Gothic" charset="-128"/>
            </a:endParaRPr>
          </a:p>
          <a:p>
            <a:r>
              <a:rPr lang="en-US" altLang="zh-TW" sz="2400" b="1" dirty="0">
                <a:latin typeface="Yu Gothic" charset="-128"/>
                <a:ea typeface="Yu Gothic" charset="-128"/>
                <a:cs typeface="Yu Gothic" charset="-128"/>
              </a:rPr>
              <a:t>32%</a:t>
            </a:r>
            <a:endParaRPr lang="en-US" sz="2400" b="1" dirty="0">
              <a:latin typeface="Yu Gothic" charset="-128"/>
              <a:ea typeface="Yu Gothic" charset="-128"/>
              <a:cs typeface="Yu Gothic" charset="-128"/>
            </a:endParaRPr>
          </a:p>
        </p:txBody>
      </p:sp>
      <p:sp>
        <p:nvSpPr>
          <p:cNvPr id="15" name="TextBox 14"/>
          <p:cNvSpPr txBox="1"/>
          <p:nvPr/>
        </p:nvSpPr>
        <p:spPr>
          <a:xfrm>
            <a:off x="8851027" y="5532065"/>
            <a:ext cx="1366143" cy="757130"/>
          </a:xfrm>
          <a:prstGeom prst="rect">
            <a:avLst/>
          </a:prstGeom>
          <a:noFill/>
        </p:spPr>
        <p:txBody>
          <a:bodyPr wrap="square" rtlCol="0">
            <a:spAutoFit/>
          </a:bodyPr>
          <a:lstStyle/>
          <a:p>
            <a:pPr>
              <a:lnSpc>
                <a:spcPct val="90000"/>
              </a:lnSpc>
            </a:pPr>
            <a:r>
              <a:rPr lang="zh-TW" altLang="en-US" sz="2400" b="1" dirty="0">
                <a:latin typeface="Yu Gothic" charset="-128"/>
                <a:ea typeface="Yu Gothic" charset="-128"/>
                <a:cs typeface="Yu Gothic" charset="-128"/>
              </a:rPr>
              <a:t>澳洲</a:t>
            </a:r>
            <a:endParaRPr lang="en-US" altLang="zh-TW" sz="2400" b="1" dirty="0">
              <a:latin typeface="Yu Gothic" charset="-128"/>
              <a:ea typeface="Yu Gothic" charset="-128"/>
              <a:cs typeface="Yu Gothic" charset="-128"/>
            </a:endParaRPr>
          </a:p>
          <a:p>
            <a:pPr>
              <a:lnSpc>
                <a:spcPct val="90000"/>
              </a:lnSpc>
            </a:pPr>
            <a:r>
              <a:rPr lang="en-US" sz="2400" b="1" dirty="0">
                <a:latin typeface="Yu Gothic" charset="-128"/>
                <a:ea typeface="Yu Gothic" charset="-128"/>
                <a:cs typeface="Yu Gothic" charset="-128"/>
              </a:rPr>
              <a:t>   2%</a:t>
            </a:r>
          </a:p>
        </p:txBody>
      </p:sp>
    </p:spTree>
    <p:extLst>
      <p:ext uri="{BB962C8B-B14F-4D97-AF65-F5344CB8AC3E}">
        <p14:creationId xmlns:p14="http://schemas.microsoft.com/office/powerpoint/2010/main" val="148631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dissolve">
                                      <p:cBhvr>
                                        <p:cTn id="24" dur="500"/>
                                        <p:tgtEl>
                                          <p:spTgt spid="1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P spid="10" grpId="0" animBg="1"/>
      <p:bldP spid="11" grpId="0" animBg="1"/>
      <p:bldP spid="12" grpId="0" animBg="1"/>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1736726"/>
            <a:ext cx="10515600" cy="2852737"/>
          </a:xfrm>
        </p:spPr>
        <p:txBody>
          <a:bodyPr>
            <a:normAutofit/>
          </a:bodyPr>
          <a:lstStyle/>
          <a:p>
            <a:r>
              <a:rPr lang="zh-TW" altLang="en-US" sz="3200" b="1" cap="small" dirty="0">
                <a:solidFill>
                  <a:srgbClr val="002060"/>
                </a:solidFill>
                <a:latin typeface="Yu Gothic Medium" panose="020B0500000000000000" pitchFamily="34" charset="-128"/>
                <a:ea typeface="Yu Gothic Medium" panose="020B0500000000000000" pitchFamily="34" charset="-128"/>
              </a:rPr>
              <a:t>第五部分：</a:t>
            </a:r>
            <a:r>
              <a:rPr lang="en-HK" altLang="zh-TW" sz="3200" b="1" cap="small" dirty="0">
                <a:solidFill>
                  <a:srgbClr val="002060"/>
                </a:solidFill>
                <a:latin typeface="Yu Gothic Medium" panose="020B0500000000000000" pitchFamily="34" charset="-128"/>
                <a:ea typeface="Yu Gothic Medium" panose="020B0500000000000000" pitchFamily="34" charset="-128"/>
              </a:rPr>
              <a:t/>
            </a:r>
            <a:br>
              <a:rPr lang="en-HK" altLang="zh-TW" sz="3200" b="1" cap="small" dirty="0">
                <a:solidFill>
                  <a:srgbClr val="002060"/>
                </a:solidFill>
                <a:latin typeface="Yu Gothic Medium" panose="020B0500000000000000" pitchFamily="34" charset="-128"/>
                <a:ea typeface="Yu Gothic Medium" panose="020B0500000000000000" pitchFamily="34" charset="-128"/>
              </a:rPr>
            </a:br>
            <a:r>
              <a:rPr lang="en-US" altLang="zh-TW" sz="1200" b="1" cap="small" dirty="0">
                <a:solidFill>
                  <a:srgbClr val="002060"/>
                </a:solidFill>
                <a:latin typeface="Yu Gothic Medium" panose="020B0500000000000000" pitchFamily="34" charset="-128"/>
                <a:ea typeface="Yu Gothic Medium" panose="020B0500000000000000" pitchFamily="34" charset="-128"/>
              </a:rPr>
              <a:t/>
            </a:r>
            <a:br>
              <a:rPr lang="en-US" altLang="zh-TW" sz="1200" b="1" cap="small" dirty="0">
                <a:solidFill>
                  <a:srgbClr val="002060"/>
                </a:solidFill>
                <a:latin typeface="Yu Gothic Medium" panose="020B0500000000000000" pitchFamily="34" charset="-128"/>
                <a:ea typeface="Yu Gothic Medium" panose="020B0500000000000000" pitchFamily="34" charset="-128"/>
              </a:rPr>
            </a:br>
            <a:r>
              <a:rPr lang="zh-TW" altLang="en-US" sz="4400" b="1" dirty="0">
                <a:solidFill>
                  <a:srgbClr val="002060"/>
                </a:solidFill>
                <a:latin typeface="Yu Gothic" charset="-128"/>
                <a:ea typeface="Yu Gothic" charset="-128"/>
                <a:cs typeface="Yu Gothic" charset="-128"/>
              </a:rPr>
              <a:t>怎樣減低我們的水足跡</a:t>
            </a:r>
            <a:r>
              <a:rPr lang="zh-TW" altLang="en-US" sz="4400" b="1" dirty="0">
                <a:solidFill>
                  <a:srgbClr val="002060"/>
                </a:solidFill>
                <a:latin typeface="Yu Gothic Medium" panose="020B0500000000000000" pitchFamily="34" charset="-128"/>
                <a:ea typeface="Yu Gothic Medium" panose="020B0500000000000000" pitchFamily="34" charset="-128"/>
              </a:rPr>
              <a:t>？</a:t>
            </a:r>
            <a:endParaRPr lang="en-US" sz="4400" dirty="0"/>
          </a:p>
        </p:txBody>
      </p:sp>
    </p:spTree>
    <p:extLst>
      <p:ext uri="{BB962C8B-B14F-4D97-AF65-F5344CB8AC3E}">
        <p14:creationId xmlns:p14="http://schemas.microsoft.com/office/powerpoint/2010/main" val="96969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273" y="384779"/>
            <a:ext cx="6014869" cy="1019868"/>
          </a:xfrm>
        </p:spPr>
        <p:txBody>
          <a:bodyPr vert="horz" lIns="91440" tIns="45720" rIns="91440" bIns="45720" rtlCol="0" anchor="ctr">
            <a:noAutofit/>
          </a:bodyPr>
          <a:lstStyle/>
          <a:p>
            <a:pPr lvl="1" algn="ctr"/>
            <a:r>
              <a:rPr lang="zh-TW" altLang="en-US" sz="4800" b="1" kern="1200" dirty="0">
                <a:solidFill>
                  <a:srgbClr val="002060"/>
                </a:solidFill>
                <a:latin typeface="Yu Gothic" charset="-128"/>
                <a:ea typeface="Yu Gothic" charset="-128"/>
                <a:cs typeface="Yu Gothic" charset="-128"/>
              </a:rPr>
              <a:t>多菜少肉</a:t>
            </a:r>
            <a:r>
              <a:rPr lang="zh-TW" altLang="en-US" sz="3300" b="1" kern="1200" dirty="0">
                <a:solidFill>
                  <a:srgbClr val="002060"/>
                </a:solidFill>
                <a:latin typeface="Yu Gothic" charset="-128"/>
                <a:ea typeface="Yu Gothic" charset="-128"/>
                <a:cs typeface="Yu Gothic" charset="-128"/>
              </a:rPr>
              <a:t>的飲食習慣</a:t>
            </a:r>
            <a:r>
              <a:rPr lang="en-US" altLang="zh-TW" sz="3300" b="1" kern="1200" dirty="0">
                <a:solidFill>
                  <a:srgbClr val="002060"/>
                </a:solidFill>
                <a:latin typeface="Yu Gothic" charset="-128"/>
                <a:ea typeface="Yu Gothic" charset="-128"/>
                <a:cs typeface="Yu Gothic" charset="-128"/>
              </a:rPr>
              <a:t/>
            </a:r>
            <a:br>
              <a:rPr lang="en-US" altLang="zh-TW" sz="3300" b="1" kern="1200" dirty="0">
                <a:solidFill>
                  <a:srgbClr val="002060"/>
                </a:solidFill>
                <a:latin typeface="Yu Gothic" charset="-128"/>
                <a:ea typeface="Yu Gothic" charset="-128"/>
                <a:cs typeface="Yu Gothic" charset="-128"/>
              </a:rPr>
            </a:br>
            <a:r>
              <a:rPr lang="zh-TW" altLang="en-US" sz="3300" b="1" kern="1200" dirty="0">
                <a:solidFill>
                  <a:srgbClr val="002060"/>
                </a:solidFill>
                <a:latin typeface="Yu Gothic" charset="-128"/>
                <a:ea typeface="Yu Gothic" charset="-128"/>
                <a:cs typeface="Yu Gothic" charset="-128"/>
              </a:rPr>
              <a:t>可以減低我們的水足跡</a:t>
            </a:r>
            <a:endParaRPr lang="en-US" sz="3300" b="1" kern="1200" dirty="0">
              <a:solidFill>
                <a:srgbClr val="002060"/>
              </a:solidFill>
              <a:latin typeface="Yu Gothic" charset="-128"/>
              <a:ea typeface="Yu Gothic" charset="-128"/>
              <a:cs typeface="Yu Gothic" charset="-128"/>
            </a:endParaRPr>
          </a:p>
        </p:txBody>
      </p:sp>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5481" b="74776" l="7860" r="91415">
                        <a14:foregroundMark x1="34885" y1="57289" x2="34885" y2="57289"/>
                        <a14:foregroundMark x1="50605" y1="68063" x2="50605" y2="68063"/>
                        <a14:foregroundMark x1="40508" y1="38820" x2="40508" y2="38820"/>
                        <a14:foregroundMark x1="40085" y1="40445" x2="40085" y2="40445"/>
                        <a14:foregroundMark x1="40629" y1="36597" x2="40629" y2="36597"/>
                        <a14:foregroundMark x1="39359" y1="37452" x2="39359" y2="37452"/>
                        <a14:foregroundMark x1="74184" y1="56734" x2="74184" y2="56734"/>
                        <a14:foregroundMark x1="40387" y1="41599" x2="40387" y2="41599"/>
                        <a14:foregroundMark x1="51028" y1="28046" x2="51028" y2="28046"/>
                        <a14:foregroundMark x1="73035" y1="54724" x2="73035" y2="54724"/>
                        <a14:foregroundMark x1="86397" y1="71697" x2="86397" y2="71697"/>
                        <a14:foregroundMark x1="87183" y1="73065" x2="87183" y2="73065"/>
                        <a14:foregroundMark x1="83857" y1="73578" x2="83857" y2="73578"/>
                        <a14:foregroundMark x1="81318" y1="74006" x2="81318" y2="74006"/>
                        <a14:foregroundMark x1="84704" y1="74006" x2="84704" y2="74006"/>
                        <a14:foregroundMark x1="13845" y1="74989" x2="13845" y2="74989"/>
                        <a14:foregroundMark x1="12757" y1="73279" x2="12757" y2="73279"/>
                        <a14:foregroundMark x1="16082" y1="73707" x2="16082" y2="73707"/>
                        <a14:foregroundMark x1="26602" y1="73792" x2="26602" y2="73792"/>
                        <a14:foregroundMark x1="32225" y1="73878" x2="32225" y2="73878"/>
                        <a14:foregroundMark x1="44498" y1="73878" x2="44498" y2="73878"/>
                        <a14:foregroundMark x1="61125" y1="73707" x2="61125" y2="73707"/>
                        <a14:foregroundMark x1="56530" y1="73792" x2="56530" y2="73792"/>
                        <a14:foregroundMark x1="63845" y1="73878" x2="63845" y2="73878"/>
                        <a14:foregroundMark x1="72068" y1="53014" x2="72068" y2="53014"/>
                        <a14:foregroundMark x1="74607" y1="56648" x2="74607" y2="56648"/>
                        <a14:foregroundMark x1="73035" y1="73878" x2="73035" y2="73878"/>
                        <a14:foregroundMark x1="86759" y1="73578" x2="86759" y2="73578"/>
                        <a14:foregroundMark x1="71826" y1="73878" x2="71826" y2="73878"/>
                        <a14:foregroundMark x1="71161" y1="73920" x2="71161" y2="73920"/>
                        <a14:foregroundMark x1="64813" y1="73792" x2="64813" y2="73792"/>
                        <a14:foregroundMark x1="29988" y1="73835" x2="29988" y2="73835"/>
                        <a14:foregroundMark x1="21584" y1="73664" x2="21584" y2="73664"/>
                        <a14:foregroundMark x1="19347" y1="73835" x2="19347" y2="73835"/>
                        <a14:foregroundMark x1="51632" y1="29201" x2="51632" y2="29201"/>
                        <a14:backgroundMark x1="39661" y1="42326" x2="39661" y2="42326"/>
                        <a14:backgroundMark x1="47521" y1="74348" x2="47521" y2="74348"/>
                        <a14:backgroundMark x1="72793" y1="74348" x2="72793" y2="74348"/>
                        <a14:backgroundMark x1="55260" y1="74220" x2="55260" y2="74220"/>
                        <a14:backgroundMark x1="43349" y1="74391" x2="43349" y2="74391"/>
                        <a14:backgroundMark x1="51753" y1="74263" x2="51753" y2="74263"/>
                        <a14:backgroundMark x1="59250" y1="74305" x2="59250" y2="74305"/>
                        <a14:backgroundMark x1="64933" y1="74263" x2="64933" y2="74263"/>
                        <a14:backgroundMark x1="64933" y1="74263" x2="64933" y2="74263"/>
                        <a14:backgroundMark x1="64933" y1="74263" x2="64933" y2="74263"/>
                        <a14:backgroundMark x1="64933" y1="74263" x2="64933" y2="74263"/>
                        <a14:backgroundMark x1="45707" y1="74391" x2="45707" y2="74391"/>
                        <a14:backgroundMark x1="50544" y1="74476" x2="50544" y2="74476"/>
                        <a14:backgroundMark x1="56953" y1="74476" x2="56953" y2="74476"/>
                        <a14:backgroundMark x1="53083" y1="74305" x2="53083" y2="74305"/>
                        <a14:backgroundMark x1="62696" y1="74134" x2="62696" y2="74134"/>
                        <a14:backgroundMark x1="65961" y1="74305" x2="65961" y2="74305"/>
                        <a14:backgroundMark x1="71524" y1="74476" x2="71524" y2="74476"/>
                        <a14:backgroundMark x1="67956" y1="75118" x2="67956" y2="75118"/>
                      </a14:backgroundRemoval>
                    </a14:imgEffect>
                  </a14:imgLayer>
                </a14:imgProps>
              </a:ext>
              <a:ext uri="{28A0092B-C50C-407E-A947-70E740481C1C}">
                <a14:useLocalDpi xmlns:a14="http://schemas.microsoft.com/office/drawing/2010/main" val="0"/>
              </a:ext>
            </a:extLst>
          </a:blip>
          <a:srcRect l="7975" t="19983" r="9283" b="24892"/>
          <a:stretch/>
        </p:blipFill>
        <p:spPr>
          <a:xfrm>
            <a:off x="3263364" y="1249841"/>
            <a:ext cx="5561816" cy="4904715"/>
          </a:xfrm>
          <a:prstGeom prst="triangle">
            <a:avLst/>
          </a:prstGeom>
        </p:spPr>
      </p:pic>
      <p:sp>
        <p:nvSpPr>
          <p:cNvPr id="10" name="Down Arrow 9"/>
          <p:cNvSpPr/>
          <p:nvPr/>
        </p:nvSpPr>
        <p:spPr>
          <a:xfrm rot="1827363">
            <a:off x="3675280" y="1859851"/>
            <a:ext cx="943155" cy="3839511"/>
          </a:xfrm>
          <a:prstGeom prst="downArrow">
            <a:avLst/>
          </a:prstGeom>
          <a:gradFill flip="none" rotWithShape="1">
            <a:gsLst>
              <a:gs pos="100000">
                <a:schemeClr val="bg2">
                  <a:lumMod val="75000"/>
                </a:schemeClr>
              </a:gs>
              <a:gs pos="42000">
                <a:schemeClr val="accent5">
                  <a:lumMod val="25000"/>
                  <a:lumOff val="75000"/>
                </a:schemeClr>
              </a:gs>
              <a:gs pos="56000">
                <a:schemeClr val="accent5">
                  <a:lumMod val="10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zh-TW" altLang="en-US" sz="2800" dirty="0">
                <a:solidFill>
                  <a:schemeClr val="tx1"/>
                </a:solidFill>
              </a:rPr>
              <a:t>建議進食份量</a:t>
            </a:r>
            <a:endParaRPr lang="en-US" sz="2800" dirty="0">
              <a:solidFill>
                <a:schemeClr val="tx1"/>
              </a:solidFill>
            </a:endParaRPr>
          </a:p>
        </p:txBody>
      </p:sp>
      <p:sp>
        <p:nvSpPr>
          <p:cNvPr id="16" name="Down Arrow 15"/>
          <p:cNvSpPr/>
          <p:nvPr/>
        </p:nvSpPr>
        <p:spPr>
          <a:xfrm rot="19893242">
            <a:off x="7651882" y="1936731"/>
            <a:ext cx="943155" cy="3839511"/>
          </a:xfrm>
          <a:prstGeom prst="downArrow">
            <a:avLst/>
          </a:prstGeom>
          <a:gradFill flip="none" rotWithShape="1">
            <a:gsLst>
              <a:gs pos="0">
                <a:srgbClr val="FF0000"/>
              </a:gs>
              <a:gs pos="48000">
                <a:srgbClr val="92D050"/>
              </a:gs>
              <a:gs pos="83000">
                <a:schemeClr val="accent6">
                  <a:lumMod val="45000"/>
                  <a:lumOff val="55000"/>
                </a:schemeClr>
              </a:gs>
              <a:gs pos="100000">
                <a:schemeClr val="accent6">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zh-TW" altLang="en-US" sz="2800" dirty="0">
                <a:solidFill>
                  <a:schemeClr val="tx1"/>
                </a:solidFill>
              </a:rPr>
              <a:t>對環境的影響</a:t>
            </a:r>
            <a:endParaRPr lang="en-US" sz="2800" dirty="0">
              <a:solidFill>
                <a:schemeClr val="tx1"/>
              </a:solidFill>
            </a:endParaRPr>
          </a:p>
        </p:txBody>
      </p:sp>
    </p:spTree>
    <p:extLst>
      <p:ext uri="{BB962C8B-B14F-4D97-AF65-F5344CB8AC3E}">
        <p14:creationId xmlns:p14="http://schemas.microsoft.com/office/powerpoint/2010/main" val="78331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2000" y="502266"/>
            <a:ext cx="6014869" cy="1019868"/>
          </a:xfrm>
        </p:spPr>
        <p:txBody>
          <a:bodyPr vert="horz" lIns="91440" tIns="45720" rIns="91440" bIns="45720" rtlCol="0" anchor="ctr">
            <a:noAutofit/>
          </a:bodyPr>
          <a:lstStyle/>
          <a:p>
            <a:pPr lvl="1" algn="ctr"/>
            <a:r>
              <a:rPr lang="zh-TW" altLang="en-US" sz="4800" b="1" kern="1200" dirty="0">
                <a:solidFill>
                  <a:srgbClr val="002060"/>
                </a:solidFill>
                <a:latin typeface="Yu Gothic" charset="-128"/>
                <a:ea typeface="Yu Gothic" charset="-128"/>
                <a:cs typeface="Yu Gothic" charset="-128"/>
              </a:rPr>
              <a:t>避免浪費</a:t>
            </a:r>
            <a:r>
              <a:rPr lang="zh-TW" altLang="en-US" sz="3300" b="1" kern="1200" dirty="0">
                <a:solidFill>
                  <a:srgbClr val="002060"/>
                </a:solidFill>
                <a:latin typeface="Yu Gothic" charset="-128"/>
                <a:ea typeface="Yu Gothic" charset="-128"/>
                <a:cs typeface="Yu Gothic" charset="-128"/>
              </a:rPr>
              <a:t>食物</a:t>
            </a:r>
            <a:br>
              <a:rPr lang="zh-TW" altLang="en-US" sz="3300" b="1" kern="1200" dirty="0">
                <a:solidFill>
                  <a:srgbClr val="002060"/>
                </a:solidFill>
                <a:latin typeface="Yu Gothic" charset="-128"/>
                <a:ea typeface="Yu Gothic" charset="-128"/>
                <a:cs typeface="Yu Gothic" charset="-128"/>
              </a:rPr>
            </a:br>
            <a:r>
              <a:rPr lang="zh-TW" altLang="en-US" sz="3300" b="1" kern="1200" dirty="0">
                <a:solidFill>
                  <a:srgbClr val="002060"/>
                </a:solidFill>
                <a:latin typeface="Yu Gothic" charset="-128"/>
                <a:ea typeface="Yu Gothic" charset="-128"/>
                <a:cs typeface="Yu Gothic" charset="-128"/>
              </a:rPr>
              <a:t>可以減低我們的水足跡</a:t>
            </a:r>
            <a:endParaRPr lang="en-US" sz="3300" b="1" kern="1200" dirty="0">
              <a:solidFill>
                <a:srgbClr val="002060"/>
              </a:solidFill>
              <a:latin typeface="Yu Gothic" charset="-128"/>
              <a:ea typeface="Yu Gothic" charset="-128"/>
              <a:cs typeface="Yu Gothic" charset="-128"/>
            </a:endParaRPr>
          </a:p>
        </p:txBody>
      </p:sp>
      <p:sp>
        <p:nvSpPr>
          <p:cNvPr id="3" name="Content Placeholder 2"/>
          <p:cNvSpPr>
            <a:spLocks noGrp="1"/>
          </p:cNvSpPr>
          <p:nvPr>
            <p:ph idx="1"/>
          </p:nvPr>
        </p:nvSpPr>
        <p:spPr>
          <a:xfrm>
            <a:off x="1698173" y="2096557"/>
            <a:ext cx="9376226" cy="2885895"/>
          </a:xfrm>
        </p:spPr>
        <p:txBody>
          <a:bodyPr>
            <a:noAutofit/>
          </a:bodyPr>
          <a:lstStyle/>
          <a:p>
            <a:pPr marL="642907" lvl="1" indent="-342882">
              <a:lnSpc>
                <a:spcPct val="100000"/>
              </a:lnSpc>
              <a:spcBef>
                <a:spcPts val="0"/>
              </a:spcBef>
            </a:pP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香港</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每</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日</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廚餘重量逾 </a:t>
            </a:r>
            <a:r>
              <a:rPr lang="en-US" altLang="zh-TW" sz="4800" b="1" dirty="0" smtClean="0">
                <a:solidFill>
                  <a:srgbClr val="002060"/>
                </a:solidFill>
                <a:latin typeface="Yu Gothic" panose="020B0400000000000000" pitchFamily="34" charset="-128"/>
                <a:ea typeface="Yu Gothic" panose="020B0400000000000000" pitchFamily="34" charset="-128"/>
                <a:cs typeface="Times New Roman" panose="02020603050405020304" pitchFamily="18" charset="0"/>
              </a:rPr>
              <a:t>3,600</a:t>
            </a:r>
            <a:r>
              <a:rPr lang="en-US" altLang="zh-TW" sz="12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 </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噸</a:t>
            </a:r>
            <a:endParaRPr lang="en-US" altLang="zh-TW"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300023" indent="-342882">
              <a:lnSpc>
                <a:spcPct val="100000"/>
              </a:lnSpc>
              <a:spcBef>
                <a:spcPts val="0"/>
              </a:spcBef>
            </a:pPr>
            <a:endParaRPr lang="en-US" altLang="zh-TW" sz="18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1" indent="-342882">
              <a:lnSpc>
                <a:spcPct val="100000"/>
              </a:lnSpc>
              <a:spcBef>
                <a:spcPts val="0"/>
              </a:spcBef>
            </a:pP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按有關</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香</a:t>
            </a:r>
            <a:r>
              <a:rPr lang="zh-CN"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港</a:t>
            </a:r>
            <a:r>
              <a:rPr lang="zh-TW" altLang="en-US" sz="3600" u="sng"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住宅廚餘</a:t>
            </a:r>
            <a:r>
              <a:rPr lang="zh-TW"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的</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研究數據推算</a:t>
            </a:r>
            <a:r>
              <a:rPr lang="en-US" altLang="zh-TW"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全香港</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每</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天</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浪費了</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逾 </a:t>
            </a:r>
            <a:r>
              <a:rPr lang="en-US" altLang="zh-TW" sz="4800" b="1" u="sng" dirty="0" smtClean="0">
                <a:solidFill>
                  <a:srgbClr val="002060"/>
                </a:solidFill>
                <a:latin typeface="Yu Gothic" panose="020B0400000000000000" pitchFamily="34" charset="-128"/>
                <a:ea typeface="Yu Gothic" panose="020B0400000000000000" pitchFamily="34" charset="-128"/>
                <a:cs typeface="Times New Roman" panose="02020603050405020304" pitchFamily="18" charset="0"/>
              </a:rPr>
              <a:t>48</a:t>
            </a:r>
            <a:r>
              <a:rPr lang="en-US" altLang="zh-CN" sz="4800" b="1" u="sng" dirty="0" smtClean="0">
                <a:solidFill>
                  <a:srgbClr val="002060"/>
                </a:solidFill>
                <a:latin typeface="Yu Gothic" panose="020B0400000000000000" pitchFamily="34" charset="-128"/>
                <a:ea typeface="Yu Gothic" panose="020B0400000000000000" pitchFamily="34" charset="-128"/>
                <a:cs typeface="Times New Roman" panose="02020603050405020304" pitchFamily="18" charset="0"/>
              </a:rPr>
              <a:t>0</a:t>
            </a:r>
            <a:r>
              <a:rPr lang="zh-CN"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萬立方米</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的</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虛擬水</a:t>
            </a:r>
            <a:endParaRPr lang="en-US" altLang="zh-CN"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1" indent="-342882">
              <a:lnSpc>
                <a:spcPct val="100000"/>
              </a:lnSpc>
              <a:spcBef>
                <a:spcPts val="0"/>
              </a:spcBef>
            </a:pPr>
            <a:endParaRPr lang="en-US" altLang="zh-CN"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2" indent="0">
              <a:lnSpc>
                <a:spcPct val="100000"/>
              </a:lnSpc>
              <a:spcBef>
                <a:spcPts val="0"/>
              </a:spcBef>
              <a:buNone/>
            </a:pPr>
            <a:r>
              <a:rPr lang="en-HK" altLang="zh-CN"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 </a:t>
            </a:r>
            <a:r>
              <a:rPr lang="zh-CN"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比全</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港</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一天的直接用水</a:t>
            </a:r>
            <a:r>
              <a:rPr lang="zh-TW"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量</a:t>
            </a:r>
            <a:r>
              <a:rPr lang="zh-CN"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還</a:t>
            </a:r>
            <a:r>
              <a:rPr lang="zh-CN"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要多</a:t>
            </a:r>
            <a:endParaRPr lang="en-US" altLang="zh-TW"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2" indent="0">
              <a:lnSpc>
                <a:spcPct val="100000"/>
              </a:lnSpc>
              <a:spcBef>
                <a:spcPts val="0"/>
              </a:spcBef>
              <a:buNone/>
            </a:pPr>
            <a:endParaRPr lang="en-US" altLang="zh-TW" sz="3600" dirty="0">
              <a:latin typeface="Yu Gothic Medium" panose="020B0500000000000000" pitchFamily="34" charset="-128"/>
              <a:ea typeface="Yu Gothic Medium" panose="020B0500000000000000" pitchFamily="34" charset="-128"/>
              <a:cs typeface="Times New Roman" panose="02020603050405020304" pitchFamily="18" charset="0"/>
            </a:endParaRPr>
          </a:p>
        </p:txBody>
      </p:sp>
    </p:spTree>
    <p:extLst>
      <p:ext uri="{BB962C8B-B14F-4D97-AF65-F5344CB8AC3E}">
        <p14:creationId xmlns:p14="http://schemas.microsoft.com/office/powerpoint/2010/main" val="1759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085" y="308923"/>
            <a:ext cx="6014869" cy="1019868"/>
          </a:xfrm>
        </p:spPr>
        <p:txBody>
          <a:bodyPr>
            <a:noAutofit/>
          </a:bodyPr>
          <a:lstStyle/>
          <a:p>
            <a:pPr lvl="1" algn="ctr" defTabSz="685766" rtl="0">
              <a:lnSpc>
                <a:spcPct val="90000"/>
              </a:lnSpc>
              <a:spcBef>
                <a:spcPct val="0"/>
              </a:spcBef>
            </a:pPr>
            <a:r>
              <a:rPr lang="zh-TW" alt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rPr>
              <a:t>總結</a:t>
            </a:r>
            <a:endParaRPr 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endParaRPr>
          </a:p>
        </p:txBody>
      </p:sp>
      <p:sp>
        <p:nvSpPr>
          <p:cNvPr id="3" name="Content Placeholder 2"/>
          <p:cNvSpPr>
            <a:spLocks noGrp="1"/>
          </p:cNvSpPr>
          <p:nvPr>
            <p:ph idx="1"/>
          </p:nvPr>
        </p:nvSpPr>
        <p:spPr>
          <a:xfrm>
            <a:off x="1685716" y="1464435"/>
            <a:ext cx="8761573" cy="4358296"/>
          </a:xfrm>
        </p:spPr>
        <p:txBody>
          <a:bodyPr>
            <a:noAutofit/>
          </a:bodyPr>
          <a:lstStyle/>
          <a:p>
            <a:pPr marL="642907" lvl="1" indent="-342882">
              <a:lnSpc>
                <a:spcPct val="100000"/>
              </a:lnSpc>
              <a:spcBef>
                <a:spcPts val="0"/>
              </a:spcBef>
              <a:spcAft>
                <a:spcPts val="2400"/>
              </a:spcAft>
            </a:pP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我們每天消耗的水資源遠遠超過肉眼可見的份量</a:t>
            </a:r>
            <a:r>
              <a:rPr lang="en-US" altLang="zh-TW"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 </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而這些</a:t>
            </a: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虛擬用水</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往</a:t>
            </a:r>
            <a:r>
              <a:rPr lang="zh-TW"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往</a:t>
            </a:r>
            <a:r>
              <a:rPr lang="zh-TW" altLang="en-US" sz="3600" u="sng"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被</a:t>
            </a: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忽略</a:t>
            </a:r>
            <a:endParaRPr lang="en-US" altLang="zh-TW"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1" indent="-342882">
              <a:lnSpc>
                <a:spcPct val="100000"/>
              </a:lnSpc>
              <a:spcBef>
                <a:spcPts val="0"/>
              </a:spcBef>
              <a:spcAft>
                <a:spcPts val="2400"/>
              </a:spcAft>
            </a:pP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有</a:t>
            </a:r>
            <a:r>
              <a:rPr lang="en-US" altLang="zh-TW" sz="3600" u="sng"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9</a:t>
            </a:r>
            <a:r>
              <a:rPr lang="en-HK" altLang="zh-TW" sz="3600" u="sng"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0%</a:t>
            </a:r>
            <a:r>
              <a:rPr lang="zh-TW" altLang="en-US" sz="3600" dirty="0" smtClean="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的</a:t>
            </a: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虛擬水</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是用來製造</a:t>
            </a: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食物</a:t>
            </a:r>
            <a:endParaRPr lang="en-US" altLang="zh-TW"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endParaRPr>
          </a:p>
          <a:p>
            <a:pPr marL="642907" lvl="1" indent="-342882">
              <a:lnSpc>
                <a:spcPct val="100000"/>
              </a:lnSpc>
              <a:spcBef>
                <a:spcPts val="0"/>
              </a:spcBef>
              <a:spcAft>
                <a:spcPts val="1800"/>
              </a:spcAft>
            </a:pP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多菜少肉</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的飲食習慣和</a:t>
            </a:r>
            <a:r>
              <a:rPr lang="zh-TW" altLang="en-US" sz="3600" u="sng"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避免浪費</a:t>
            </a:r>
            <a:r>
              <a:rPr lang="zh-TW" altLang="en-US" sz="3600" dirty="0">
                <a:solidFill>
                  <a:srgbClr val="002060"/>
                </a:solidFill>
                <a:latin typeface="Yu Gothic Medium" panose="020B0500000000000000" pitchFamily="34" charset="-128"/>
                <a:ea typeface="Yu Gothic Medium" panose="020B0500000000000000" pitchFamily="34" charset="-128"/>
                <a:cs typeface="Times New Roman" panose="02020603050405020304" pitchFamily="18" charset="0"/>
              </a:rPr>
              <a:t>食物可以節省水資源</a:t>
            </a:r>
            <a:endParaRPr lang="en-US" altLang="zh-TW" sz="3600" dirty="0">
              <a:latin typeface="Yu Gothic Medium" panose="020B0500000000000000" pitchFamily="34" charset="-128"/>
              <a:ea typeface="Yu Gothic Medium" panose="020B0500000000000000" pitchFamily="34" charset="-128"/>
              <a:cs typeface="Times New Roman" panose="02020603050405020304" pitchFamily="18" charset="0"/>
            </a:endParaRPr>
          </a:p>
        </p:txBody>
      </p:sp>
    </p:spTree>
    <p:extLst>
      <p:ext uri="{BB962C8B-B14F-4D97-AF65-F5344CB8AC3E}">
        <p14:creationId xmlns:p14="http://schemas.microsoft.com/office/powerpoint/2010/main" val="888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165263" y="510161"/>
            <a:ext cx="5766037" cy="60278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defTabSz="685766">
              <a:lnSpc>
                <a:spcPct val="90000"/>
              </a:lnSpc>
              <a:spcBef>
                <a:spcPct val="0"/>
              </a:spcBef>
            </a:pPr>
            <a:r>
              <a:rPr lang="zh-TW" alt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rPr>
              <a:t>水足跡計算機</a:t>
            </a:r>
            <a:endParaRPr 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endParaRPr>
          </a:p>
        </p:txBody>
      </p:sp>
      <p:sp>
        <p:nvSpPr>
          <p:cNvPr id="3" name="TextBox 2"/>
          <p:cNvSpPr txBox="1"/>
          <p:nvPr/>
        </p:nvSpPr>
        <p:spPr>
          <a:xfrm>
            <a:off x="1962947" y="1521365"/>
            <a:ext cx="8170671" cy="2246769"/>
          </a:xfrm>
          <a:prstGeom prst="rect">
            <a:avLst/>
          </a:prstGeom>
          <a:noFill/>
        </p:spPr>
        <p:txBody>
          <a:bodyPr wrap="square" rtlCol="0">
            <a:spAutoFit/>
          </a:bodyPr>
          <a:lstStyle/>
          <a:p>
            <a:pPr marL="257162" indent="-257162">
              <a:buFont typeface="Wingdings" panose="05000000000000000000" pitchFamily="2" charset="2"/>
              <a:buChar char="n"/>
            </a:pPr>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全港首個結合科學實證數據以推廣水足跡</a:t>
            </a:r>
            <a:endParaRPr lang="en-HK" altLang="zh-TW"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endParaRPr>
          </a:p>
          <a:p>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概念的應用程式 </a:t>
            </a:r>
            <a:r>
              <a:rPr lang="en-US" altLang="zh-TW"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a:t>
            </a:r>
            <a:r>
              <a:rPr lang="en-US" altLang="zh-TW" sz="3200" dirty="0">
                <a:sym typeface="Wingdings" panose="05000000000000000000" pitchFamily="2" charset="2"/>
                <a:hlinkClick r:id="rId3"/>
              </a:rPr>
              <a:t>www.jcwise.hk/wfc</a:t>
            </a:r>
            <a:r>
              <a:rPr lang="en-US" altLang="zh-TW" sz="3200" dirty="0">
                <a:sym typeface="Wingdings" panose="05000000000000000000" pitchFamily="2" charset="2"/>
              </a:rPr>
              <a:t>)</a:t>
            </a:r>
          </a:p>
          <a:p>
            <a:pPr marL="257162" indent="-257162">
              <a:buFont typeface="Wingdings" panose="05000000000000000000" pitchFamily="2" charset="2"/>
              <a:buChar char="n"/>
            </a:pPr>
            <a:endParaRPr lang="en-US" altLang="zh-TW" sz="1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endParaRPr>
          </a:p>
          <a:p>
            <a:pPr marL="257162" indent="-257162">
              <a:buFont typeface="Wingdings" panose="05000000000000000000" pitchFamily="2" charset="2"/>
              <a:buChar char="n"/>
            </a:pPr>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應用程式：在 </a:t>
            </a:r>
            <a:r>
              <a:rPr lang="en-HK" sz="3200" dirty="0">
                <a:solidFill>
                  <a:srgbClr val="002060"/>
                </a:solidFill>
                <a:latin typeface="Calibri" panose="020F0502020204030204" pitchFamily="34" charset="0"/>
                <a:ea typeface="Yu Gothic Medium" panose="020B0500000000000000" pitchFamily="34" charset="-128"/>
                <a:cs typeface="Calibri" panose="020F0502020204030204" pitchFamily="34" charset="0"/>
              </a:rPr>
              <a:t>App Store (iOS) </a:t>
            </a:r>
            <a:r>
              <a:rPr lang="zh-TW" altLang="en-US" sz="3200" dirty="0">
                <a:solidFill>
                  <a:srgbClr val="002060"/>
                </a:solidFill>
                <a:latin typeface="Yu Gothic Medium" panose="020B0500000000000000" pitchFamily="34" charset="-128"/>
                <a:ea typeface="Yu Gothic Medium" panose="020B0500000000000000" pitchFamily="34" charset="-128"/>
              </a:rPr>
              <a:t>或</a:t>
            </a:r>
            <a:r>
              <a:rPr lang="en-HK" sz="3200" dirty="0">
                <a:solidFill>
                  <a:srgbClr val="002060"/>
                </a:solidFill>
                <a:latin typeface="Yu Gothic Medium" panose="020B0500000000000000" pitchFamily="34" charset="-128"/>
                <a:ea typeface="Yu Gothic Medium" panose="020B0500000000000000" pitchFamily="34" charset="-128"/>
              </a:rPr>
              <a:t> </a:t>
            </a:r>
          </a:p>
          <a:p>
            <a:r>
              <a:rPr lang="en-HK" sz="3200" dirty="0">
                <a:solidFill>
                  <a:srgbClr val="002060"/>
                </a:solidFill>
                <a:latin typeface="Yu Gothic Medium" panose="020B0500000000000000" pitchFamily="34" charset="-128"/>
                <a:ea typeface="Yu Gothic Medium" panose="020B0500000000000000" pitchFamily="34" charset="-128"/>
              </a:rPr>
              <a:t>    </a:t>
            </a:r>
            <a:r>
              <a:rPr lang="en-HK" sz="3200" dirty="0">
                <a:solidFill>
                  <a:srgbClr val="002060"/>
                </a:solidFill>
                <a:ea typeface="Yu Gothic Medium" panose="020B0500000000000000" pitchFamily="34" charset="-128"/>
              </a:rPr>
              <a:t>Play Store (Android) </a:t>
            </a:r>
            <a:r>
              <a:rPr lang="zh-TW" altLang="en-US" sz="3200" dirty="0">
                <a:solidFill>
                  <a:srgbClr val="002060"/>
                </a:solidFill>
                <a:latin typeface="Yu Gothic Medium" panose="020B0500000000000000" pitchFamily="34" charset="-128"/>
                <a:ea typeface="Yu Gothic Medium" panose="020B0500000000000000" pitchFamily="34" charset="-128"/>
              </a:rPr>
              <a:t>下載</a:t>
            </a:r>
            <a:endParaRPr lang="en-US" altLang="zh-TW" sz="3200" dirty="0">
              <a:solidFill>
                <a:srgbClr val="002060"/>
              </a:solidFill>
              <a:latin typeface="Yu Gothic Medium" panose="020B0500000000000000" pitchFamily="34" charset="-128"/>
              <a:ea typeface="Yu Gothic Medium" panose="020B0500000000000000" pitchFamily="34" charset="-128"/>
            </a:endParaRPr>
          </a:p>
        </p:txBody>
      </p:sp>
      <p:grpSp>
        <p:nvGrpSpPr>
          <p:cNvPr id="4" name="Group 3"/>
          <p:cNvGrpSpPr/>
          <p:nvPr/>
        </p:nvGrpSpPr>
        <p:grpSpPr>
          <a:xfrm>
            <a:off x="3860800" y="428320"/>
            <a:ext cx="632009" cy="643009"/>
            <a:chOff x="8688288" y="2473452"/>
            <a:chExt cx="2592288" cy="2539724"/>
          </a:xfrm>
        </p:grpSpPr>
        <p:sp>
          <p:nvSpPr>
            <p:cNvPr id="5" name="Oval 4"/>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pic>
        <p:nvPicPr>
          <p:cNvPr id="8" name="Picture 7"/>
          <p:cNvPicPr>
            <a:picLocks noChangeAspect="1"/>
          </p:cNvPicPr>
          <p:nvPr/>
        </p:nvPicPr>
        <p:blipFill>
          <a:blip r:embed="rId5"/>
          <a:stretch>
            <a:fillRect/>
          </a:stretch>
        </p:blipFill>
        <p:spPr>
          <a:xfrm>
            <a:off x="3241782" y="3923734"/>
            <a:ext cx="1512427" cy="1519003"/>
          </a:xfrm>
          <a:prstGeom prst="rect">
            <a:avLst/>
          </a:prstGeom>
        </p:spPr>
      </p:pic>
      <p:pic>
        <p:nvPicPr>
          <p:cNvPr id="9" name="Picture 8"/>
          <p:cNvPicPr>
            <a:picLocks noChangeAspect="1"/>
          </p:cNvPicPr>
          <p:nvPr/>
        </p:nvPicPr>
        <p:blipFill>
          <a:blip r:embed="rId6"/>
          <a:stretch>
            <a:fillRect/>
          </a:stretch>
        </p:blipFill>
        <p:spPr>
          <a:xfrm>
            <a:off x="3303082" y="5524578"/>
            <a:ext cx="1393227" cy="485843"/>
          </a:xfrm>
          <a:prstGeom prst="rect">
            <a:avLst/>
          </a:prstGeom>
        </p:spPr>
      </p:pic>
      <p:pic>
        <p:nvPicPr>
          <p:cNvPr id="10" name="Picture 9"/>
          <p:cNvPicPr>
            <a:picLocks noChangeAspect="1"/>
          </p:cNvPicPr>
          <p:nvPr/>
        </p:nvPicPr>
        <p:blipFill>
          <a:blip r:embed="rId7"/>
          <a:stretch>
            <a:fillRect/>
          </a:stretch>
        </p:blipFill>
        <p:spPr>
          <a:xfrm>
            <a:off x="7684735" y="3923727"/>
            <a:ext cx="1538052" cy="1538052"/>
          </a:xfrm>
          <a:prstGeom prst="rect">
            <a:avLst/>
          </a:prstGeom>
        </p:spPr>
      </p:pic>
      <p:pic>
        <p:nvPicPr>
          <p:cNvPr id="11" name="Picture 10"/>
          <p:cNvPicPr>
            <a:picLocks noChangeAspect="1"/>
          </p:cNvPicPr>
          <p:nvPr/>
        </p:nvPicPr>
        <p:blipFill>
          <a:blip r:embed="rId8"/>
          <a:stretch>
            <a:fillRect/>
          </a:stretch>
        </p:blipFill>
        <p:spPr>
          <a:xfrm>
            <a:off x="7741888" y="5538539"/>
            <a:ext cx="1428951" cy="492988"/>
          </a:xfrm>
          <a:prstGeom prst="rect">
            <a:avLst/>
          </a:prstGeom>
        </p:spPr>
      </p:pic>
    </p:spTree>
    <p:extLst>
      <p:ext uri="{BB962C8B-B14F-4D97-AF65-F5344CB8AC3E}">
        <p14:creationId xmlns:p14="http://schemas.microsoft.com/office/powerpoint/2010/main" val="343396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par>
                                <p:cTn id="28" presetID="9"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669" y="475437"/>
            <a:ext cx="5508763" cy="559223"/>
          </a:xfrm>
        </p:spPr>
        <p:txBody>
          <a:bodyPr>
            <a:noAutofit/>
          </a:bodyPr>
          <a:lstStyle/>
          <a:p>
            <a:pPr algn="ctr"/>
            <a:r>
              <a:rPr lang="en-US" sz="3600" b="1" dirty="0">
                <a:solidFill>
                  <a:srgbClr val="002060"/>
                </a:solidFill>
                <a:latin typeface="Yu Gothic" charset="-128"/>
                <a:ea typeface="Yu Gothic" charset="-128"/>
                <a:cs typeface="Yu Gothic" charset="-128"/>
              </a:rPr>
              <a:t>  </a:t>
            </a:r>
            <a:r>
              <a:rPr lang="zh-TW" altLang="en-US" sz="3600" b="1" dirty="0">
                <a:solidFill>
                  <a:srgbClr val="002060"/>
                </a:solidFill>
                <a:latin typeface="Yu Gothic" charset="-128"/>
                <a:ea typeface="Yu Gothic" charset="-128"/>
                <a:cs typeface="Yu Gothic" charset="-128"/>
              </a:rPr>
              <a:t>飲食水足跡</a:t>
            </a:r>
            <a:endParaRPr lang="en-US" sz="3600" b="1" dirty="0">
              <a:solidFill>
                <a:srgbClr val="002060"/>
              </a:solidFill>
              <a:latin typeface="Yu Gothic" charset="-128"/>
              <a:ea typeface="Yu Gothic" charset="-128"/>
              <a:cs typeface="Yu Gothic" charset="-128"/>
            </a:endParaRPr>
          </a:p>
        </p:txBody>
      </p:sp>
      <p:sp>
        <p:nvSpPr>
          <p:cNvPr id="4" name="TextBox 3"/>
          <p:cNvSpPr txBox="1"/>
          <p:nvPr/>
        </p:nvSpPr>
        <p:spPr>
          <a:xfrm>
            <a:off x="1507211" y="1372087"/>
            <a:ext cx="9213224" cy="584775"/>
          </a:xfrm>
          <a:prstGeom prst="rect">
            <a:avLst/>
          </a:prstGeom>
          <a:noFill/>
        </p:spPr>
        <p:txBody>
          <a:bodyPr wrap="square" rtlCol="0">
            <a:spAutoFit/>
          </a:bodyPr>
          <a:lstStyle/>
          <a:p>
            <a:pPr algn="ctr"/>
            <a:r>
              <a:rPr lang="zh-TW" altLang="en-US" sz="3200" i="1" dirty="0">
                <a:solidFill>
                  <a:schemeClr val="accent1">
                    <a:lumMod val="75000"/>
                  </a:schemeClr>
                </a:solidFill>
                <a:latin typeface="Yu Gothic" charset="-128"/>
                <a:ea typeface="Yu Gothic" charset="-128"/>
                <a:cs typeface="Yu Gothic" charset="-128"/>
              </a:rPr>
              <a:t>齊來找出這一餐</a:t>
            </a:r>
            <a:r>
              <a:rPr lang="en-US" altLang="zh-TW" sz="3200" i="1" dirty="0">
                <a:solidFill>
                  <a:schemeClr val="accent1">
                    <a:lumMod val="75000"/>
                  </a:schemeClr>
                </a:solidFill>
                <a:latin typeface="Yu Gothic" charset="-128"/>
                <a:ea typeface="Yu Gothic" charset="-128"/>
                <a:cs typeface="Yu Gothic" charset="-128"/>
              </a:rPr>
              <a:t>(A)</a:t>
            </a:r>
            <a:r>
              <a:rPr lang="zh-TW" altLang="en-US" sz="3200" i="1" dirty="0">
                <a:solidFill>
                  <a:schemeClr val="accent1">
                    <a:lumMod val="75000"/>
                  </a:schemeClr>
                </a:solidFill>
                <a:latin typeface="Yu Gothic" charset="-128"/>
                <a:ea typeface="Yu Gothic" charset="-128"/>
                <a:cs typeface="Yu Gothic" charset="-128"/>
              </a:rPr>
              <a:t>的虛擬水含量：</a:t>
            </a:r>
            <a:endParaRPr lang="en-HK" sz="3200" i="1" dirty="0">
              <a:solidFill>
                <a:schemeClr val="accent1">
                  <a:lumMod val="75000"/>
                </a:schemeClr>
              </a:solidFill>
              <a:latin typeface="Yu Gothic" charset="-128"/>
              <a:ea typeface="Yu Gothic" charset="-128"/>
              <a:cs typeface="Yu Gothic" charset="-128"/>
            </a:endParaRPr>
          </a:p>
        </p:txBody>
      </p:sp>
      <p:pic>
        <p:nvPicPr>
          <p:cNvPr id="4098" name="Picture 2" descr="http://www.socsc.hku.hk/jcwise/calculator/images/food/Sataybeefbur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9669" y="2978237"/>
            <a:ext cx="1935105" cy="1935105"/>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4100" name="Picture 4" descr="http://www.socsc.hku.hk/jcwise/calculator/images/food/Lemontea.jpg"/>
          <p:cNvPicPr>
            <a:picLocks noChangeAspect="1" noChangeArrowheads="1"/>
          </p:cNvPicPr>
          <p:nvPr/>
        </p:nvPicPr>
        <p:blipFill rotWithShape="1">
          <a:blip r:embed="rId4">
            <a:extLst>
              <a:ext uri="{28A0092B-C50C-407E-A947-70E740481C1C}">
                <a14:useLocalDpi xmlns:a14="http://schemas.microsoft.com/office/drawing/2010/main" val="0"/>
              </a:ext>
            </a:extLst>
          </a:blip>
          <a:srcRect l="14649" r="8628" b="-886"/>
          <a:stretch/>
        </p:blipFill>
        <p:spPr bwMode="auto">
          <a:xfrm>
            <a:off x="6984555" y="2978237"/>
            <a:ext cx="2053548" cy="1967115"/>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17501" y="5175151"/>
            <a:ext cx="3338773" cy="584775"/>
          </a:xfrm>
          <a:prstGeom prst="rect">
            <a:avLst/>
          </a:prstGeom>
          <a:noFill/>
        </p:spPr>
        <p:txBody>
          <a:bodyPr wrap="square" rtlCol="0">
            <a:spAutoFit/>
          </a:bodyPr>
          <a:lstStyle/>
          <a:p>
            <a:pPr algn="ctr"/>
            <a:r>
              <a:rPr lang="zh-TW" altLang="en-US" sz="3200" dirty="0">
                <a:solidFill>
                  <a:srgbClr val="002060"/>
                </a:solidFill>
                <a:latin typeface="Yu Gothic" charset="-128"/>
                <a:ea typeface="Yu Gothic" charset="-128"/>
                <a:cs typeface="Yu Gothic" charset="-128"/>
              </a:rPr>
              <a:t>檸檬茶</a:t>
            </a:r>
            <a:endParaRPr lang="en-US" sz="3200" dirty="0">
              <a:solidFill>
                <a:srgbClr val="002060"/>
              </a:solidFill>
              <a:latin typeface="Yu Gothic" charset="-128"/>
              <a:ea typeface="Yu Gothic" charset="-128"/>
              <a:cs typeface="Yu Gothic" charset="-128"/>
            </a:endParaRPr>
          </a:p>
        </p:txBody>
      </p:sp>
      <p:sp>
        <p:nvSpPr>
          <p:cNvPr id="8" name="TextBox 7"/>
          <p:cNvSpPr txBox="1"/>
          <p:nvPr/>
        </p:nvSpPr>
        <p:spPr>
          <a:xfrm>
            <a:off x="3424147" y="5839558"/>
            <a:ext cx="2522452" cy="584775"/>
          </a:xfrm>
          <a:prstGeom prst="rect">
            <a:avLst/>
          </a:prstGeom>
          <a:noFill/>
          <a:effectLst/>
        </p:spPr>
        <p:txBody>
          <a:bodyPr wrap="square" rtlCol="0">
            <a:spAutoFit/>
          </a:bodyPr>
          <a:lstStyle/>
          <a:p>
            <a:pPr algn="ctr"/>
            <a:r>
              <a:rPr lang="en-HK" sz="3200" b="1" dirty="0">
                <a:solidFill>
                  <a:srgbClr val="7030A0"/>
                </a:solidFill>
                <a:latin typeface="Yu Gothic Medium" panose="020B0500000000000000" pitchFamily="34" charset="-128"/>
                <a:ea typeface="Yu Gothic Medium" panose="020B0500000000000000" pitchFamily="34" charset="-128"/>
                <a:cs typeface="Yu Gothic" charset="-128"/>
              </a:rPr>
              <a:t>1,253 </a:t>
            </a:r>
            <a:r>
              <a:rPr lang="zh-TW" altLang="en-US" sz="3200" b="1" dirty="0">
                <a:solidFill>
                  <a:srgbClr val="7030A0"/>
                </a:solidFill>
                <a:latin typeface="Yu Gothic Medium" panose="020B0500000000000000" pitchFamily="34" charset="-128"/>
                <a:ea typeface="Yu Gothic Medium" panose="020B0500000000000000" pitchFamily="34" charset="-128"/>
                <a:cs typeface="Yu Gothic" charset="-128"/>
              </a:rPr>
              <a:t>公升</a:t>
            </a:r>
            <a:endParaRPr lang="en-US" sz="3200" b="1" dirty="0">
              <a:solidFill>
                <a:srgbClr val="7030A0"/>
              </a:solidFill>
              <a:latin typeface="Yu Gothic Medium" panose="020B0500000000000000" pitchFamily="34" charset="-128"/>
              <a:ea typeface="Yu Gothic Medium" panose="020B0500000000000000" pitchFamily="34" charset="-128"/>
              <a:cs typeface="Yu Gothic" charset="-128"/>
            </a:endParaRPr>
          </a:p>
        </p:txBody>
      </p:sp>
      <p:sp>
        <p:nvSpPr>
          <p:cNvPr id="9" name="TextBox 8"/>
          <p:cNvSpPr txBox="1"/>
          <p:nvPr/>
        </p:nvSpPr>
        <p:spPr>
          <a:xfrm>
            <a:off x="7113992" y="5822239"/>
            <a:ext cx="1945793" cy="584775"/>
          </a:xfrm>
          <a:prstGeom prst="rect">
            <a:avLst/>
          </a:prstGeom>
          <a:noFill/>
          <a:effectLst/>
        </p:spPr>
        <p:txBody>
          <a:bodyPr wrap="square" rtlCol="0">
            <a:spAutoFit/>
          </a:bodyPr>
          <a:lstStyle/>
          <a:p>
            <a:pPr algn="ctr"/>
            <a:r>
              <a:rPr lang="en-HK" sz="3200" b="1" dirty="0">
                <a:solidFill>
                  <a:srgbClr val="7030A0"/>
                </a:solidFill>
                <a:latin typeface="Yu Gothic Medium" panose="020B0500000000000000" pitchFamily="34" charset="-128"/>
                <a:ea typeface="Yu Gothic Medium" panose="020B0500000000000000" pitchFamily="34" charset="-128"/>
                <a:cs typeface="Yu Gothic" charset="-128"/>
              </a:rPr>
              <a:t>66 </a:t>
            </a:r>
            <a:r>
              <a:rPr lang="zh-TW" altLang="en-US" sz="3200" b="1" dirty="0">
                <a:solidFill>
                  <a:srgbClr val="7030A0"/>
                </a:solidFill>
                <a:latin typeface="Yu Gothic Medium" panose="020B0500000000000000" pitchFamily="34" charset="-128"/>
                <a:ea typeface="Yu Gothic Medium" panose="020B0500000000000000" pitchFamily="34" charset="-128"/>
                <a:cs typeface="Yu Gothic" charset="-128"/>
              </a:rPr>
              <a:t>公升</a:t>
            </a:r>
            <a:endParaRPr lang="en-US" sz="3200" b="1" dirty="0">
              <a:solidFill>
                <a:srgbClr val="7030A0"/>
              </a:solidFill>
              <a:latin typeface="Yu Gothic Medium" panose="020B0500000000000000" pitchFamily="34" charset="-128"/>
              <a:ea typeface="Yu Gothic Medium" panose="020B0500000000000000" pitchFamily="34" charset="-128"/>
              <a:cs typeface="Yu Gothic" charset="-128"/>
            </a:endParaRPr>
          </a:p>
        </p:txBody>
      </p:sp>
      <p:sp>
        <p:nvSpPr>
          <p:cNvPr id="10" name="TextBox 9"/>
          <p:cNvSpPr txBox="1"/>
          <p:nvPr/>
        </p:nvSpPr>
        <p:spPr>
          <a:xfrm>
            <a:off x="3982467" y="2131653"/>
            <a:ext cx="4280913" cy="584775"/>
          </a:xfrm>
          <a:prstGeom prst="rect">
            <a:avLst/>
          </a:prstGeom>
          <a:noFill/>
          <a:ln>
            <a:noFill/>
          </a:ln>
          <a:effectLst/>
        </p:spPr>
        <p:txBody>
          <a:bodyPr wrap="square" rtlCol="0">
            <a:spAutoFit/>
          </a:bodyPr>
          <a:lstStyle/>
          <a:p>
            <a:pPr algn="ctr"/>
            <a:r>
              <a:rPr lang="zh-TW" alt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charset="-128"/>
                <a:ea typeface="Yu Gothic" charset="-128"/>
                <a:cs typeface="Yu Gothic" charset="-128"/>
              </a:rPr>
              <a:t>合共：</a:t>
            </a:r>
            <a:r>
              <a:rPr lang="en-HK"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charset="-128"/>
                <a:ea typeface="Yu Gothic" charset="-128"/>
                <a:cs typeface="Yu Gothic" charset="-128"/>
              </a:rPr>
              <a:t>1,322 </a:t>
            </a:r>
            <a:r>
              <a:rPr lang="zh-TW" alt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charset="-128"/>
                <a:ea typeface="Yu Gothic" charset="-128"/>
                <a:cs typeface="Yu Gothic" charset="-128"/>
              </a:rPr>
              <a:t>公升</a:t>
            </a:r>
            <a:endParaRPr 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charset="-128"/>
              <a:ea typeface="Yu Gothic" charset="-128"/>
              <a:cs typeface="Yu Gothic" charset="-128"/>
            </a:endParaRPr>
          </a:p>
        </p:txBody>
      </p:sp>
      <p:grpSp>
        <p:nvGrpSpPr>
          <p:cNvPr id="11" name="Group 10"/>
          <p:cNvGrpSpPr/>
          <p:nvPr/>
        </p:nvGrpSpPr>
        <p:grpSpPr>
          <a:xfrm>
            <a:off x="4310743" y="294651"/>
            <a:ext cx="873473" cy="815627"/>
            <a:chOff x="8688288" y="2473452"/>
            <a:chExt cx="2592288" cy="2539724"/>
          </a:xfrm>
        </p:grpSpPr>
        <p:sp>
          <p:nvSpPr>
            <p:cNvPr id="12" name="Oval 11"/>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tx1"/>
                </a:solidFill>
                <a:latin typeface="Yu Gothic" charset="-128"/>
                <a:ea typeface="Yu Gothic" charset="-128"/>
                <a:cs typeface="Yu Gothic" charset="-128"/>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8" y="2636913"/>
              <a:ext cx="1872210" cy="2244494"/>
            </a:xfrm>
            <a:prstGeom prst="rect">
              <a:avLst/>
            </a:prstGeom>
          </p:spPr>
        </p:pic>
      </p:grpSp>
      <p:sp>
        <p:nvSpPr>
          <p:cNvPr id="16" name="TextBox 15"/>
          <p:cNvSpPr txBox="1"/>
          <p:nvPr/>
        </p:nvSpPr>
        <p:spPr>
          <a:xfrm>
            <a:off x="2953256" y="5175151"/>
            <a:ext cx="3464245" cy="584775"/>
          </a:xfrm>
          <a:prstGeom prst="rect">
            <a:avLst/>
          </a:prstGeom>
          <a:noFill/>
          <a:effectLst/>
        </p:spPr>
        <p:txBody>
          <a:bodyPr wrap="square" rtlCol="0">
            <a:spAutoFit/>
          </a:bodyPr>
          <a:lstStyle/>
          <a:p>
            <a:pPr algn="ctr"/>
            <a:r>
              <a:rPr lang="zh-TW" altLang="en-US" sz="3200" dirty="0">
                <a:solidFill>
                  <a:srgbClr val="002060"/>
                </a:solidFill>
                <a:latin typeface="Yu Gothic" charset="-128"/>
                <a:ea typeface="Yu Gothic" charset="-128"/>
                <a:cs typeface="Yu Gothic" charset="-128"/>
              </a:rPr>
              <a:t>沙嗲牛肉包</a:t>
            </a:r>
            <a:endParaRPr lang="en-US" sz="3200" dirty="0">
              <a:solidFill>
                <a:srgbClr val="002060"/>
              </a:solidFill>
              <a:latin typeface="Yu Gothic" charset="-128"/>
              <a:ea typeface="Yu Gothic" charset="-128"/>
              <a:cs typeface="Yu Gothic" charset="-128"/>
            </a:endParaRPr>
          </a:p>
        </p:txBody>
      </p:sp>
    </p:spTree>
    <p:extLst>
      <p:ext uri="{BB962C8B-B14F-4D97-AF65-F5344CB8AC3E}">
        <p14:creationId xmlns:p14="http://schemas.microsoft.com/office/powerpoint/2010/main" val="160807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dissolve">
                                      <p:cBhvr>
                                        <p:cTn id="12" dur="500"/>
                                        <p:tgtEl>
                                          <p:spTgt spid="4098"/>
                                        </p:tgtEl>
                                      </p:cBhvr>
                                    </p:animEffect>
                                  </p:childTnLst>
                                </p:cTn>
                              </p:par>
                              <p:par>
                                <p:cTn id="13" presetID="9" presetClass="entr" presetSubtype="0"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dissolve">
                                      <p:cBhvr>
                                        <p:cTn id="15" dur="500"/>
                                        <p:tgtEl>
                                          <p:spTgt spid="410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ssolv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ocsc.hku.hk/jcwise/calculator/images/food/Steamedporkdumpling(SiuMai).jpg"/>
          <p:cNvPicPr>
            <a:picLocks noChangeAspect="1" noChangeArrowheads="1"/>
          </p:cNvPicPr>
          <p:nvPr/>
        </p:nvPicPr>
        <p:blipFill rotWithShape="1">
          <a:blip r:embed="rId3">
            <a:extLst>
              <a:ext uri="{28A0092B-C50C-407E-A947-70E740481C1C}">
                <a14:useLocalDpi xmlns:a14="http://schemas.microsoft.com/office/drawing/2010/main" val="0"/>
              </a:ext>
            </a:extLst>
          </a:blip>
          <a:srcRect l="13637" t="15103" r="8938" b="-1169"/>
          <a:stretch/>
        </p:blipFill>
        <p:spPr bwMode="auto">
          <a:xfrm>
            <a:off x="2435403" y="2402958"/>
            <a:ext cx="1989128" cy="1886285"/>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29967" y="4800550"/>
            <a:ext cx="1800000" cy="584775"/>
          </a:xfrm>
          <a:prstGeom prst="rect">
            <a:avLst/>
          </a:prstGeom>
          <a:noFill/>
        </p:spPr>
        <p:txBody>
          <a:bodyPr wrap="square" rtlCol="0">
            <a:spAutoFit/>
          </a:bodyPr>
          <a:lstStyle/>
          <a:p>
            <a:pPr algn="ctr"/>
            <a:r>
              <a:rPr lang="zh-TW" altLang="en-US" sz="3200" dirty="0">
                <a:solidFill>
                  <a:srgbClr val="002060"/>
                </a:solidFill>
                <a:latin typeface="Yu Gothic Medium" panose="020B0500000000000000" pitchFamily="34" charset="-128"/>
                <a:ea typeface="Yu Gothic Medium" panose="020B0500000000000000" pitchFamily="34" charset="-128"/>
              </a:rPr>
              <a:t>燒賣</a:t>
            </a:r>
            <a:endParaRPr lang="en-US" sz="3200" dirty="0">
              <a:solidFill>
                <a:srgbClr val="002060"/>
              </a:solidFill>
              <a:latin typeface="Yu Gothic Medium" panose="020B0500000000000000" pitchFamily="34" charset="-128"/>
              <a:ea typeface="Yu Gothic Medium" panose="020B0500000000000000" pitchFamily="34" charset="-128"/>
            </a:endParaRPr>
          </a:p>
        </p:txBody>
      </p:sp>
      <p:sp>
        <p:nvSpPr>
          <p:cNvPr id="8" name="TextBox 7"/>
          <p:cNvSpPr txBox="1"/>
          <p:nvPr/>
        </p:nvSpPr>
        <p:spPr>
          <a:xfrm>
            <a:off x="8321436" y="4800550"/>
            <a:ext cx="1800000" cy="584775"/>
          </a:xfrm>
          <a:prstGeom prst="rect">
            <a:avLst/>
          </a:prstGeom>
          <a:noFill/>
        </p:spPr>
        <p:txBody>
          <a:bodyPr wrap="square" rtlCol="0">
            <a:spAutoFit/>
          </a:bodyPr>
          <a:lstStyle/>
          <a:p>
            <a:pPr algn="ctr"/>
            <a:r>
              <a:rPr lang="zh-TW" altLang="en-US" sz="3200" dirty="0">
                <a:solidFill>
                  <a:srgbClr val="002060"/>
                </a:solidFill>
                <a:latin typeface="Yu Gothic Medium" panose="020B0500000000000000" pitchFamily="34" charset="-128"/>
                <a:ea typeface="Yu Gothic Medium" panose="020B0500000000000000" pitchFamily="34" charset="-128"/>
              </a:rPr>
              <a:t>烏龍茶</a:t>
            </a:r>
            <a:endParaRPr lang="en-US" sz="3200" dirty="0">
              <a:solidFill>
                <a:srgbClr val="002060"/>
              </a:solidFill>
              <a:latin typeface="Yu Gothic Medium" panose="020B0500000000000000" pitchFamily="34" charset="-128"/>
              <a:ea typeface="Yu Gothic Medium" panose="020B0500000000000000" pitchFamily="34" charset="-128"/>
            </a:endParaRPr>
          </a:p>
        </p:txBody>
      </p:sp>
      <p:sp>
        <p:nvSpPr>
          <p:cNvPr id="12" name="TextBox 11"/>
          <p:cNvSpPr txBox="1"/>
          <p:nvPr/>
        </p:nvSpPr>
        <p:spPr>
          <a:xfrm>
            <a:off x="5382054" y="4800552"/>
            <a:ext cx="1800000" cy="584775"/>
          </a:xfrm>
          <a:prstGeom prst="rect">
            <a:avLst/>
          </a:prstGeom>
          <a:noFill/>
        </p:spPr>
        <p:txBody>
          <a:bodyPr wrap="square" rtlCol="0">
            <a:spAutoFit/>
          </a:bodyPr>
          <a:lstStyle/>
          <a:p>
            <a:pPr algn="ctr"/>
            <a:r>
              <a:rPr lang="zh-TW" altLang="en-US" sz="3200" dirty="0">
                <a:solidFill>
                  <a:srgbClr val="002060"/>
                </a:solidFill>
                <a:latin typeface="Yu Gothic Medium" panose="020B0500000000000000" pitchFamily="34" charset="-128"/>
                <a:ea typeface="Yu Gothic Medium" panose="020B0500000000000000" pitchFamily="34" charset="-128"/>
              </a:rPr>
              <a:t>蝦餃</a:t>
            </a:r>
            <a:endParaRPr lang="en-US" sz="3200" dirty="0">
              <a:solidFill>
                <a:srgbClr val="002060"/>
              </a:solidFill>
              <a:latin typeface="Yu Gothic Medium" panose="020B0500000000000000" pitchFamily="34" charset="-128"/>
              <a:ea typeface="Yu Gothic Medium" panose="020B0500000000000000" pitchFamily="34" charset="-128"/>
            </a:endParaRPr>
          </a:p>
        </p:txBody>
      </p:sp>
      <p:pic>
        <p:nvPicPr>
          <p:cNvPr id="3086" name="Picture 14" descr="http://www.socsc.hku.hk/jcwise/calculator/images/food/Steamedshrimpdumpl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554" y="2446632"/>
            <a:ext cx="1798938" cy="1798938"/>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311727" y="5397360"/>
            <a:ext cx="2236480" cy="584775"/>
          </a:xfrm>
          <a:prstGeom prst="rect">
            <a:avLst/>
          </a:prstGeom>
          <a:noFill/>
          <a:effectLst/>
        </p:spPr>
        <p:txBody>
          <a:bodyPr wrap="square" rtlCol="0">
            <a:spAutoFit/>
          </a:bodyPr>
          <a:lstStyle/>
          <a:p>
            <a:pPr algn="ctr"/>
            <a:r>
              <a:rPr lang="en-HK" sz="3200" b="1" dirty="0">
                <a:solidFill>
                  <a:srgbClr val="7030A0"/>
                </a:solidFill>
                <a:latin typeface="Yu Gothic Medium" panose="020B0500000000000000" pitchFamily="34" charset="-128"/>
                <a:ea typeface="Yu Gothic Medium" panose="020B0500000000000000" pitchFamily="34" charset="-128"/>
              </a:rPr>
              <a:t>____ </a:t>
            </a:r>
            <a:r>
              <a:rPr lang="zh-TW" altLang="en-US" sz="3200" b="1" dirty="0">
                <a:solidFill>
                  <a:srgbClr val="7030A0"/>
                </a:solidFill>
                <a:latin typeface="Yu Gothic Medium" panose="020B0500000000000000" pitchFamily="34" charset="-128"/>
                <a:ea typeface="Yu Gothic Medium" panose="020B0500000000000000" pitchFamily="34" charset="-128"/>
              </a:rPr>
              <a:t>公升</a:t>
            </a:r>
            <a:endParaRPr lang="en-US" sz="3200" b="1" dirty="0">
              <a:solidFill>
                <a:srgbClr val="7030A0"/>
              </a:solidFill>
              <a:latin typeface="Yu Gothic Medium" panose="020B0500000000000000" pitchFamily="34" charset="-128"/>
              <a:ea typeface="Yu Gothic Medium" panose="020B0500000000000000" pitchFamily="34" charset="-128"/>
            </a:endParaRPr>
          </a:p>
        </p:txBody>
      </p:sp>
      <p:sp>
        <p:nvSpPr>
          <p:cNvPr id="15" name="TextBox 14"/>
          <p:cNvSpPr txBox="1"/>
          <p:nvPr/>
        </p:nvSpPr>
        <p:spPr>
          <a:xfrm>
            <a:off x="8117205" y="5407998"/>
            <a:ext cx="2208475" cy="584775"/>
          </a:xfrm>
          <a:prstGeom prst="rect">
            <a:avLst/>
          </a:prstGeom>
          <a:noFill/>
          <a:effectLst/>
        </p:spPr>
        <p:txBody>
          <a:bodyPr wrap="square" rtlCol="0">
            <a:spAutoFit/>
          </a:bodyPr>
          <a:lstStyle/>
          <a:p>
            <a:pPr algn="ctr"/>
            <a:r>
              <a:rPr lang="en-HK" sz="3200" b="1" dirty="0">
                <a:solidFill>
                  <a:srgbClr val="7030A0"/>
                </a:solidFill>
                <a:latin typeface="Yu Gothic Medium" panose="020B0500000000000000" pitchFamily="34" charset="-128"/>
                <a:ea typeface="Yu Gothic Medium" panose="020B0500000000000000" pitchFamily="34" charset="-128"/>
              </a:rPr>
              <a:t>____ </a:t>
            </a:r>
            <a:r>
              <a:rPr lang="zh-TW" altLang="en-US" sz="3200" b="1" dirty="0">
                <a:solidFill>
                  <a:srgbClr val="7030A0"/>
                </a:solidFill>
                <a:latin typeface="Yu Gothic Medium" panose="020B0500000000000000" pitchFamily="34" charset="-128"/>
                <a:ea typeface="Yu Gothic Medium" panose="020B0500000000000000" pitchFamily="34" charset="-128"/>
              </a:rPr>
              <a:t>公升</a:t>
            </a:r>
            <a:endParaRPr lang="en-US" sz="3200" b="1" dirty="0">
              <a:solidFill>
                <a:srgbClr val="7030A0"/>
              </a:solidFill>
              <a:latin typeface="Yu Gothic Medium" panose="020B0500000000000000" pitchFamily="34" charset="-128"/>
              <a:ea typeface="Yu Gothic Medium" panose="020B0500000000000000" pitchFamily="34" charset="-128"/>
            </a:endParaRPr>
          </a:p>
        </p:txBody>
      </p:sp>
      <p:sp>
        <p:nvSpPr>
          <p:cNvPr id="16" name="TextBox 15"/>
          <p:cNvSpPr txBox="1"/>
          <p:nvPr/>
        </p:nvSpPr>
        <p:spPr>
          <a:xfrm>
            <a:off x="5280850" y="5399943"/>
            <a:ext cx="2002421" cy="584775"/>
          </a:xfrm>
          <a:prstGeom prst="rect">
            <a:avLst/>
          </a:prstGeom>
          <a:noFill/>
          <a:effectLst/>
        </p:spPr>
        <p:txBody>
          <a:bodyPr wrap="square" rtlCol="0">
            <a:spAutoFit/>
          </a:bodyPr>
          <a:lstStyle/>
          <a:p>
            <a:pPr algn="ctr"/>
            <a:r>
              <a:rPr lang="en-HK" sz="3200" b="1" dirty="0">
                <a:solidFill>
                  <a:srgbClr val="7030A0"/>
                </a:solidFill>
                <a:latin typeface="Yu Gothic Medium" panose="020B0500000000000000" pitchFamily="34" charset="-128"/>
                <a:ea typeface="Yu Gothic Medium" panose="020B0500000000000000" pitchFamily="34" charset="-128"/>
              </a:rPr>
              <a:t>____ </a:t>
            </a:r>
            <a:r>
              <a:rPr lang="zh-TW" altLang="en-US" sz="3200" b="1" dirty="0">
                <a:solidFill>
                  <a:srgbClr val="7030A0"/>
                </a:solidFill>
                <a:latin typeface="Yu Gothic Medium" panose="020B0500000000000000" pitchFamily="34" charset="-128"/>
                <a:ea typeface="Yu Gothic Medium" panose="020B0500000000000000" pitchFamily="34" charset="-128"/>
              </a:rPr>
              <a:t>公升</a:t>
            </a:r>
            <a:endParaRPr lang="en-US" sz="3200" b="1" dirty="0">
              <a:solidFill>
                <a:srgbClr val="7030A0"/>
              </a:solidFill>
              <a:latin typeface="Yu Gothic Medium" panose="020B0500000000000000" pitchFamily="34" charset="-128"/>
              <a:ea typeface="Yu Gothic Medium" panose="020B0500000000000000" pitchFamily="34" charset="-128"/>
            </a:endParaRPr>
          </a:p>
        </p:txBody>
      </p:sp>
      <p:sp>
        <p:nvSpPr>
          <p:cNvPr id="17" name="TextBox 16"/>
          <p:cNvSpPr txBox="1"/>
          <p:nvPr/>
        </p:nvSpPr>
        <p:spPr>
          <a:xfrm>
            <a:off x="4240559" y="1471177"/>
            <a:ext cx="3968956" cy="584775"/>
          </a:xfrm>
          <a:prstGeom prst="rect">
            <a:avLst/>
          </a:prstGeom>
          <a:noFill/>
          <a:effectLst/>
        </p:spPr>
        <p:txBody>
          <a:bodyPr wrap="square" rtlCol="0">
            <a:spAutoFit/>
          </a:bodyPr>
          <a:lstStyle/>
          <a:p>
            <a:pPr algn="ctr"/>
            <a:r>
              <a:rPr lang="zh-TW" alt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Medium" panose="020B0500000000000000" pitchFamily="34" charset="-128"/>
                <a:ea typeface="Yu Gothic Medium" panose="020B0500000000000000" pitchFamily="34" charset="-128"/>
              </a:rPr>
              <a:t>合共：</a:t>
            </a:r>
            <a:r>
              <a:rPr lang="en-HK" altLang="zh-TW" sz="3200" b="1" dirty="0" smtClean="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Medium" panose="020B0500000000000000" pitchFamily="34" charset="-128"/>
                <a:ea typeface="Yu Gothic Medium" panose="020B0500000000000000" pitchFamily="34" charset="-128"/>
              </a:rPr>
              <a:t>________</a:t>
            </a:r>
            <a:r>
              <a:rPr lang="en-HK" sz="3200" b="1" dirty="0" smtClean="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Medium" panose="020B0500000000000000" pitchFamily="34" charset="-128"/>
                <a:ea typeface="Yu Gothic Medium" panose="020B0500000000000000" pitchFamily="34" charset="-128"/>
              </a:rPr>
              <a:t> </a:t>
            </a:r>
            <a:r>
              <a:rPr lang="zh-TW" alt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Medium" panose="020B0500000000000000" pitchFamily="34" charset="-128"/>
                <a:ea typeface="Yu Gothic Medium" panose="020B0500000000000000" pitchFamily="34" charset="-128"/>
              </a:rPr>
              <a:t>公升</a:t>
            </a:r>
            <a:endParaRPr lang="en-US" sz="3200" b="1" dirty="0">
              <a:ln w="6600">
                <a:solidFill>
                  <a:schemeClr val="accent2"/>
                </a:solidFill>
                <a:prstDash val="solid"/>
              </a:ln>
              <a:solidFill>
                <a:schemeClr val="accent1">
                  <a:lumMod val="75000"/>
                </a:schemeClr>
              </a:solidFill>
              <a:effectLst>
                <a:outerShdw dist="38100" dir="2700000" algn="tl" rotWithShape="0">
                  <a:schemeClr val="accent2"/>
                </a:outerShdw>
              </a:effectLst>
              <a:latin typeface="Yu Gothic Medium" panose="020B0500000000000000" pitchFamily="34" charset="-128"/>
              <a:ea typeface="Yu Gothic Medium" panose="020B0500000000000000" pitchFamily="34" charset="-128"/>
            </a:endParaRPr>
          </a:p>
        </p:txBody>
      </p:sp>
      <p:sp>
        <p:nvSpPr>
          <p:cNvPr id="19" name="TextBox 18"/>
          <p:cNvSpPr txBox="1"/>
          <p:nvPr/>
        </p:nvSpPr>
        <p:spPr>
          <a:xfrm>
            <a:off x="2038677" y="489557"/>
            <a:ext cx="9242699" cy="584775"/>
          </a:xfrm>
          <a:prstGeom prst="rect">
            <a:avLst/>
          </a:prstGeom>
          <a:noFill/>
        </p:spPr>
        <p:txBody>
          <a:bodyPr wrap="square" rtlCol="0">
            <a:spAutoFit/>
          </a:bodyPr>
          <a:lstStyle/>
          <a:p>
            <a:pPr algn="ctr"/>
            <a:r>
              <a:rPr lang="zh-TW" altLang="en-US" sz="3200" i="1" dirty="0">
                <a:solidFill>
                  <a:schemeClr val="accent1">
                    <a:lumMod val="75000"/>
                  </a:schemeClr>
                </a:solidFill>
                <a:latin typeface="Yu Gothic Medium" panose="020B0500000000000000" pitchFamily="34" charset="-128"/>
                <a:ea typeface="Yu Gothic Medium" panose="020B0500000000000000" pitchFamily="34" charset="-128"/>
              </a:rPr>
              <a:t>齊來找出這一餐</a:t>
            </a:r>
            <a:r>
              <a:rPr lang="en-US" altLang="zh-TW" sz="3200" i="1" dirty="0">
                <a:solidFill>
                  <a:schemeClr val="accent1">
                    <a:lumMod val="75000"/>
                  </a:schemeClr>
                </a:solidFill>
                <a:latin typeface="Yu Gothic Medium" panose="020B0500000000000000" pitchFamily="34" charset="-128"/>
                <a:ea typeface="Yu Gothic Medium" panose="020B0500000000000000" pitchFamily="34" charset="-128"/>
              </a:rPr>
              <a:t>(B)</a:t>
            </a:r>
            <a:r>
              <a:rPr lang="zh-TW" altLang="en-US" sz="3200" i="1" dirty="0">
                <a:solidFill>
                  <a:schemeClr val="accent1">
                    <a:lumMod val="75000"/>
                  </a:schemeClr>
                </a:solidFill>
                <a:latin typeface="Yu Gothic Medium" panose="020B0500000000000000" pitchFamily="34" charset="-128"/>
                <a:ea typeface="Yu Gothic Medium" panose="020B0500000000000000" pitchFamily="34" charset="-128"/>
              </a:rPr>
              <a:t>的虛擬水含量：</a:t>
            </a:r>
            <a:endParaRPr lang="en-HK" sz="3200" i="1" dirty="0">
              <a:solidFill>
                <a:schemeClr val="accent1">
                  <a:lumMod val="75000"/>
                </a:schemeClr>
              </a:solidFill>
              <a:latin typeface="Yu Gothic Medium" panose="020B0500000000000000" pitchFamily="34" charset="-128"/>
              <a:ea typeface="Yu Gothic Medium" panose="020B0500000000000000" pitchFamily="34" charset="-128"/>
            </a:endParaRPr>
          </a:p>
        </p:txBody>
      </p:sp>
      <p:grpSp>
        <p:nvGrpSpPr>
          <p:cNvPr id="20" name="Group 19"/>
          <p:cNvGrpSpPr/>
          <p:nvPr/>
        </p:nvGrpSpPr>
        <p:grpSpPr>
          <a:xfrm>
            <a:off x="2435403" y="381128"/>
            <a:ext cx="847523" cy="809043"/>
            <a:chOff x="8688288" y="2473452"/>
            <a:chExt cx="2592288" cy="2539724"/>
          </a:xfrm>
        </p:grpSpPr>
        <p:sp>
          <p:nvSpPr>
            <p:cNvPr id="22" name="Oval 21"/>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tx1"/>
                </a:solidFill>
                <a:latin typeface="Yu Gothic Medium" panose="020B0500000000000000" pitchFamily="34" charset="-128"/>
                <a:ea typeface="Yu Gothic Medium" panose="020B0500000000000000" pitchFamily="34" charset="-128"/>
                <a:cs typeface="Times New Roman" panose="02020603050405020304" pitchFamily="18"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pic>
        <p:nvPicPr>
          <p:cNvPr id="1026" name="Picture 2" descr="http://www.socsc.hku.hk/jcwise/calculator/images/food/OolongTieguany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515" y="2390138"/>
            <a:ext cx="1911921" cy="1911924"/>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43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ssolve">
                                      <p:cBhvr>
                                        <p:cTn id="7" dur="500"/>
                                        <p:tgtEl>
                                          <p:spTgt spid="3074"/>
                                        </p:tgtEl>
                                      </p:cBhvr>
                                    </p:animEffect>
                                  </p:childTnLst>
                                </p:cTn>
                              </p:par>
                              <p:par>
                                <p:cTn id="8" presetID="9" presetClass="entr" presetSubtype="0" fill="hold" nodeType="withEffect">
                                  <p:stCondLst>
                                    <p:cond delay="0"/>
                                  </p:stCondLst>
                                  <p:childTnLst>
                                    <p:set>
                                      <p:cBhvr>
                                        <p:cTn id="9" dur="1" fill="hold">
                                          <p:stCondLst>
                                            <p:cond delay="0"/>
                                          </p:stCondLst>
                                        </p:cTn>
                                        <p:tgtEl>
                                          <p:spTgt spid="3086"/>
                                        </p:tgtEl>
                                        <p:attrNameLst>
                                          <p:attrName>style.visibility</p:attrName>
                                        </p:attrNameLst>
                                      </p:cBhvr>
                                      <p:to>
                                        <p:strVal val="visible"/>
                                      </p:to>
                                    </p:set>
                                    <p:animEffect transition="in" filter="dissolve">
                                      <p:cBhvr>
                                        <p:cTn id="10" dur="500"/>
                                        <p:tgtEl>
                                          <p:spTgt spid="3086"/>
                                        </p:tgtEl>
                                      </p:cBhvr>
                                    </p:animEffect>
                                  </p:childTnLst>
                                </p:cTn>
                              </p:par>
                              <p:par>
                                <p:cTn id="11" presetID="9"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dissolve">
                                      <p:cBhvr>
                                        <p:cTn id="13" dur="500"/>
                                        <p:tgtEl>
                                          <p:spTgt spid="102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ssolve">
                                      <p:cBhvr>
                                        <p:cTn id="30" dur="500"/>
                                        <p:tgtEl>
                                          <p:spTgt spid="15"/>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dissolv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4" grpId="0"/>
      <p:bldP spid="15"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34625" y="560431"/>
            <a:ext cx="5766037" cy="60278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defTabSz="685766">
              <a:lnSpc>
                <a:spcPct val="90000"/>
              </a:lnSpc>
              <a:spcBef>
                <a:spcPct val="0"/>
              </a:spcBef>
            </a:pPr>
            <a:r>
              <a:rPr lang="zh-TW" alt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rPr>
              <a:t>水足跡計算機</a:t>
            </a:r>
            <a:endParaRPr lang="en-US" sz="4000" b="1" dirty="0">
              <a:solidFill>
                <a:srgbClr val="002060"/>
              </a:solidFill>
              <a:latin typeface="Yu Gothic" panose="020B0400000000000000" pitchFamily="34" charset="-128"/>
              <a:ea typeface="Yu Gothic" panose="020B0400000000000000" pitchFamily="34" charset="-128"/>
              <a:cs typeface="Times New Roman" panose="02020603050405020304" pitchFamily="18" charset="0"/>
            </a:endParaRPr>
          </a:p>
        </p:txBody>
      </p:sp>
      <p:sp>
        <p:nvSpPr>
          <p:cNvPr id="3" name="TextBox 2"/>
          <p:cNvSpPr txBox="1"/>
          <p:nvPr/>
        </p:nvSpPr>
        <p:spPr>
          <a:xfrm>
            <a:off x="1962947" y="1594939"/>
            <a:ext cx="8170671" cy="2246769"/>
          </a:xfrm>
          <a:prstGeom prst="rect">
            <a:avLst/>
          </a:prstGeom>
          <a:noFill/>
        </p:spPr>
        <p:txBody>
          <a:bodyPr wrap="square" rtlCol="0">
            <a:spAutoFit/>
          </a:bodyPr>
          <a:lstStyle/>
          <a:p>
            <a:pPr marL="257162" indent="-257162">
              <a:buFont typeface="Wingdings" panose="05000000000000000000" pitchFamily="2" charset="2"/>
              <a:buChar char="n"/>
            </a:pPr>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全港首個結合科學實證數據以推廣水足跡</a:t>
            </a:r>
            <a:endParaRPr lang="en-HK" altLang="zh-TW"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endParaRPr>
          </a:p>
          <a:p>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概念的應用程式 </a:t>
            </a:r>
            <a:r>
              <a:rPr lang="en-US" altLang="zh-TW"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a:t>
            </a:r>
            <a:r>
              <a:rPr lang="en-US" altLang="zh-TW" sz="3200" dirty="0">
                <a:sym typeface="Wingdings" panose="05000000000000000000" pitchFamily="2" charset="2"/>
                <a:hlinkClick r:id="rId3"/>
              </a:rPr>
              <a:t>www.jcwise.hk/wfc</a:t>
            </a:r>
            <a:r>
              <a:rPr lang="en-US" altLang="zh-TW" sz="3200" dirty="0">
                <a:sym typeface="Wingdings" panose="05000000000000000000" pitchFamily="2" charset="2"/>
              </a:rPr>
              <a:t>)</a:t>
            </a:r>
          </a:p>
          <a:p>
            <a:pPr marL="257162" indent="-257162">
              <a:buFont typeface="Wingdings" panose="05000000000000000000" pitchFamily="2" charset="2"/>
              <a:buChar char="n"/>
            </a:pPr>
            <a:endParaRPr lang="en-US" altLang="zh-TW" sz="1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endParaRPr>
          </a:p>
          <a:p>
            <a:pPr marL="257162" indent="-257162">
              <a:buFont typeface="Wingdings" panose="05000000000000000000" pitchFamily="2" charset="2"/>
              <a:buChar char="n"/>
            </a:pPr>
            <a:r>
              <a:rPr lang="zh-TW" altLang="en-US" sz="3200" dirty="0">
                <a:solidFill>
                  <a:srgbClr val="002060"/>
                </a:solidFill>
                <a:latin typeface="Yu Gothic Medium" panose="020B0500000000000000" pitchFamily="34" charset="-128"/>
                <a:ea typeface="Yu Gothic Medium" panose="020B0500000000000000" pitchFamily="34" charset="-128"/>
                <a:sym typeface="Wingdings" panose="05000000000000000000" pitchFamily="2" charset="2"/>
              </a:rPr>
              <a:t> 應用程式：在 </a:t>
            </a:r>
            <a:r>
              <a:rPr lang="en-HK" sz="3200" dirty="0">
                <a:solidFill>
                  <a:srgbClr val="002060"/>
                </a:solidFill>
                <a:latin typeface="Calibri" panose="020F0502020204030204" pitchFamily="34" charset="0"/>
                <a:ea typeface="Yu Gothic Medium" panose="020B0500000000000000" pitchFamily="34" charset="-128"/>
                <a:cs typeface="Calibri" panose="020F0502020204030204" pitchFamily="34" charset="0"/>
              </a:rPr>
              <a:t>App Store (iOS) </a:t>
            </a:r>
            <a:r>
              <a:rPr lang="zh-TW" altLang="en-US" sz="3200" dirty="0">
                <a:solidFill>
                  <a:srgbClr val="002060"/>
                </a:solidFill>
                <a:latin typeface="Yu Gothic Medium" panose="020B0500000000000000" pitchFamily="34" charset="-128"/>
                <a:ea typeface="Yu Gothic Medium" panose="020B0500000000000000" pitchFamily="34" charset="-128"/>
              </a:rPr>
              <a:t>或</a:t>
            </a:r>
            <a:r>
              <a:rPr lang="en-HK" sz="3200" dirty="0">
                <a:solidFill>
                  <a:srgbClr val="002060"/>
                </a:solidFill>
                <a:latin typeface="Yu Gothic Medium" panose="020B0500000000000000" pitchFamily="34" charset="-128"/>
                <a:ea typeface="Yu Gothic Medium" panose="020B0500000000000000" pitchFamily="34" charset="-128"/>
              </a:rPr>
              <a:t> </a:t>
            </a:r>
          </a:p>
          <a:p>
            <a:r>
              <a:rPr lang="en-HK" sz="3200" dirty="0">
                <a:solidFill>
                  <a:srgbClr val="002060"/>
                </a:solidFill>
                <a:latin typeface="Yu Gothic Medium" panose="020B0500000000000000" pitchFamily="34" charset="-128"/>
                <a:ea typeface="Yu Gothic Medium" panose="020B0500000000000000" pitchFamily="34" charset="-128"/>
              </a:rPr>
              <a:t>    </a:t>
            </a:r>
            <a:r>
              <a:rPr lang="en-HK" sz="3200" dirty="0">
                <a:solidFill>
                  <a:srgbClr val="002060"/>
                </a:solidFill>
                <a:ea typeface="Yu Gothic Medium" panose="020B0500000000000000" pitchFamily="34" charset="-128"/>
              </a:rPr>
              <a:t>Play Store (Android) </a:t>
            </a:r>
            <a:r>
              <a:rPr lang="zh-TW" altLang="en-US" sz="3200" dirty="0">
                <a:solidFill>
                  <a:srgbClr val="002060"/>
                </a:solidFill>
                <a:latin typeface="Yu Gothic Medium" panose="020B0500000000000000" pitchFamily="34" charset="-128"/>
                <a:ea typeface="Yu Gothic Medium" panose="020B0500000000000000" pitchFamily="34" charset="-128"/>
              </a:rPr>
              <a:t>下載</a:t>
            </a:r>
            <a:endParaRPr lang="en-US" altLang="zh-TW" sz="3200" dirty="0">
              <a:solidFill>
                <a:srgbClr val="002060"/>
              </a:solidFill>
              <a:latin typeface="Yu Gothic Medium" panose="020B0500000000000000" pitchFamily="34" charset="-128"/>
              <a:ea typeface="Yu Gothic Medium" panose="020B0500000000000000" pitchFamily="34" charset="-128"/>
            </a:endParaRPr>
          </a:p>
        </p:txBody>
      </p:sp>
      <p:grpSp>
        <p:nvGrpSpPr>
          <p:cNvPr id="4" name="Group 3"/>
          <p:cNvGrpSpPr/>
          <p:nvPr/>
        </p:nvGrpSpPr>
        <p:grpSpPr>
          <a:xfrm>
            <a:off x="3526972" y="413570"/>
            <a:ext cx="805516" cy="769614"/>
            <a:chOff x="8688288" y="2473452"/>
            <a:chExt cx="2592288" cy="2539724"/>
          </a:xfrm>
        </p:grpSpPr>
        <p:sp>
          <p:nvSpPr>
            <p:cNvPr id="5" name="Oval 4"/>
            <p:cNvSpPr/>
            <p:nvPr/>
          </p:nvSpPr>
          <p:spPr>
            <a:xfrm>
              <a:off x="8688288" y="2473452"/>
              <a:ext cx="2592288" cy="2539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0336" y="2636912"/>
              <a:ext cx="1872208" cy="2244493"/>
            </a:xfrm>
            <a:prstGeom prst="rect">
              <a:avLst/>
            </a:prstGeom>
          </p:spPr>
        </p:pic>
      </p:grpSp>
      <p:pic>
        <p:nvPicPr>
          <p:cNvPr id="8" name="Picture 7"/>
          <p:cNvPicPr>
            <a:picLocks noChangeAspect="1"/>
          </p:cNvPicPr>
          <p:nvPr/>
        </p:nvPicPr>
        <p:blipFill>
          <a:blip r:embed="rId5"/>
          <a:stretch>
            <a:fillRect/>
          </a:stretch>
        </p:blipFill>
        <p:spPr>
          <a:xfrm>
            <a:off x="3241782" y="3923734"/>
            <a:ext cx="1512427" cy="1519003"/>
          </a:xfrm>
          <a:prstGeom prst="rect">
            <a:avLst/>
          </a:prstGeom>
        </p:spPr>
      </p:pic>
      <p:pic>
        <p:nvPicPr>
          <p:cNvPr id="9" name="Picture 8"/>
          <p:cNvPicPr>
            <a:picLocks noChangeAspect="1"/>
          </p:cNvPicPr>
          <p:nvPr/>
        </p:nvPicPr>
        <p:blipFill>
          <a:blip r:embed="rId6"/>
          <a:stretch>
            <a:fillRect/>
          </a:stretch>
        </p:blipFill>
        <p:spPr>
          <a:xfrm>
            <a:off x="3303082" y="5524578"/>
            <a:ext cx="1393227" cy="485843"/>
          </a:xfrm>
          <a:prstGeom prst="rect">
            <a:avLst/>
          </a:prstGeom>
        </p:spPr>
      </p:pic>
      <p:pic>
        <p:nvPicPr>
          <p:cNvPr id="10" name="Picture 9"/>
          <p:cNvPicPr>
            <a:picLocks noChangeAspect="1"/>
          </p:cNvPicPr>
          <p:nvPr/>
        </p:nvPicPr>
        <p:blipFill>
          <a:blip r:embed="rId7"/>
          <a:stretch>
            <a:fillRect/>
          </a:stretch>
        </p:blipFill>
        <p:spPr>
          <a:xfrm>
            <a:off x="7684735" y="3923727"/>
            <a:ext cx="1538052" cy="1538052"/>
          </a:xfrm>
          <a:prstGeom prst="rect">
            <a:avLst/>
          </a:prstGeom>
        </p:spPr>
      </p:pic>
      <p:pic>
        <p:nvPicPr>
          <p:cNvPr id="11" name="Picture 10"/>
          <p:cNvPicPr>
            <a:picLocks noChangeAspect="1"/>
          </p:cNvPicPr>
          <p:nvPr/>
        </p:nvPicPr>
        <p:blipFill>
          <a:blip r:embed="rId8"/>
          <a:stretch>
            <a:fillRect/>
          </a:stretch>
        </p:blipFill>
        <p:spPr>
          <a:xfrm>
            <a:off x="7741888" y="5538539"/>
            <a:ext cx="1428951" cy="492988"/>
          </a:xfrm>
          <a:prstGeom prst="rect">
            <a:avLst/>
          </a:prstGeom>
        </p:spPr>
      </p:pic>
    </p:spTree>
    <p:extLst>
      <p:ext uri="{BB962C8B-B14F-4D97-AF65-F5344CB8AC3E}">
        <p14:creationId xmlns:p14="http://schemas.microsoft.com/office/powerpoint/2010/main" val="364943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par>
                                <p:cTn id="28" presetID="9"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8116</TotalTime>
  <Words>1500</Words>
  <Application>Microsoft Office PowerPoint</Application>
  <PresentationFormat>寬螢幕</PresentationFormat>
  <Paragraphs>232</Paragraphs>
  <Slides>29</Slides>
  <Notes>19</Notes>
  <HiddenSlides>0</HiddenSlides>
  <MMClips>0</MMClips>
  <ScaleCrop>false</ScaleCrop>
  <HeadingPairs>
    <vt:vector size="6" baseType="variant">
      <vt:variant>
        <vt:lpstr>使用字型</vt:lpstr>
      </vt:variant>
      <vt:variant>
        <vt:i4>11</vt:i4>
      </vt:variant>
      <vt:variant>
        <vt:lpstr>佈景主題</vt:lpstr>
      </vt:variant>
      <vt:variant>
        <vt:i4>2</vt:i4>
      </vt:variant>
      <vt:variant>
        <vt:lpstr>投影片標題</vt:lpstr>
      </vt:variant>
      <vt:variant>
        <vt:i4>29</vt:i4>
      </vt:variant>
    </vt:vector>
  </HeadingPairs>
  <TitlesOfParts>
    <vt:vector size="42" baseType="lpstr">
      <vt:lpstr>MS Gothic</vt:lpstr>
      <vt:lpstr>Yu Gothic</vt:lpstr>
      <vt:lpstr>Yu Gothic Medium</vt:lpstr>
      <vt:lpstr>新細明體</vt:lpstr>
      <vt:lpstr>新細明體</vt:lpstr>
      <vt:lpstr>PMingLiU-ExtB</vt:lpstr>
      <vt:lpstr>Arial</vt:lpstr>
      <vt:lpstr>Calibri</vt:lpstr>
      <vt:lpstr>Calibri Light</vt:lpstr>
      <vt:lpstr>Times New Roman</vt:lpstr>
      <vt:lpstr>Wingdings</vt:lpstr>
      <vt:lpstr>Office Theme</vt:lpstr>
      <vt:lpstr>1_Office Theme</vt:lpstr>
      <vt:lpstr>PowerPoint 簡報</vt:lpstr>
      <vt:lpstr>PowerPoint 簡報</vt:lpstr>
      <vt:lpstr>第一部分：  個人水足跡</vt:lpstr>
      <vt:lpstr>PowerPoint 簡報</vt:lpstr>
      <vt:lpstr>個人水足跡只有 4% 是直接用水</vt:lpstr>
      <vt:lpstr>PowerPoint 簡報</vt:lpstr>
      <vt:lpstr>間接用水</vt:lpstr>
      <vt:lpstr>PowerPoint 簡報</vt:lpstr>
      <vt:lpstr>水足跡的三個主要組成部分 </vt:lpstr>
      <vt:lpstr>PowerPoint 簡報</vt:lpstr>
      <vt:lpstr>第二部分：  如何計算食物水足跡</vt:lpstr>
      <vt:lpstr>如何計算食物水足跡？</vt:lpstr>
      <vt:lpstr>為什麼牛肉的水足跡如此高？</vt:lpstr>
      <vt:lpstr>第三部分：  影響食物水足跡大小的因素</vt:lpstr>
      <vt:lpstr>影響家禽、家畜及養殖水產 水足跡大小的因素</vt:lpstr>
      <vt:lpstr>猜一猜哪種食材的水足跡較高？</vt:lpstr>
      <vt:lpstr>PowerPoint 簡報</vt:lpstr>
      <vt:lpstr>影響農作物水足跡的因素</vt:lpstr>
      <vt:lpstr>用不同的種植和灌溉方法來耕種， 食物水足跡的大小和組成都會有所不同</vt:lpstr>
      <vt:lpstr>第四部分：  為什麼我們要關注食物水足跡？</vt:lpstr>
      <vt:lpstr>進口食物的同時， 我們在消耗其他地方的水資源</vt:lpstr>
      <vt:lpstr>第五部分：  怎樣減低我們的水足跡？</vt:lpstr>
      <vt:lpstr>多菜少肉的飲食習慣 可以減低我們的水足跡</vt:lpstr>
      <vt:lpstr>避免浪費食物 可以減低我們的水足跡</vt:lpstr>
      <vt:lpstr>總結</vt:lpstr>
      <vt:lpstr>PowerPoint 簡報</vt:lpstr>
      <vt:lpstr>  飲食水足跡</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Jockey Club -  Water Initiative on Sustainability  and Engagement</dc:title>
  <dc:creator>socsc-201</dc:creator>
  <cp:lastModifiedBy>user</cp:lastModifiedBy>
  <cp:revision>569</cp:revision>
  <dcterms:created xsi:type="dcterms:W3CDTF">2017-05-10T03:17:23Z</dcterms:created>
  <dcterms:modified xsi:type="dcterms:W3CDTF">2019-01-07T14:37:06Z</dcterms:modified>
</cp:coreProperties>
</file>