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326" r:id="rId3"/>
    <p:sldId id="344" r:id="rId4"/>
    <p:sldId id="345" r:id="rId5"/>
    <p:sldId id="343" r:id="rId6"/>
    <p:sldId id="346" r:id="rId7"/>
    <p:sldId id="347" r:id="rId8"/>
    <p:sldId id="310" r:id="rId9"/>
    <p:sldId id="329" r:id="rId10"/>
    <p:sldId id="342" r:id="rId11"/>
    <p:sldId id="328" r:id="rId12"/>
    <p:sldId id="348" r:id="rId13"/>
    <p:sldId id="341" r:id="rId14"/>
    <p:sldId id="325" r:id="rId15"/>
    <p:sldId id="340" r:id="rId16"/>
    <p:sldId id="335" r:id="rId17"/>
    <p:sldId id="339" r:id="rId18"/>
    <p:sldId id="336" r:id="rId19"/>
    <p:sldId id="337" r:id="rId20"/>
    <p:sldId id="338" r:id="rId21"/>
  </p:sldIdLst>
  <p:sldSz cx="9144000" cy="6858000" type="screen4x3"/>
  <p:notesSz cx="6797675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  <a:srgbClr val="2DF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2.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認識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不同發電能源的特性 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dirty="0" smtClean="0">
              <a:latin typeface="微軟正黑體" pitchFamily="34" charset="-120"/>
              <a:ea typeface="微軟正黑體" pitchFamily="34" charset="-120"/>
            </a:rPr>
            <a:t>文字說明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E58D15AA-E547-4A34-BA9E-C9EB4AAD1CCC}">
      <dgm:prSet phldrT="[文字]" custT="1"/>
      <dgm:spPr/>
      <dgm:t>
        <a:bodyPr/>
        <a:lstStyle/>
        <a:p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2CFCC39C-343C-4684-9814-849B274C529E}" type="par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EBF0582E-CC56-4AE8-B467-F1B240DB883E}" type="sib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3.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509AA51E-E7B1-4CFD-895B-22625BEC1122}">
      <dgm:prSet phldrT="[文字]"/>
      <dgm:spPr/>
      <dgm:t>
        <a:bodyPr/>
        <a:lstStyle/>
        <a:p>
          <a:r>
            <a:rPr lang="en-US" altLang="zh-TW" dirty="0" smtClean="0"/>
            <a:t>4-5.</a:t>
          </a:r>
          <a:endParaRPr lang="zh-TW" altLang="en-US" dirty="0"/>
        </a:p>
      </dgm:t>
    </dgm:pt>
    <dgm:pt modelId="{1E3A6101-F89A-4E8B-A2B2-3CAD41D278BC}" type="par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3E602062-C12E-4511-AFD0-6A2EF70FE9C3}" type="sib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 討論不同準則的重要性 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 smtClean="0"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F3E025D1-0ACC-46EC-A043-106E48D1389B}">
      <dgm:prSet phldrT="[文字]" custT="1"/>
      <dgm:spPr/>
      <dgm:t>
        <a:bodyPr/>
        <a:lstStyle/>
        <a:p>
          <a:pPr>
            <a:lnSpc>
              <a:spcPts val="1700"/>
            </a:lnSpc>
          </a:pPr>
          <a:r>
            <a:rPr lang="zh-HK" altLang="en-US" sz="16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模擬四國領袖峰會 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6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B6C51D12-153D-4D74-BF19-3CC6E226335D}" type="par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857E418E-FFD6-42AC-AF0C-94B0FFA14F15}" type="sib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1.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C8BD9CF2-6861-4ECE-99F1-FC7CF55A6405}">
      <dgm:prSet phldrT="[文字]" custT="1"/>
      <dgm:spPr/>
      <dgm:t>
        <a:bodyPr/>
        <a:lstStyle/>
        <a:p>
          <a:pPr>
            <a:lnSpc>
              <a:spcPts val="1700"/>
            </a:lnSpc>
          </a:pPr>
          <a:r>
            <a:rPr lang="zh-HK" altLang="en-US" sz="16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了解不同國家可再生能源發展 </a:t>
          </a:r>
          <a:r>
            <a:rPr lang="zh-HK" altLang="zh-HK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（各國情境）</a:t>
          </a:r>
          <a:endParaRPr lang="zh-TW" altLang="en-US" sz="16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D2D3BAB7-D570-4C80-907A-5E5156CDC865}" type="parTrans" cxnId="{AB0F04FF-54FF-48AC-BA1A-97E57F8E2E2E}">
      <dgm:prSet/>
      <dgm:spPr/>
      <dgm:t>
        <a:bodyPr/>
        <a:lstStyle/>
        <a:p>
          <a:endParaRPr lang="zh-HK" altLang="en-US"/>
        </a:p>
      </dgm:t>
    </dgm:pt>
    <dgm:pt modelId="{B9E1ED01-8F89-4E00-82A8-B6291340EC1E}" type="sibTrans" cxnId="{AB0F04FF-54FF-48AC-BA1A-97E57F8E2E2E}">
      <dgm:prSet/>
      <dgm:spPr/>
      <dgm:t>
        <a:bodyPr/>
        <a:lstStyle/>
        <a:p>
          <a:endParaRPr lang="zh-HK" altLang="en-US"/>
        </a:p>
      </dgm:t>
    </dgm:pt>
    <dgm:pt modelId="{92CA6A5F-A60D-404A-B6CB-028A92490FB6}">
      <dgm:prSet custT="1"/>
      <dgm:spPr/>
      <dgm:t>
        <a:bodyPr/>
        <a:lstStyle/>
        <a:p>
          <a:pPr>
            <a:lnSpc>
              <a:spcPct val="90000"/>
            </a:lnSpc>
          </a:pP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F0821387-5783-41FC-9FCA-AECE12C8F87A}" type="parTrans" cxnId="{0AEC9430-52A5-4A89-AF7E-9B24B8BF8DC2}">
      <dgm:prSet/>
      <dgm:spPr/>
      <dgm:t>
        <a:bodyPr/>
        <a:lstStyle/>
        <a:p>
          <a:endParaRPr lang="zh-HK" altLang="en-US"/>
        </a:p>
      </dgm:t>
    </dgm:pt>
    <dgm:pt modelId="{B21E05CD-BB30-4665-BFCA-44A551C49DDB}" type="sibTrans" cxnId="{0AEC9430-52A5-4A89-AF7E-9B24B8BF8DC2}">
      <dgm:prSet/>
      <dgm:spPr/>
      <dgm:t>
        <a:bodyPr/>
        <a:lstStyle/>
        <a:p>
          <a:endParaRPr lang="zh-HK" altLang="en-US"/>
        </a:p>
      </dgm:t>
    </dgm:pt>
    <dgm:pt modelId="{CE772108-6940-4072-B77B-9025A81D2FB4}">
      <dgm:prSet custT="1"/>
      <dgm:spPr/>
      <dgm:t>
        <a:bodyPr/>
        <a:lstStyle/>
        <a:p>
          <a:pPr>
            <a:lnSpc>
              <a:spcPct val="90000"/>
            </a:lnSpc>
          </a:pPr>
          <a:endParaRPr lang="zh-TW" altLang="en-US" sz="2400" b="1" dirty="0">
            <a:latin typeface="微軟正黑體" pitchFamily="34" charset="-120"/>
            <a:ea typeface="微軟正黑體" pitchFamily="34" charset="-120"/>
          </a:endParaRPr>
        </a:p>
      </dgm:t>
    </dgm:pt>
    <dgm:pt modelId="{ABEEE868-1B37-4900-A209-20AF2CD344C5}" type="parTrans" cxnId="{EE75D79E-EC01-42F6-A108-4F601D12ABE5}">
      <dgm:prSet/>
      <dgm:spPr/>
      <dgm:t>
        <a:bodyPr/>
        <a:lstStyle/>
        <a:p>
          <a:endParaRPr lang="zh-HK" altLang="en-US"/>
        </a:p>
      </dgm:t>
    </dgm:pt>
    <dgm:pt modelId="{276E438B-395F-4D29-9200-2EAEF0841EC3}" type="sibTrans" cxnId="{EE75D79E-EC01-42F6-A108-4F601D12ABE5}">
      <dgm:prSet/>
      <dgm:spPr/>
      <dgm:t>
        <a:bodyPr/>
        <a:lstStyle/>
        <a:p>
          <a:endParaRPr lang="zh-HK" altLang="en-US"/>
        </a:p>
      </dgm:t>
    </dgm:pt>
    <dgm:pt modelId="{6EE50068-C421-4246-9680-5251A3C28FF3}">
      <dgm:prSet custT="1"/>
      <dgm:spPr/>
      <dgm:t>
        <a:bodyPr/>
        <a:lstStyle/>
        <a:p>
          <a:pPr>
            <a:lnSpc>
              <a:spcPts val="2100"/>
            </a:lnSpc>
          </a:pP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重溫 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/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初步認識能源類別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FEE32C23-2E16-4449-BF38-6707CAC6C464}" type="parTrans" cxnId="{AC9FF3C6-A2FB-4277-B7A7-DEFCD362314D}">
      <dgm:prSet/>
      <dgm:spPr/>
      <dgm:t>
        <a:bodyPr/>
        <a:lstStyle/>
        <a:p>
          <a:endParaRPr lang="zh-HK" altLang="en-US"/>
        </a:p>
      </dgm:t>
    </dgm:pt>
    <dgm:pt modelId="{DA0F5A65-FA66-40D8-90F4-5250EF143D7A}" type="sibTrans" cxnId="{AC9FF3C6-A2FB-4277-B7A7-DEFCD362314D}">
      <dgm:prSet/>
      <dgm:spPr/>
      <dgm:t>
        <a:bodyPr/>
        <a:lstStyle/>
        <a:p>
          <a:endParaRPr lang="zh-HK" altLang="en-US"/>
        </a:p>
      </dgm:t>
    </dgm:pt>
    <dgm:pt modelId="{E3BD84DD-7610-4A48-A2E8-0C5BEB85FE4D}">
      <dgm:prSet phldrT="[文字]" custT="1"/>
      <dgm:spPr/>
      <dgm:t>
        <a:bodyPr/>
        <a:lstStyle/>
        <a:p>
          <a:pPr>
            <a:lnSpc>
              <a:spcPts val="1700"/>
            </a:lnSpc>
          </a:pPr>
          <a:r>
            <a:rPr lang="zh-HK" altLang="en-US" sz="16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探討國際協作的可行性 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6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6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A29058F8-9139-4AE5-B4B7-E8F65A963205}" type="parTrans" cxnId="{A4E9CD26-E8E6-4CCB-A2F0-A8595C6D4EE7}">
      <dgm:prSet/>
      <dgm:spPr/>
      <dgm:t>
        <a:bodyPr/>
        <a:lstStyle/>
        <a:p>
          <a:endParaRPr lang="zh-HK" altLang="en-US"/>
        </a:p>
      </dgm:t>
    </dgm:pt>
    <dgm:pt modelId="{C1A51501-46C0-4328-BA5A-D66E8F08CFE1}" type="sibTrans" cxnId="{A4E9CD26-E8E6-4CCB-A2F0-A8595C6D4EE7}">
      <dgm:prSet/>
      <dgm:spPr/>
      <dgm:t>
        <a:bodyPr/>
        <a:lstStyle/>
        <a:p>
          <a:endParaRPr lang="zh-HK" altLang="en-US"/>
        </a:p>
      </dgm:t>
    </dgm:pt>
    <dgm:pt modelId="{FA78F58B-4931-4932-B51E-F6915538C313}">
      <dgm:prSet phldrT="[文字]" custT="1"/>
      <dgm:spPr/>
      <dgm:t>
        <a:bodyPr/>
        <a:lstStyle/>
        <a:p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6F8CDD32-8DB0-4ACE-B011-3969679FB638}" type="parTrans" cxnId="{84FF8007-1D5F-43BC-A91C-106350A96833}">
      <dgm:prSet/>
      <dgm:spPr/>
      <dgm:t>
        <a:bodyPr/>
        <a:lstStyle/>
        <a:p>
          <a:endParaRPr lang="zh-HK" altLang="en-US"/>
        </a:p>
      </dgm:t>
    </dgm:pt>
    <dgm:pt modelId="{CE0DDEDE-6713-4B72-BDE3-5C0F8B236EAF}" type="sibTrans" cxnId="{84FF8007-1D5F-43BC-A91C-106350A96833}">
      <dgm:prSet/>
      <dgm:spPr/>
      <dgm:t>
        <a:bodyPr/>
        <a:lstStyle/>
        <a:p>
          <a:endParaRPr lang="zh-HK" altLang="en-US"/>
        </a:p>
      </dgm:t>
    </dgm:pt>
    <dgm:pt modelId="{2F72E317-88E2-410E-8C9A-6DDA62F870F8}">
      <dgm:prSet custT="1"/>
      <dgm:spPr/>
      <dgm:t>
        <a:bodyPr/>
        <a:lstStyle/>
        <a:p>
          <a:pPr>
            <a:lnSpc>
              <a:spcPts val="2100"/>
            </a:lnSpc>
          </a:pP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檢視家中的電費單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80D3BAD2-F36B-48A2-9DF1-D867CCC40C4F}" type="parTrans" cxnId="{76C78F0B-45F8-4142-B899-3FBB9431008F}">
      <dgm:prSet/>
      <dgm:spPr/>
      <dgm:t>
        <a:bodyPr/>
        <a:lstStyle/>
        <a:p>
          <a:endParaRPr lang="zh-HK" altLang="en-US"/>
        </a:p>
      </dgm:t>
    </dgm:pt>
    <dgm:pt modelId="{E61BD534-6DAB-4B1A-9E11-E33FF8947C41}" type="sibTrans" cxnId="{76C78F0B-45F8-4142-B899-3FBB9431008F}">
      <dgm:prSet/>
      <dgm:spPr/>
      <dgm:t>
        <a:bodyPr/>
        <a:lstStyle/>
        <a:p>
          <a:endParaRPr lang="zh-HK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4" custScaleY="100000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4" custScaleY="7682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4" custScaleY="6860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D97573-1579-449E-987C-912F1D240770}" type="pres">
      <dgm:prSet presAssocID="{756C52BA-4F02-4E3A-83D8-A6B2460DF5E6}" presName="sp" presStyleCnt="0"/>
      <dgm:spPr/>
    </dgm:pt>
    <dgm:pt modelId="{73C4870D-423D-4ABE-874D-0BDF822A3BF4}" type="pres">
      <dgm:prSet presAssocID="{509AA51E-E7B1-4CFD-895B-22625BEC1122}" presName="composite" presStyleCnt="0"/>
      <dgm:spPr/>
    </dgm:pt>
    <dgm:pt modelId="{D1BC1BBD-1213-4ACE-9D90-5240F9E4CB80}" type="pres">
      <dgm:prSet presAssocID="{509AA51E-E7B1-4CFD-895B-22625BEC112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641A29-F23C-4B64-8C0B-76829A96822F}" type="pres">
      <dgm:prSet presAssocID="{509AA51E-E7B1-4CFD-895B-22625BEC1122}" presName="descendantText" presStyleLbl="alignAcc1" presStyleIdx="3" presStyleCnt="4" custScaleY="12752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721083B-4547-4F47-AD1F-D3B033F4CD3B}" type="presOf" srcId="{6EE50068-C421-4246-9680-5251A3C28FF3}" destId="{65E3A31D-3D1D-4E78-887D-2B1C89DA78AC}" srcOrd="0" destOrd="2" presId="urn:microsoft.com/office/officeart/2005/8/layout/chevron2"/>
    <dgm:cxn modelId="{241E08F9-A66E-4F66-83F7-6CBD5DB91CA7}" type="presOf" srcId="{FA78F58B-4931-4932-B51E-F6915538C313}" destId="{831D77DC-F63E-471A-8D43-F4612BE0BD2B}" srcOrd="0" destOrd="0" presId="urn:microsoft.com/office/officeart/2005/8/layout/chevron2"/>
    <dgm:cxn modelId="{5F55EEC2-3C9C-4952-AF7A-BF98151E8828}" type="presOf" srcId="{273F3C51-3CA4-48F7-8197-95515592F71D}" destId="{34FC4F45-7D16-45C8-ABD3-C05E782073F8}" srcOrd="0" destOrd="0" presId="urn:microsoft.com/office/officeart/2005/8/layout/chevron2"/>
    <dgm:cxn modelId="{61BDCA28-C5DA-46CA-92A7-BAA0F79578B5}" type="presOf" srcId="{C8BD9CF2-6861-4ECE-99F1-FC7CF55A6405}" destId="{31641A29-F23C-4B64-8C0B-76829A96822F}" srcOrd="0" destOrd="1" presId="urn:microsoft.com/office/officeart/2005/8/layout/chevron2"/>
    <dgm:cxn modelId="{AC9FF3C6-A2FB-4277-B7A7-DEFCD362314D}" srcId="{95637B21-D1B5-41B4-8D7D-612755B65AF5}" destId="{6EE50068-C421-4246-9680-5251A3C28FF3}" srcOrd="2" destOrd="0" parTransId="{FEE32C23-2E16-4449-BF38-6707CAC6C464}" sibTransId="{DA0F5A65-FA66-40D8-90F4-5250EF143D7A}"/>
    <dgm:cxn modelId="{F67B2BD6-C475-49C2-B8FF-7FF4EFDB9A7C}" type="presOf" srcId="{93F78255-72F3-4F22-A90B-B14906B68D2B}" destId="{1EE0FD48-97D7-403D-AFDC-2F72FBF20AB0}" srcOrd="0" destOrd="0" presId="urn:microsoft.com/office/officeart/2005/8/layout/chevron2"/>
    <dgm:cxn modelId="{84FF8007-1D5F-43BC-A91C-106350A96833}" srcId="{FE9A9A6D-1E59-4402-A604-6FD32F68A496}" destId="{FA78F58B-4931-4932-B51E-F6915538C313}" srcOrd="0" destOrd="0" parTransId="{6F8CDD32-8DB0-4ACE-B011-3969679FB638}" sibTransId="{CE0DDEDE-6713-4B72-BDE3-5C0F8B236EAF}"/>
    <dgm:cxn modelId="{CA0FB77D-CC4A-400D-B213-279454B39E08}" type="presOf" srcId="{CE772108-6940-4072-B77B-9025A81D2FB4}" destId="{65E3A31D-3D1D-4E78-887D-2B1C89DA78AC}" srcOrd="0" destOrd="0" presId="urn:microsoft.com/office/officeart/2005/8/layout/chevron2"/>
    <dgm:cxn modelId="{AB0F04FF-54FF-48AC-BA1A-97E57F8E2E2E}" srcId="{509AA51E-E7B1-4CFD-895B-22625BEC1122}" destId="{C8BD9CF2-6861-4ECE-99F1-FC7CF55A6405}" srcOrd="1" destOrd="0" parTransId="{D2D3BAB7-D570-4C80-907A-5E5156CDC865}" sibTransId="{B9E1ED01-8F89-4E00-82A8-B6291340EC1E}"/>
    <dgm:cxn modelId="{0A766C3D-DAF1-4BAA-BE8C-28F8CC580DFA}" type="presOf" srcId="{F411E15E-06EB-4FFD-A4BF-AE7C191AF59F}" destId="{C180691E-F590-45B0-BFF4-07A138F3E2A4}" srcOrd="0" destOrd="0" presId="urn:microsoft.com/office/officeart/2005/8/layout/chevron2"/>
    <dgm:cxn modelId="{DA09B751-B8FC-465A-9BF3-58CB4761ECB1}" type="presOf" srcId="{F3E025D1-0ACC-46EC-A043-106E48D1389B}" destId="{31641A29-F23C-4B64-8C0B-76829A96822F}" srcOrd="0" destOrd="0" presId="urn:microsoft.com/office/officeart/2005/8/layout/chevron2"/>
    <dgm:cxn modelId="{0AEC9430-52A5-4A89-AF7E-9B24B8BF8DC2}" srcId="{95637B21-D1B5-41B4-8D7D-612755B65AF5}" destId="{92CA6A5F-A60D-404A-B6CB-028A92490FB6}" srcOrd="3" destOrd="0" parTransId="{F0821387-5783-41FC-9FCA-AECE12C8F87A}" sibTransId="{B21E05CD-BB30-4665-BFCA-44A551C49DDB}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031E671B-9821-4070-BF34-891DEFDC0E66}" type="presOf" srcId="{92CA6A5F-A60D-404A-B6CB-028A92490FB6}" destId="{65E3A31D-3D1D-4E78-887D-2B1C89DA78AC}" srcOrd="0" destOrd="3" presId="urn:microsoft.com/office/officeart/2005/8/layout/chevron2"/>
    <dgm:cxn modelId="{A4E9CD26-E8E6-4CCB-A2F0-A8595C6D4EE7}" srcId="{509AA51E-E7B1-4CFD-895B-22625BEC1122}" destId="{E3BD84DD-7610-4A48-A2E8-0C5BEB85FE4D}" srcOrd="2" destOrd="0" parTransId="{A29058F8-9139-4AE5-B4B7-E8F65A963205}" sibTransId="{C1A51501-46C0-4328-BA5A-D66E8F08CFE1}"/>
    <dgm:cxn modelId="{47915C30-0A01-463A-A89A-0528260BEF97}" type="presOf" srcId="{FE9A9A6D-1E59-4402-A604-6FD32F68A496}" destId="{F66C492F-E616-4C8A-BD55-3D487E32FC96}" srcOrd="0" destOrd="0" presId="urn:microsoft.com/office/officeart/2005/8/layout/chevron2"/>
    <dgm:cxn modelId="{FFEA6438-3A42-44D9-9F15-CDF1352CB39A}" srcId="{FE9A9A6D-1E59-4402-A604-6FD32F68A496}" destId="{CD3B0B45-79A5-4821-A73B-5CD90F20AD3B}" srcOrd="1" destOrd="0" parTransId="{E2BE8C8E-BF8C-427B-BC92-4ABC007CCF0E}" sibTransId="{0943D461-D08E-47FF-8345-BE33277000B9}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76C78F0B-45F8-4142-B899-3FBB9431008F}" srcId="{95637B21-D1B5-41B4-8D7D-612755B65AF5}" destId="{2F72E317-88E2-410E-8C9A-6DDA62F870F8}" srcOrd="1" destOrd="0" parTransId="{80D3BAD2-F36B-48A2-9DF1-D867CCC40C4F}" sibTransId="{E61BD534-6DAB-4B1A-9E11-E33FF8947C41}"/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86C768C5-543C-4EF3-9BC2-13CA1E0C2278}" type="presOf" srcId="{E3BD84DD-7610-4A48-A2E8-0C5BEB85FE4D}" destId="{31641A29-F23C-4B64-8C0B-76829A96822F}" srcOrd="0" destOrd="2" presId="urn:microsoft.com/office/officeart/2005/8/layout/chevron2"/>
    <dgm:cxn modelId="{DEF4174C-04F7-45FF-8FC8-91CEEE7C6E44}" type="presOf" srcId="{95637B21-D1B5-41B4-8D7D-612755B65AF5}" destId="{D6401F4A-514E-4776-89D5-7E5918D7FF77}" srcOrd="0" destOrd="0" presId="urn:microsoft.com/office/officeart/2005/8/layout/chevron2"/>
    <dgm:cxn modelId="{ED4EC94B-58C2-4B45-B692-FD41DB771B14}" type="presOf" srcId="{2F72E317-88E2-410E-8C9A-6DDA62F870F8}" destId="{65E3A31D-3D1D-4E78-887D-2B1C89DA78AC}" srcOrd="0" destOrd="1" presId="urn:microsoft.com/office/officeart/2005/8/layout/chevron2"/>
    <dgm:cxn modelId="{D93B0541-1078-48AF-8605-9618B2A17969}" type="presOf" srcId="{509AA51E-E7B1-4CFD-895B-22625BEC1122}" destId="{D1BC1BBD-1213-4ACE-9D90-5240F9E4CB80}" srcOrd="0" destOrd="0" presId="urn:microsoft.com/office/officeart/2005/8/layout/chevron2"/>
    <dgm:cxn modelId="{EE75D79E-EC01-42F6-A108-4F601D12ABE5}" srcId="{95637B21-D1B5-41B4-8D7D-612755B65AF5}" destId="{CE772108-6940-4072-B77B-9025A81D2FB4}" srcOrd="0" destOrd="0" parTransId="{ABEEE868-1B37-4900-A209-20AF2CD344C5}" sibTransId="{276E438B-395F-4D29-9200-2EAEF0841EC3}"/>
    <dgm:cxn modelId="{13328649-F696-4F18-B210-78542A5339C6}" srcId="{F411E15E-06EB-4FFD-A4BF-AE7C191AF59F}" destId="{509AA51E-E7B1-4CFD-895B-22625BEC1122}" srcOrd="3" destOrd="0" parTransId="{1E3A6101-F89A-4E8B-A2B2-3CAD41D278BC}" sibTransId="{3E602062-C12E-4511-AFD0-6A2EF70FE9C3}"/>
    <dgm:cxn modelId="{5BFD3B4C-2A32-4345-9C82-AB5C3FF4859B}" type="presOf" srcId="{CD3B0B45-79A5-4821-A73B-5CD90F20AD3B}" destId="{831D77DC-F63E-471A-8D43-F4612BE0BD2B}" srcOrd="0" destOrd="1" presId="urn:microsoft.com/office/officeart/2005/8/layout/chevron2"/>
    <dgm:cxn modelId="{FC9FE90E-5598-4531-97B5-D765F5C02452}" type="presOf" srcId="{E58D15AA-E547-4A34-BA9E-C9EB4AAD1CCC}" destId="{831D77DC-F63E-471A-8D43-F4612BE0BD2B}" srcOrd="0" destOrd="2" presId="urn:microsoft.com/office/officeart/2005/8/layout/chevron2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36FDC6E4-4BFD-4213-88AB-BBF6E7423C19}" srcId="{FE9A9A6D-1E59-4402-A604-6FD32F68A496}" destId="{E58D15AA-E547-4A34-BA9E-C9EB4AAD1CCC}" srcOrd="2" destOrd="0" parTransId="{2CFCC39C-343C-4684-9814-849B274C529E}" sibTransId="{EBF0582E-CC56-4AE8-B467-F1B240DB883E}"/>
    <dgm:cxn modelId="{638966B3-874B-4D10-A737-8F019A83C4E2}" srcId="{509AA51E-E7B1-4CFD-895B-22625BEC1122}" destId="{F3E025D1-0ACC-46EC-A043-106E48D1389B}" srcOrd="0" destOrd="0" parTransId="{B6C51D12-153D-4D74-BF19-3CC6E226335D}" sibTransId="{857E418E-FFD6-42AC-AF0C-94B0FFA14F15}"/>
    <dgm:cxn modelId="{4109EE4D-F67D-44E8-BF2E-9AAD12C19244}" type="presParOf" srcId="{C180691E-F590-45B0-BFF4-07A138F3E2A4}" destId="{FB75F948-0748-48F4-A28C-8FC10735DA07}" srcOrd="0" destOrd="0" presId="urn:microsoft.com/office/officeart/2005/8/layout/chevron2"/>
    <dgm:cxn modelId="{026500DF-B774-475B-B1EC-8ACEB8B6FB74}" type="presParOf" srcId="{FB75F948-0748-48F4-A28C-8FC10735DA07}" destId="{D6401F4A-514E-4776-89D5-7E5918D7FF77}" srcOrd="0" destOrd="0" presId="urn:microsoft.com/office/officeart/2005/8/layout/chevron2"/>
    <dgm:cxn modelId="{18467242-3443-414A-92C0-59B4DA40FC62}" type="presParOf" srcId="{FB75F948-0748-48F4-A28C-8FC10735DA07}" destId="{65E3A31D-3D1D-4E78-887D-2B1C89DA78AC}" srcOrd="1" destOrd="0" presId="urn:microsoft.com/office/officeart/2005/8/layout/chevron2"/>
    <dgm:cxn modelId="{75727A80-0BDF-416C-84FB-16BD556D22C7}" type="presParOf" srcId="{C180691E-F590-45B0-BFF4-07A138F3E2A4}" destId="{B44FE418-143A-4811-9206-650784015647}" srcOrd="1" destOrd="0" presId="urn:microsoft.com/office/officeart/2005/8/layout/chevron2"/>
    <dgm:cxn modelId="{E096CC91-01F5-44BC-BF1C-71DAE6F608FE}" type="presParOf" srcId="{C180691E-F590-45B0-BFF4-07A138F3E2A4}" destId="{CB1AA67D-4BFD-4D05-B972-6EB29E7ADBCB}" srcOrd="2" destOrd="0" presId="urn:microsoft.com/office/officeart/2005/8/layout/chevron2"/>
    <dgm:cxn modelId="{45E035B5-E068-4FF9-AB20-C408BAB5EB4B}" type="presParOf" srcId="{CB1AA67D-4BFD-4D05-B972-6EB29E7ADBCB}" destId="{F66C492F-E616-4C8A-BD55-3D487E32FC96}" srcOrd="0" destOrd="0" presId="urn:microsoft.com/office/officeart/2005/8/layout/chevron2"/>
    <dgm:cxn modelId="{BC1A458A-FE97-4466-9248-BC8302A4D620}" type="presParOf" srcId="{CB1AA67D-4BFD-4D05-B972-6EB29E7ADBCB}" destId="{831D77DC-F63E-471A-8D43-F4612BE0BD2B}" srcOrd="1" destOrd="0" presId="urn:microsoft.com/office/officeart/2005/8/layout/chevron2"/>
    <dgm:cxn modelId="{7BB514B1-6832-4F5C-BA2E-E481A216F8A2}" type="presParOf" srcId="{C180691E-F590-45B0-BFF4-07A138F3E2A4}" destId="{022B33F6-5BE8-4903-86CD-A5B2E3F4C640}" srcOrd="3" destOrd="0" presId="urn:microsoft.com/office/officeart/2005/8/layout/chevron2"/>
    <dgm:cxn modelId="{3BC45B32-23F6-42FA-BC3F-27217E79F335}" type="presParOf" srcId="{C180691E-F590-45B0-BFF4-07A138F3E2A4}" destId="{A2438B70-54B7-42A6-AFB8-EC23BB68CF95}" srcOrd="4" destOrd="0" presId="urn:microsoft.com/office/officeart/2005/8/layout/chevron2"/>
    <dgm:cxn modelId="{91CD0481-3675-4249-B0DF-901B61EC8C72}" type="presParOf" srcId="{A2438B70-54B7-42A6-AFB8-EC23BB68CF95}" destId="{34FC4F45-7D16-45C8-ABD3-C05E782073F8}" srcOrd="0" destOrd="0" presId="urn:microsoft.com/office/officeart/2005/8/layout/chevron2"/>
    <dgm:cxn modelId="{9AF38FE8-8A1B-4A17-830B-09BB9C3419D1}" type="presParOf" srcId="{A2438B70-54B7-42A6-AFB8-EC23BB68CF95}" destId="{1EE0FD48-97D7-403D-AFDC-2F72FBF20AB0}" srcOrd="1" destOrd="0" presId="urn:microsoft.com/office/officeart/2005/8/layout/chevron2"/>
    <dgm:cxn modelId="{D730870A-C796-42CC-98E8-E57B4B7BEDE6}" type="presParOf" srcId="{C180691E-F590-45B0-BFF4-07A138F3E2A4}" destId="{C2D97573-1579-449E-987C-912F1D240770}" srcOrd="5" destOrd="0" presId="urn:microsoft.com/office/officeart/2005/8/layout/chevron2"/>
    <dgm:cxn modelId="{66B48133-4ECF-44EC-BEE5-5B830AC5CB9B}" type="presParOf" srcId="{C180691E-F590-45B0-BFF4-07A138F3E2A4}" destId="{73C4870D-423D-4ABE-874D-0BDF822A3BF4}" srcOrd="6" destOrd="0" presId="urn:microsoft.com/office/officeart/2005/8/layout/chevron2"/>
    <dgm:cxn modelId="{68541D89-DB81-4B33-951A-43C63B647D0D}" type="presParOf" srcId="{73C4870D-423D-4ABE-874D-0BDF822A3BF4}" destId="{D1BC1BBD-1213-4ACE-9D90-5240F9E4CB80}" srcOrd="0" destOrd="0" presId="urn:microsoft.com/office/officeart/2005/8/layout/chevron2"/>
    <dgm:cxn modelId="{C66CB0B5-6C5F-40B9-BF05-AC4734F0FFD8}" type="presParOf" srcId="{73C4870D-423D-4ABE-874D-0BDF822A3BF4}" destId="{31641A29-F23C-4B64-8C0B-76829A9682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2-3.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1800" b="1" dirty="0" smtClean="0">
              <a:latin typeface="微軟正黑體" pitchFamily="34" charset="-120"/>
              <a:ea typeface="微軟正黑體" pitchFamily="34" charset="-120"/>
            </a:rPr>
            <a:t>認識</a:t>
          </a:r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各種處理廢物方法 </a:t>
          </a:r>
          <a:r>
            <a:rPr lang="en-US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文字</a:t>
          </a:r>
          <a:r>
            <a:rPr lang="en-US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 +</a:t>
          </a:r>
          <a:r>
            <a:rPr lang="zh-HK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圖片</a:t>
          </a:r>
          <a:r>
            <a:rPr lang="en-US" altLang="zh-HK" sz="1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1800" b="1" dirty="0">
            <a:solidFill>
              <a:schemeClr val="tx1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E58D15AA-E547-4A34-BA9E-C9EB4AAD1CCC}">
      <dgm:prSet phldrT="[文字]" custT="1"/>
      <dgm:spPr/>
      <dgm:t>
        <a:bodyPr/>
        <a:lstStyle/>
        <a:p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比較各種處理廢物方法 </a:t>
          </a:r>
          <a:r>
            <a:rPr lang="zh-TW" altLang="en-US" sz="1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1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800" b="1" dirty="0">
            <a:latin typeface="微軟正黑體" pitchFamily="34" charset="-120"/>
            <a:ea typeface="微軟正黑體" pitchFamily="34" charset="-120"/>
          </a:endParaRPr>
        </a:p>
      </dgm:t>
    </dgm:pt>
    <dgm:pt modelId="{2CFCC39C-343C-4684-9814-849B274C529E}" type="par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EBF0582E-CC56-4AE8-B467-F1B240DB883E}" type="sib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4-5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學生設計減少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廢物的方法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學校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1.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4636E5-AD96-49BC-A09A-0F69E26FFD05}">
      <dgm:prSet custT="1"/>
      <dgm:spPr/>
      <dgm:t>
        <a:bodyPr/>
        <a:lstStyle/>
        <a:p>
          <a:pPr>
            <a:lnSpc>
              <a:spcPts val="1900"/>
            </a:lnSpc>
          </a:pPr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學生檢視自已的廢物棄置量</a:t>
          </a:r>
          <a:endParaRPr lang="zh-TW" altLang="en-US" sz="1800" b="1" dirty="0">
            <a:latin typeface="微軟正黑體" pitchFamily="34" charset="-120"/>
            <a:ea typeface="微軟正黑體" pitchFamily="34" charset="-120"/>
          </a:endParaRPr>
        </a:p>
      </dgm:t>
    </dgm:pt>
    <dgm:pt modelId="{211825D2-F5CB-4DDA-BD45-E611172CD960}" type="par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4E30411E-C57E-41E8-8B8A-4BA23FED1092}" type="sib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2B39C5D0-1E73-4971-BAF2-59EE755B5BE0}">
      <dgm:prSet custT="1"/>
      <dgm:spPr/>
      <dgm:t>
        <a:bodyPr/>
        <a:lstStyle/>
        <a:p>
          <a:pPr>
            <a:lnSpc>
              <a:spcPts val="1900"/>
            </a:lnSpc>
          </a:pPr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學生思考廢物棄置量與經濟 </a:t>
          </a:r>
          <a:r>
            <a:rPr lang="en-US" altLang="zh-HK" sz="1800" b="1" dirty="0" smtClean="0">
              <a:latin typeface="微軟正黑體" pitchFamily="34" charset="-120"/>
              <a:ea typeface="微軟正黑體" pitchFamily="34" charset="-120"/>
            </a:rPr>
            <a:t>/ </a:t>
          </a:r>
          <a:r>
            <a:rPr lang="zh-HK" altLang="zh-HK" sz="1800" b="1" dirty="0" smtClean="0">
              <a:latin typeface="微軟正黑體" pitchFamily="34" charset="-120"/>
              <a:ea typeface="微軟正黑體" pitchFamily="34" charset="-120"/>
            </a:rPr>
            <a:t>城市</a:t>
          </a:r>
          <a:r>
            <a:rPr lang="zh-HK" altLang="en-US" sz="1800" b="1" dirty="0" smtClean="0">
              <a:latin typeface="微軟正黑體" pitchFamily="34" charset="-120"/>
              <a:ea typeface="微軟正黑體" pitchFamily="34" charset="-120"/>
            </a:rPr>
            <a:t>發展的關係</a:t>
          </a:r>
          <a:endParaRPr lang="zh-TW" altLang="en-US" sz="1800" b="1" dirty="0">
            <a:latin typeface="微軟正黑體" pitchFamily="34" charset="-120"/>
            <a:ea typeface="微軟正黑體" pitchFamily="34" charset="-120"/>
          </a:endParaRPr>
        </a:p>
      </dgm:t>
    </dgm:pt>
    <dgm:pt modelId="{A2F41C07-DCC6-4FF2-9D52-C93EBBC0B16D}" type="parTrans" cxnId="{BDCA2CDB-F608-4F85-A57F-3EBD71FB048D}">
      <dgm:prSet/>
      <dgm:spPr/>
      <dgm:t>
        <a:bodyPr/>
        <a:lstStyle/>
        <a:p>
          <a:endParaRPr lang="zh-HK" altLang="en-US"/>
        </a:p>
      </dgm:t>
    </dgm:pt>
    <dgm:pt modelId="{A244AA2A-E341-4B0D-89D4-60A93E26DBCD}" type="sibTrans" cxnId="{BDCA2CDB-F608-4F85-A57F-3EBD71FB048D}">
      <dgm:prSet/>
      <dgm:spPr/>
      <dgm:t>
        <a:bodyPr/>
        <a:lstStyle/>
        <a:p>
          <a:endParaRPr lang="zh-HK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3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3" custScaleY="9896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3" custScaleY="784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DFB7E78-0A19-43E7-AA8B-B2441ED2CF4A}" type="presOf" srcId="{F411E15E-06EB-4FFD-A4BF-AE7C191AF59F}" destId="{C180691E-F590-45B0-BFF4-07A138F3E2A4}" srcOrd="0" destOrd="0" presId="urn:microsoft.com/office/officeart/2005/8/layout/chevron2"/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2992E1D0-74D4-4BEF-82C8-E8887890EF47}" type="presOf" srcId="{93F78255-72F3-4F22-A90B-B14906B68D2B}" destId="{1EE0FD48-97D7-403D-AFDC-2F72FBF20AB0}" srcOrd="0" destOrd="0" presId="urn:microsoft.com/office/officeart/2005/8/layout/chevron2"/>
    <dgm:cxn modelId="{B74B1BF3-8CA4-4673-A404-DB4A15EB6308}" type="presOf" srcId="{2B39C5D0-1E73-4971-BAF2-59EE755B5BE0}" destId="{65E3A31D-3D1D-4E78-887D-2B1C89DA78AC}" srcOrd="0" destOrd="1" presId="urn:microsoft.com/office/officeart/2005/8/layout/chevron2"/>
    <dgm:cxn modelId="{9EEC101E-1840-4C77-8857-11FE97619BC1}" srcId="{95637B21-D1B5-41B4-8D7D-612755B65AF5}" destId="{194636E5-AD96-49BC-A09A-0F69E26FFD05}" srcOrd="0" destOrd="0" parTransId="{211825D2-F5CB-4DDA-BD45-E611172CD960}" sibTransId="{4E30411E-C57E-41E8-8B8A-4BA23FED1092}"/>
    <dgm:cxn modelId="{36FDC6E4-4BFD-4213-88AB-BBF6E7423C19}" srcId="{FE9A9A6D-1E59-4402-A604-6FD32F68A496}" destId="{E58D15AA-E547-4A34-BA9E-C9EB4AAD1CCC}" srcOrd="1" destOrd="0" parTransId="{2CFCC39C-343C-4684-9814-849B274C529E}" sibTransId="{EBF0582E-CC56-4AE8-B467-F1B240DB883E}"/>
    <dgm:cxn modelId="{FC306F35-1C6B-4536-A989-0CD87364449D}" type="presOf" srcId="{E58D15AA-E547-4A34-BA9E-C9EB4AAD1CCC}" destId="{831D77DC-F63E-471A-8D43-F4612BE0BD2B}" srcOrd="0" destOrd="1" presId="urn:microsoft.com/office/officeart/2005/8/layout/chevron2"/>
    <dgm:cxn modelId="{BDCA2CDB-F608-4F85-A57F-3EBD71FB048D}" srcId="{95637B21-D1B5-41B4-8D7D-612755B65AF5}" destId="{2B39C5D0-1E73-4971-BAF2-59EE755B5BE0}" srcOrd="1" destOrd="0" parTransId="{A2F41C07-DCC6-4FF2-9D52-C93EBBC0B16D}" sibTransId="{A244AA2A-E341-4B0D-89D4-60A93E26DBCD}"/>
    <dgm:cxn modelId="{21A9CD72-56E3-4729-A8BF-9580BAB44F23}" type="presOf" srcId="{273F3C51-3CA4-48F7-8197-95515592F71D}" destId="{34FC4F45-7D16-45C8-ABD3-C05E782073F8}" srcOrd="0" destOrd="0" presId="urn:microsoft.com/office/officeart/2005/8/layout/chevron2"/>
    <dgm:cxn modelId="{4A3CF96C-4CC0-425B-98E2-BFA49D6CDE53}" type="presOf" srcId="{194636E5-AD96-49BC-A09A-0F69E26FFD05}" destId="{65E3A31D-3D1D-4E78-887D-2B1C89DA78AC}" srcOrd="0" destOrd="0" presId="urn:microsoft.com/office/officeart/2005/8/layout/chevron2"/>
    <dgm:cxn modelId="{AF176DB8-4883-4D37-94C6-A443E0B60DBF}" type="presOf" srcId="{95637B21-D1B5-41B4-8D7D-612755B65AF5}" destId="{D6401F4A-514E-4776-89D5-7E5918D7FF77}" srcOrd="0" destOrd="0" presId="urn:microsoft.com/office/officeart/2005/8/layout/chevron2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F2FA9D7F-F2D3-462F-B3EB-53CD528DA5DE}" type="presOf" srcId="{CD3B0B45-79A5-4821-A73B-5CD90F20AD3B}" destId="{831D77DC-F63E-471A-8D43-F4612BE0BD2B}" srcOrd="0" destOrd="0" presId="urn:microsoft.com/office/officeart/2005/8/layout/chevron2"/>
    <dgm:cxn modelId="{6A09EAC9-6026-4770-88AE-FC3840DA7B77}" type="presOf" srcId="{FE9A9A6D-1E59-4402-A604-6FD32F68A496}" destId="{F66C492F-E616-4C8A-BD55-3D487E32FC96}" srcOrd="0" destOrd="0" presId="urn:microsoft.com/office/officeart/2005/8/layout/chevron2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FFEA6438-3A42-44D9-9F15-CDF1352CB39A}" srcId="{FE9A9A6D-1E59-4402-A604-6FD32F68A496}" destId="{CD3B0B45-79A5-4821-A73B-5CD90F20AD3B}" srcOrd="0" destOrd="0" parTransId="{E2BE8C8E-BF8C-427B-BC92-4ABC007CCF0E}" sibTransId="{0943D461-D08E-47FF-8345-BE33277000B9}"/>
    <dgm:cxn modelId="{42091C8D-2745-4AD2-97EC-D18D6A657BC2}" type="presParOf" srcId="{C180691E-F590-45B0-BFF4-07A138F3E2A4}" destId="{FB75F948-0748-48F4-A28C-8FC10735DA07}" srcOrd="0" destOrd="0" presId="urn:microsoft.com/office/officeart/2005/8/layout/chevron2"/>
    <dgm:cxn modelId="{5CB29847-C99C-4B00-8876-476488A91F41}" type="presParOf" srcId="{FB75F948-0748-48F4-A28C-8FC10735DA07}" destId="{D6401F4A-514E-4776-89D5-7E5918D7FF77}" srcOrd="0" destOrd="0" presId="urn:microsoft.com/office/officeart/2005/8/layout/chevron2"/>
    <dgm:cxn modelId="{7C61A92D-E84F-4233-8ADA-7592A16CFBDD}" type="presParOf" srcId="{FB75F948-0748-48F4-A28C-8FC10735DA07}" destId="{65E3A31D-3D1D-4E78-887D-2B1C89DA78AC}" srcOrd="1" destOrd="0" presId="urn:microsoft.com/office/officeart/2005/8/layout/chevron2"/>
    <dgm:cxn modelId="{DB294953-2680-4EDC-B91F-77A6ACF7A0E8}" type="presParOf" srcId="{C180691E-F590-45B0-BFF4-07A138F3E2A4}" destId="{B44FE418-143A-4811-9206-650784015647}" srcOrd="1" destOrd="0" presId="urn:microsoft.com/office/officeart/2005/8/layout/chevron2"/>
    <dgm:cxn modelId="{29BB70F2-2D32-499A-8309-579F429B9766}" type="presParOf" srcId="{C180691E-F590-45B0-BFF4-07A138F3E2A4}" destId="{CB1AA67D-4BFD-4D05-B972-6EB29E7ADBCB}" srcOrd="2" destOrd="0" presId="urn:microsoft.com/office/officeart/2005/8/layout/chevron2"/>
    <dgm:cxn modelId="{378071B5-8EBE-4E61-A8E2-CBC68F2B5D8B}" type="presParOf" srcId="{CB1AA67D-4BFD-4D05-B972-6EB29E7ADBCB}" destId="{F66C492F-E616-4C8A-BD55-3D487E32FC96}" srcOrd="0" destOrd="0" presId="urn:microsoft.com/office/officeart/2005/8/layout/chevron2"/>
    <dgm:cxn modelId="{EA88F291-C8F4-4D90-AB98-DED98A298696}" type="presParOf" srcId="{CB1AA67D-4BFD-4D05-B972-6EB29E7ADBCB}" destId="{831D77DC-F63E-471A-8D43-F4612BE0BD2B}" srcOrd="1" destOrd="0" presId="urn:microsoft.com/office/officeart/2005/8/layout/chevron2"/>
    <dgm:cxn modelId="{1466964C-6C68-48C3-8BA2-57F4DEC838D9}" type="presParOf" srcId="{C180691E-F590-45B0-BFF4-07A138F3E2A4}" destId="{022B33F6-5BE8-4903-86CD-A5B2E3F4C640}" srcOrd="3" destOrd="0" presId="urn:microsoft.com/office/officeart/2005/8/layout/chevron2"/>
    <dgm:cxn modelId="{E859EC2D-970F-49F0-AD74-82B022301112}" type="presParOf" srcId="{C180691E-F590-45B0-BFF4-07A138F3E2A4}" destId="{A2438B70-54B7-42A6-AFB8-EC23BB68CF95}" srcOrd="4" destOrd="0" presId="urn:microsoft.com/office/officeart/2005/8/layout/chevron2"/>
    <dgm:cxn modelId="{211705AC-466A-4757-B12C-135F4E28DF1C}" type="presParOf" srcId="{A2438B70-54B7-42A6-AFB8-EC23BB68CF95}" destId="{34FC4F45-7D16-45C8-ABD3-C05E782073F8}" srcOrd="0" destOrd="0" presId="urn:microsoft.com/office/officeart/2005/8/layout/chevron2"/>
    <dgm:cxn modelId="{986EDB6B-040A-47B0-9DA5-D22503BD8051}" type="presParOf" srcId="{A2438B70-54B7-42A6-AFB8-EC23BB68CF95}" destId="{1EE0FD48-97D7-403D-AFDC-2F72FBF20AB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1.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初步認識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氣候變化 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dirty="0" smtClean="0">
              <a:latin typeface="微軟正黑體" pitchFamily="34" charset="-120"/>
              <a:ea typeface="微軟正黑體" pitchFamily="34" charset="-120"/>
            </a:rPr>
            <a:t>圖片說明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E58D15AA-E547-4A34-BA9E-C9EB4AAD1CCC}">
      <dgm:prSet phldrT="[文字]" custT="1"/>
      <dgm:spPr/>
      <dgm:t>
        <a:bodyPr/>
        <a:lstStyle/>
        <a:p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設計減碳措施及計算成效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學校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2CFCC39C-343C-4684-9814-849B274C529E}" type="par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EBF0582E-CC56-4AE8-B467-F1B240DB883E}" type="sib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2.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509AA51E-E7B1-4CFD-895B-22625BEC1122}">
      <dgm:prSet phldrT="[文字]"/>
      <dgm:spPr/>
      <dgm:t>
        <a:bodyPr/>
        <a:lstStyle/>
        <a:p>
          <a:r>
            <a:rPr lang="en-US" altLang="zh-TW" dirty="0" smtClean="0"/>
            <a:t>3-4.</a:t>
          </a:r>
          <a:endParaRPr lang="zh-TW" altLang="en-US" dirty="0"/>
        </a:p>
      </dgm:t>
    </dgm:pt>
    <dgm:pt modelId="{1E3A6101-F89A-4E8B-A2B2-3CAD41D278BC}" type="par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3E602062-C12E-4511-AFD0-6A2EF70FE9C3}" type="sib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了解及推論氣候變化的影響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各國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F3E025D1-0ACC-46EC-A043-106E48D1389B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模擬氣候峰會 </a:t>
          </a:r>
          <a:r>
            <a:rPr lang="en-US" altLang="zh-HK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: </a:t>
          </a:r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排放量的計算及討論減排責任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B6C51D12-153D-4D74-BF19-3CC6E226335D}" type="par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857E418E-FFD6-42AC-AF0C-94B0FFA14F15}" type="sib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0.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4636E5-AD96-49BC-A09A-0F69E26FFD05}">
      <dgm:prSet custT="1"/>
      <dgm:spPr/>
      <dgm:t>
        <a:bodyPr/>
        <a:lstStyle/>
        <a:p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課前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預習：搜集氣候變化的證據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211825D2-F5CB-4DDA-BD45-E611172CD960}" type="par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4E30411E-C57E-41E8-8B8A-4BA23FED1092}" type="sib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4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4" custScaleY="1351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D97573-1579-449E-987C-912F1D240770}" type="pres">
      <dgm:prSet presAssocID="{756C52BA-4F02-4E3A-83D8-A6B2460DF5E6}" presName="sp" presStyleCnt="0"/>
      <dgm:spPr/>
    </dgm:pt>
    <dgm:pt modelId="{73C4870D-423D-4ABE-874D-0BDF822A3BF4}" type="pres">
      <dgm:prSet presAssocID="{509AA51E-E7B1-4CFD-895B-22625BEC1122}" presName="composite" presStyleCnt="0"/>
      <dgm:spPr/>
    </dgm:pt>
    <dgm:pt modelId="{D1BC1BBD-1213-4ACE-9D90-5240F9E4CB80}" type="pres">
      <dgm:prSet presAssocID="{509AA51E-E7B1-4CFD-895B-22625BEC112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641A29-F23C-4B64-8C0B-76829A96822F}" type="pres">
      <dgm:prSet presAssocID="{509AA51E-E7B1-4CFD-895B-22625BEC1122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FF88E71F-F7FF-43F4-B08B-39B50DB19501}" type="presOf" srcId="{194636E5-AD96-49BC-A09A-0F69E26FFD05}" destId="{65E3A31D-3D1D-4E78-887D-2B1C89DA78AC}" srcOrd="0" destOrd="0" presId="urn:microsoft.com/office/officeart/2005/8/layout/chevron2"/>
    <dgm:cxn modelId="{012BCAAD-1F80-4BAC-8938-A30BC24B61C0}" type="presOf" srcId="{509AA51E-E7B1-4CFD-895B-22625BEC1122}" destId="{D1BC1BBD-1213-4ACE-9D90-5240F9E4CB80}" srcOrd="0" destOrd="0" presId="urn:microsoft.com/office/officeart/2005/8/layout/chevron2"/>
    <dgm:cxn modelId="{23D4BC83-40FF-4A07-BE90-87357C9D7FE5}" type="presOf" srcId="{273F3C51-3CA4-48F7-8197-95515592F71D}" destId="{34FC4F45-7D16-45C8-ABD3-C05E782073F8}" srcOrd="0" destOrd="0" presId="urn:microsoft.com/office/officeart/2005/8/layout/chevron2"/>
    <dgm:cxn modelId="{9EEC101E-1840-4C77-8857-11FE97619BC1}" srcId="{95637B21-D1B5-41B4-8D7D-612755B65AF5}" destId="{194636E5-AD96-49BC-A09A-0F69E26FFD05}" srcOrd="0" destOrd="0" parTransId="{211825D2-F5CB-4DDA-BD45-E611172CD960}" sibTransId="{4E30411E-C57E-41E8-8B8A-4BA23FED1092}"/>
    <dgm:cxn modelId="{36FDC6E4-4BFD-4213-88AB-BBF6E7423C19}" srcId="{FE9A9A6D-1E59-4402-A604-6FD32F68A496}" destId="{E58D15AA-E547-4A34-BA9E-C9EB4AAD1CCC}" srcOrd="1" destOrd="0" parTransId="{2CFCC39C-343C-4684-9814-849B274C529E}" sibTransId="{EBF0582E-CC56-4AE8-B467-F1B240DB883E}"/>
    <dgm:cxn modelId="{13328649-F696-4F18-B210-78542A5339C6}" srcId="{F411E15E-06EB-4FFD-A4BF-AE7C191AF59F}" destId="{509AA51E-E7B1-4CFD-895B-22625BEC1122}" srcOrd="3" destOrd="0" parTransId="{1E3A6101-F89A-4E8B-A2B2-3CAD41D278BC}" sibTransId="{3E602062-C12E-4511-AFD0-6A2EF70FE9C3}"/>
    <dgm:cxn modelId="{98865C76-7A68-4753-98A0-8003B5751E28}" type="presOf" srcId="{CD3B0B45-79A5-4821-A73B-5CD90F20AD3B}" destId="{831D77DC-F63E-471A-8D43-F4612BE0BD2B}" srcOrd="0" destOrd="0" presId="urn:microsoft.com/office/officeart/2005/8/layout/chevron2"/>
    <dgm:cxn modelId="{DCB79B4E-BF36-4183-BC7A-473B237C1A6F}" type="presOf" srcId="{E58D15AA-E547-4A34-BA9E-C9EB4AAD1CCC}" destId="{831D77DC-F63E-471A-8D43-F4612BE0BD2B}" srcOrd="0" destOrd="1" presId="urn:microsoft.com/office/officeart/2005/8/layout/chevron2"/>
    <dgm:cxn modelId="{8AF6EB95-D038-45CA-ABD6-05C5CDE3070B}" type="presOf" srcId="{FE9A9A6D-1E59-4402-A604-6FD32F68A496}" destId="{F66C492F-E616-4C8A-BD55-3D487E32FC96}" srcOrd="0" destOrd="0" presId="urn:microsoft.com/office/officeart/2005/8/layout/chevron2"/>
    <dgm:cxn modelId="{638966B3-874B-4D10-A737-8F019A83C4E2}" srcId="{509AA51E-E7B1-4CFD-895B-22625BEC1122}" destId="{F3E025D1-0ACC-46EC-A043-106E48D1389B}" srcOrd="0" destOrd="0" parTransId="{B6C51D12-153D-4D74-BF19-3CC6E226335D}" sibTransId="{857E418E-FFD6-42AC-AF0C-94B0FFA14F15}"/>
    <dgm:cxn modelId="{65F0E858-16DC-4679-98F1-E6D9C88FBB34}" type="presOf" srcId="{95637B21-D1B5-41B4-8D7D-612755B65AF5}" destId="{D6401F4A-514E-4776-89D5-7E5918D7FF77}" srcOrd="0" destOrd="0" presId="urn:microsoft.com/office/officeart/2005/8/layout/chevron2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64B3AF28-A9D6-4008-BB7B-5F9B9B009246}" type="presOf" srcId="{93F78255-72F3-4F22-A90B-B14906B68D2B}" destId="{1EE0FD48-97D7-403D-AFDC-2F72FBF20AB0}" srcOrd="0" destOrd="0" presId="urn:microsoft.com/office/officeart/2005/8/layout/chevron2"/>
    <dgm:cxn modelId="{D49B97A9-24E3-48AF-8712-0EB89F840EA4}" type="presOf" srcId="{F3E025D1-0ACC-46EC-A043-106E48D1389B}" destId="{31641A29-F23C-4B64-8C0B-76829A96822F}" srcOrd="0" destOrd="0" presId="urn:microsoft.com/office/officeart/2005/8/layout/chevron2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25595312-2122-4149-9B86-88A1CECC5997}" type="presOf" srcId="{F411E15E-06EB-4FFD-A4BF-AE7C191AF59F}" destId="{C180691E-F590-45B0-BFF4-07A138F3E2A4}" srcOrd="0" destOrd="0" presId="urn:microsoft.com/office/officeart/2005/8/layout/chevron2"/>
    <dgm:cxn modelId="{FFEA6438-3A42-44D9-9F15-CDF1352CB39A}" srcId="{FE9A9A6D-1E59-4402-A604-6FD32F68A496}" destId="{CD3B0B45-79A5-4821-A73B-5CD90F20AD3B}" srcOrd="0" destOrd="0" parTransId="{E2BE8C8E-BF8C-427B-BC92-4ABC007CCF0E}" sibTransId="{0943D461-D08E-47FF-8345-BE33277000B9}"/>
    <dgm:cxn modelId="{2935CA57-A4BF-498C-A4E3-6E2995058E55}" type="presParOf" srcId="{C180691E-F590-45B0-BFF4-07A138F3E2A4}" destId="{FB75F948-0748-48F4-A28C-8FC10735DA07}" srcOrd="0" destOrd="0" presId="urn:microsoft.com/office/officeart/2005/8/layout/chevron2"/>
    <dgm:cxn modelId="{52CDC334-6B1A-467B-8171-D58152CB865B}" type="presParOf" srcId="{FB75F948-0748-48F4-A28C-8FC10735DA07}" destId="{D6401F4A-514E-4776-89D5-7E5918D7FF77}" srcOrd="0" destOrd="0" presId="urn:microsoft.com/office/officeart/2005/8/layout/chevron2"/>
    <dgm:cxn modelId="{691267E3-4208-4E7D-809A-C27A49972D23}" type="presParOf" srcId="{FB75F948-0748-48F4-A28C-8FC10735DA07}" destId="{65E3A31D-3D1D-4E78-887D-2B1C89DA78AC}" srcOrd="1" destOrd="0" presId="urn:microsoft.com/office/officeart/2005/8/layout/chevron2"/>
    <dgm:cxn modelId="{FB8F51E6-9BEA-4FAF-9525-B57161A65CBD}" type="presParOf" srcId="{C180691E-F590-45B0-BFF4-07A138F3E2A4}" destId="{B44FE418-143A-4811-9206-650784015647}" srcOrd="1" destOrd="0" presId="urn:microsoft.com/office/officeart/2005/8/layout/chevron2"/>
    <dgm:cxn modelId="{0157072E-4051-4820-B10F-E19D567FC43E}" type="presParOf" srcId="{C180691E-F590-45B0-BFF4-07A138F3E2A4}" destId="{CB1AA67D-4BFD-4D05-B972-6EB29E7ADBCB}" srcOrd="2" destOrd="0" presId="urn:microsoft.com/office/officeart/2005/8/layout/chevron2"/>
    <dgm:cxn modelId="{8AD2FCFB-0113-458F-915A-BB2426414412}" type="presParOf" srcId="{CB1AA67D-4BFD-4D05-B972-6EB29E7ADBCB}" destId="{F66C492F-E616-4C8A-BD55-3D487E32FC96}" srcOrd="0" destOrd="0" presId="urn:microsoft.com/office/officeart/2005/8/layout/chevron2"/>
    <dgm:cxn modelId="{33C46554-0629-4E94-A9A2-0046F99151E9}" type="presParOf" srcId="{CB1AA67D-4BFD-4D05-B972-6EB29E7ADBCB}" destId="{831D77DC-F63E-471A-8D43-F4612BE0BD2B}" srcOrd="1" destOrd="0" presId="urn:microsoft.com/office/officeart/2005/8/layout/chevron2"/>
    <dgm:cxn modelId="{19F7793B-B983-41B4-8C88-F06599B2D9DB}" type="presParOf" srcId="{C180691E-F590-45B0-BFF4-07A138F3E2A4}" destId="{022B33F6-5BE8-4903-86CD-A5B2E3F4C640}" srcOrd="3" destOrd="0" presId="urn:microsoft.com/office/officeart/2005/8/layout/chevron2"/>
    <dgm:cxn modelId="{C0690999-1AAC-4E5B-97F5-99E7A49C14E6}" type="presParOf" srcId="{C180691E-F590-45B0-BFF4-07A138F3E2A4}" destId="{A2438B70-54B7-42A6-AFB8-EC23BB68CF95}" srcOrd="4" destOrd="0" presId="urn:microsoft.com/office/officeart/2005/8/layout/chevron2"/>
    <dgm:cxn modelId="{BB0C8E31-AE0D-4283-AD78-DD6D50353608}" type="presParOf" srcId="{A2438B70-54B7-42A6-AFB8-EC23BB68CF95}" destId="{34FC4F45-7D16-45C8-ABD3-C05E782073F8}" srcOrd="0" destOrd="0" presId="urn:microsoft.com/office/officeart/2005/8/layout/chevron2"/>
    <dgm:cxn modelId="{1CE1C59D-7663-443F-B692-B1D5D4523323}" type="presParOf" srcId="{A2438B70-54B7-42A6-AFB8-EC23BB68CF95}" destId="{1EE0FD48-97D7-403D-AFDC-2F72FBF20AB0}" srcOrd="1" destOrd="0" presId="urn:microsoft.com/office/officeart/2005/8/layout/chevron2"/>
    <dgm:cxn modelId="{3F94226A-CE85-4B54-ABE8-F40D9C9E4243}" type="presParOf" srcId="{C180691E-F590-45B0-BFF4-07A138F3E2A4}" destId="{C2D97573-1579-449E-987C-912F1D240770}" srcOrd="5" destOrd="0" presId="urn:microsoft.com/office/officeart/2005/8/layout/chevron2"/>
    <dgm:cxn modelId="{D8311DA3-409E-41CC-9BCD-77B0234CDD3F}" type="presParOf" srcId="{C180691E-F590-45B0-BFF4-07A138F3E2A4}" destId="{73C4870D-423D-4ABE-874D-0BDF822A3BF4}" srcOrd="6" destOrd="0" presId="urn:microsoft.com/office/officeart/2005/8/layout/chevron2"/>
    <dgm:cxn modelId="{9F2509D2-1E9A-45AD-B469-1930993C7538}" type="presParOf" srcId="{73C4870D-423D-4ABE-874D-0BDF822A3BF4}" destId="{D1BC1BBD-1213-4ACE-9D90-5240F9E4CB80}" srcOrd="0" destOrd="0" presId="urn:microsoft.com/office/officeart/2005/8/layout/chevron2"/>
    <dgm:cxn modelId="{D79D2854-6062-435A-97C3-5AB07FD1E0EE}" type="presParOf" srcId="{73C4870D-423D-4ABE-874D-0BDF822A3BF4}" destId="{31641A29-F23C-4B64-8C0B-76829A9682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1.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初步認識</a:t>
          </a:r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電動車 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dirty="0" smtClean="0">
              <a:latin typeface="微軟正黑體" pitchFamily="34" charset="-120"/>
              <a:ea typeface="微軟正黑體" pitchFamily="34" charset="-120"/>
            </a:rPr>
            <a:t>圖片說明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E58D15AA-E547-4A34-BA9E-C9EB4AAD1CCC}">
      <dgm:prSet phldrT="[文字]" custT="1"/>
      <dgm:spPr/>
      <dgm:t>
        <a:bodyPr/>
        <a:lstStyle/>
        <a:p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了解推動電動車的政策 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2CFCC39C-343C-4684-9814-849B274C529E}" type="par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EBF0582E-CC56-4AE8-B467-F1B240DB883E}" type="sibTrans" cxnId="{36FDC6E4-4BFD-4213-88AB-BBF6E7423C19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2.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509AA51E-E7B1-4CFD-895B-22625BEC1122}">
      <dgm:prSet phldrT="[文字]"/>
      <dgm:spPr/>
      <dgm:t>
        <a:bodyPr/>
        <a:lstStyle/>
        <a:p>
          <a:r>
            <a:rPr lang="en-US" altLang="zh-TW" dirty="0" smtClean="0"/>
            <a:t>3.</a:t>
          </a:r>
          <a:endParaRPr lang="zh-TW" altLang="en-US" dirty="0"/>
        </a:p>
      </dgm:t>
    </dgm:pt>
    <dgm:pt modelId="{1E3A6101-F89A-4E8B-A2B2-3CAD41D278BC}" type="par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3E602062-C12E-4511-AFD0-6A2EF70FE9C3}" type="sib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r>
            <a:rPr lang="zh-HK" altLang="en-US" sz="28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學生訪問老師</a:t>
          </a:r>
          <a:r>
            <a:rPr lang="zh-TW" altLang="en-US" sz="2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8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F3E025D1-0ACC-46EC-A043-106E48D1389B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各國推動電動車的政策 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B6C51D12-153D-4D74-BF19-3CC6E226335D}" type="par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857E418E-FFD6-42AC-AF0C-94B0FFA14F15}" type="sib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0.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4636E5-AD96-49BC-A09A-0F69E26FFD05}">
      <dgm:prSet custT="1"/>
      <dgm:spPr/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課前閱讀概念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211825D2-F5CB-4DDA-BD45-E611172CD960}" type="par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4E30411E-C57E-41E8-8B8A-4BA23FED1092}" type="sib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C8BD9CF2-6861-4ECE-99F1-FC7CF55A6405}">
      <dgm:prSet phldrT="[文字]" custT="1"/>
      <dgm:spPr/>
      <dgm:t>
        <a:bodyPr/>
        <a:lstStyle/>
        <a:p>
          <a:r>
            <a:rPr lang="zh-HK" altLang="en-US" sz="2000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了解政府推動環保的角色</a:t>
          </a:r>
          <a:r>
            <a:rPr lang="zh-HK" altLang="zh-HK" sz="2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（香港情境）</a:t>
          </a:r>
          <a:endParaRPr lang="zh-TW" altLang="en-US" sz="20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D2D3BAB7-D570-4C80-907A-5E5156CDC865}" type="parTrans" cxnId="{AB0F04FF-54FF-48AC-BA1A-97E57F8E2E2E}">
      <dgm:prSet/>
      <dgm:spPr/>
      <dgm:t>
        <a:bodyPr/>
        <a:lstStyle/>
        <a:p>
          <a:endParaRPr lang="zh-HK" altLang="en-US"/>
        </a:p>
      </dgm:t>
    </dgm:pt>
    <dgm:pt modelId="{B9E1ED01-8F89-4E00-82A8-B6291340EC1E}" type="sibTrans" cxnId="{AB0F04FF-54FF-48AC-BA1A-97E57F8E2E2E}">
      <dgm:prSet/>
      <dgm:spPr/>
      <dgm:t>
        <a:bodyPr/>
        <a:lstStyle/>
        <a:p>
          <a:endParaRPr lang="zh-HK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4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4" custScaleY="1351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D97573-1579-449E-987C-912F1D240770}" type="pres">
      <dgm:prSet presAssocID="{756C52BA-4F02-4E3A-83D8-A6B2460DF5E6}" presName="sp" presStyleCnt="0"/>
      <dgm:spPr/>
    </dgm:pt>
    <dgm:pt modelId="{73C4870D-423D-4ABE-874D-0BDF822A3BF4}" type="pres">
      <dgm:prSet presAssocID="{509AA51E-E7B1-4CFD-895B-22625BEC1122}" presName="composite" presStyleCnt="0"/>
      <dgm:spPr/>
    </dgm:pt>
    <dgm:pt modelId="{D1BC1BBD-1213-4ACE-9D90-5240F9E4CB80}" type="pres">
      <dgm:prSet presAssocID="{509AA51E-E7B1-4CFD-895B-22625BEC112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641A29-F23C-4B64-8C0B-76829A96822F}" type="pres">
      <dgm:prSet presAssocID="{509AA51E-E7B1-4CFD-895B-22625BEC1122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34D18E1-5900-4F31-8D30-760FD9F34439}" type="presOf" srcId="{F411E15E-06EB-4FFD-A4BF-AE7C191AF59F}" destId="{C180691E-F590-45B0-BFF4-07A138F3E2A4}" srcOrd="0" destOrd="0" presId="urn:microsoft.com/office/officeart/2005/8/layout/chevron2"/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ED524CDA-68A0-45BB-ABD1-4ECC8180942C}" type="presOf" srcId="{95637B21-D1B5-41B4-8D7D-612755B65AF5}" destId="{D6401F4A-514E-4776-89D5-7E5918D7FF77}" srcOrd="0" destOrd="0" presId="urn:microsoft.com/office/officeart/2005/8/layout/chevron2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C56B6C4F-BFA4-43B8-A1CB-5D0E85842A5D}" type="presOf" srcId="{509AA51E-E7B1-4CFD-895B-22625BEC1122}" destId="{D1BC1BBD-1213-4ACE-9D90-5240F9E4CB80}" srcOrd="0" destOrd="0" presId="urn:microsoft.com/office/officeart/2005/8/layout/chevron2"/>
    <dgm:cxn modelId="{91BEE863-04AB-428E-BE90-7EEA12A3BA2E}" type="presOf" srcId="{194636E5-AD96-49BC-A09A-0F69E26FFD05}" destId="{65E3A31D-3D1D-4E78-887D-2B1C89DA78AC}" srcOrd="0" destOrd="0" presId="urn:microsoft.com/office/officeart/2005/8/layout/chevron2"/>
    <dgm:cxn modelId="{0C62FFDF-BC01-410F-A805-E39BC82C6DAE}" type="presOf" srcId="{C8BD9CF2-6861-4ECE-99F1-FC7CF55A6405}" destId="{31641A29-F23C-4B64-8C0B-76829A96822F}" srcOrd="0" destOrd="1" presId="urn:microsoft.com/office/officeart/2005/8/layout/chevron2"/>
    <dgm:cxn modelId="{AB0F04FF-54FF-48AC-BA1A-97E57F8E2E2E}" srcId="{509AA51E-E7B1-4CFD-895B-22625BEC1122}" destId="{C8BD9CF2-6861-4ECE-99F1-FC7CF55A6405}" srcOrd="1" destOrd="0" parTransId="{D2D3BAB7-D570-4C80-907A-5E5156CDC865}" sibTransId="{B9E1ED01-8F89-4E00-82A8-B6291340EC1E}"/>
    <dgm:cxn modelId="{96A14BFD-5175-4DF1-A87C-50B6CA34FD87}" type="presOf" srcId="{FE9A9A6D-1E59-4402-A604-6FD32F68A496}" destId="{F66C492F-E616-4C8A-BD55-3D487E32FC96}" srcOrd="0" destOrd="0" presId="urn:microsoft.com/office/officeart/2005/8/layout/chevron2"/>
    <dgm:cxn modelId="{9EEC101E-1840-4C77-8857-11FE97619BC1}" srcId="{95637B21-D1B5-41B4-8D7D-612755B65AF5}" destId="{194636E5-AD96-49BC-A09A-0F69E26FFD05}" srcOrd="0" destOrd="0" parTransId="{211825D2-F5CB-4DDA-BD45-E611172CD960}" sibTransId="{4E30411E-C57E-41E8-8B8A-4BA23FED1092}"/>
    <dgm:cxn modelId="{D16F3C7D-EE82-4EB7-9156-D4E88507DC05}" type="presOf" srcId="{93F78255-72F3-4F22-A90B-B14906B68D2B}" destId="{1EE0FD48-97D7-403D-AFDC-2F72FBF20AB0}" srcOrd="0" destOrd="0" presId="urn:microsoft.com/office/officeart/2005/8/layout/chevron2"/>
    <dgm:cxn modelId="{36FDC6E4-4BFD-4213-88AB-BBF6E7423C19}" srcId="{FE9A9A6D-1E59-4402-A604-6FD32F68A496}" destId="{E58D15AA-E547-4A34-BA9E-C9EB4AAD1CCC}" srcOrd="1" destOrd="0" parTransId="{2CFCC39C-343C-4684-9814-849B274C529E}" sibTransId="{EBF0582E-CC56-4AE8-B467-F1B240DB883E}"/>
    <dgm:cxn modelId="{13328649-F696-4F18-B210-78542A5339C6}" srcId="{F411E15E-06EB-4FFD-A4BF-AE7C191AF59F}" destId="{509AA51E-E7B1-4CFD-895B-22625BEC1122}" srcOrd="3" destOrd="0" parTransId="{1E3A6101-F89A-4E8B-A2B2-3CAD41D278BC}" sibTransId="{3E602062-C12E-4511-AFD0-6A2EF70FE9C3}"/>
    <dgm:cxn modelId="{0393BBDF-CA4B-4986-8ADC-B26141D60C05}" type="presOf" srcId="{F3E025D1-0ACC-46EC-A043-106E48D1389B}" destId="{31641A29-F23C-4B64-8C0B-76829A96822F}" srcOrd="0" destOrd="0" presId="urn:microsoft.com/office/officeart/2005/8/layout/chevron2"/>
    <dgm:cxn modelId="{32824686-6103-4FFD-A00A-B8B11FC11121}" type="presOf" srcId="{E58D15AA-E547-4A34-BA9E-C9EB4AAD1CCC}" destId="{831D77DC-F63E-471A-8D43-F4612BE0BD2B}" srcOrd="0" destOrd="1" presId="urn:microsoft.com/office/officeart/2005/8/layout/chevron2"/>
    <dgm:cxn modelId="{638966B3-874B-4D10-A737-8F019A83C4E2}" srcId="{509AA51E-E7B1-4CFD-895B-22625BEC1122}" destId="{F3E025D1-0ACC-46EC-A043-106E48D1389B}" srcOrd="0" destOrd="0" parTransId="{B6C51D12-153D-4D74-BF19-3CC6E226335D}" sibTransId="{857E418E-FFD6-42AC-AF0C-94B0FFA14F15}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89706EDA-50AA-4D1B-8E06-B1158A493F3B}" type="presOf" srcId="{CD3B0B45-79A5-4821-A73B-5CD90F20AD3B}" destId="{831D77DC-F63E-471A-8D43-F4612BE0BD2B}" srcOrd="0" destOrd="0" presId="urn:microsoft.com/office/officeart/2005/8/layout/chevron2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1B3C7BB1-05BC-4F33-8A87-93318FA8081D}" type="presOf" srcId="{273F3C51-3CA4-48F7-8197-95515592F71D}" destId="{34FC4F45-7D16-45C8-ABD3-C05E782073F8}" srcOrd="0" destOrd="0" presId="urn:microsoft.com/office/officeart/2005/8/layout/chevron2"/>
    <dgm:cxn modelId="{FFEA6438-3A42-44D9-9F15-CDF1352CB39A}" srcId="{FE9A9A6D-1E59-4402-A604-6FD32F68A496}" destId="{CD3B0B45-79A5-4821-A73B-5CD90F20AD3B}" srcOrd="0" destOrd="0" parTransId="{E2BE8C8E-BF8C-427B-BC92-4ABC007CCF0E}" sibTransId="{0943D461-D08E-47FF-8345-BE33277000B9}"/>
    <dgm:cxn modelId="{99B4C0F0-002D-4FFE-B29E-7DADED4543DC}" type="presParOf" srcId="{C180691E-F590-45B0-BFF4-07A138F3E2A4}" destId="{FB75F948-0748-48F4-A28C-8FC10735DA07}" srcOrd="0" destOrd="0" presId="urn:microsoft.com/office/officeart/2005/8/layout/chevron2"/>
    <dgm:cxn modelId="{25BD8395-D39C-413E-AFB1-5B5B76FF555C}" type="presParOf" srcId="{FB75F948-0748-48F4-A28C-8FC10735DA07}" destId="{D6401F4A-514E-4776-89D5-7E5918D7FF77}" srcOrd="0" destOrd="0" presId="urn:microsoft.com/office/officeart/2005/8/layout/chevron2"/>
    <dgm:cxn modelId="{0FBD44CD-717F-437B-8AD2-EBD7D908BD66}" type="presParOf" srcId="{FB75F948-0748-48F4-A28C-8FC10735DA07}" destId="{65E3A31D-3D1D-4E78-887D-2B1C89DA78AC}" srcOrd="1" destOrd="0" presId="urn:microsoft.com/office/officeart/2005/8/layout/chevron2"/>
    <dgm:cxn modelId="{2E325B82-1F14-41AB-B548-B4D6A0937354}" type="presParOf" srcId="{C180691E-F590-45B0-BFF4-07A138F3E2A4}" destId="{B44FE418-143A-4811-9206-650784015647}" srcOrd="1" destOrd="0" presId="urn:microsoft.com/office/officeart/2005/8/layout/chevron2"/>
    <dgm:cxn modelId="{E77843E3-A6AB-40DD-B363-5EE3C0458144}" type="presParOf" srcId="{C180691E-F590-45B0-BFF4-07A138F3E2A4}" destId="{CB1AA67D-4BFD-4D05-B972-6EB29E7ADBCB}" srcOrd="2" destOrd="0" presId="urn:microsoft.com/office/officeart/2005/8/layout/chevron2"/>
    <dgm:cxn modelId="{A5D6F82C-D590-4891-9E5A-66BDD894C09A}" type="presParOf" srcId="{CB1AA67D-4BFD-4D05-B972-6EB29E7ADBCB}" destId="{F66C492F-E616-4C8A-BD55-3D487E32FC96}" srcOrd="0" destOrd="0" presId="urn:microsoft.com/office/officeart/2005/8/layout/chevron2"/>
    <dgm:cxn modelId="{CEE8B4B0-7644-45E6-BD94-AAA0676AD4E3}" type="presParOf" srcId="{CB1AA67D-4BFD-4D05-B972-6EB29E7ADBCB}" destId="{831D77DC-F63E-471A-8D43-F4612BE0BD2B}" srcOrd="1" destOrd="0" presId="urn:microsoft.com/office/officeart/2005/8/layout/chevron2"/>
    <dgm:cxn modelId="{35028C09-3E94-43DB-86C9-22885DE385AD}" type="presParOf" srcId="{C180691E-F590-45B0-BFF4-07A138F3E2A4}" destId="{022B33F6-5BE8-4903-86CD-A5B2E3F4C640}" srcOrd="3" destOrd="0" presId="urn:microsoft.com/office/officeart/2005/8/layout/chevron2"/>
    <dgm:cxn modelId="{8A1397F5-4BAC-47A6-88D5-EB63912CA572}" type="presParOf" srcId="{C180691E-F590-45B0-BFF4-07A138F3E2A4}" destId="{A2438B70-54B7-42A6-AFB8-EC23BB68CF95}" srcOrd="4" destOrd="0" presId="urn:microsoft.com/office/officeart/2005/8/layout/chevron2"/>
    <dgm:cxn modelId="{CF65EB33-F84E-49D8-9857-1BEAEF753C6C}" type="presParOf" srcId="{A2438B70-54B7-42A6-AFB8-EC23BB68CF95}" destId="{34FC4F45-7D16-45C8-ABD3-C05E782073F8}" srcOrd="0" destOrd="0" presId="urn:microsoft.com/office/officeart/2005/8/layout/chevron2"/>
    <dgm:cxn modelId="{479A24C4-E5D8-4616-8EFE-CA9F2FDA5FEB}" type="presParOf" srcId="{A2438B70-54B7-42A6-AFB8-EC23BB68CF95}" destId="{1EE0FD48-97D7-403D-AFDC-2F72FBF20AB0}" srcOrd="1" destOrd="0" presId="urn:microsoft.com/office/officeart/2005/8/layout/chevron2"/>
    <dgm:cxn modelId="{836C9AA7-A09D-4CDC-8071-3F22BB067A5E}" type="presParOf" srcId="{C180691E-F590-45B0-BFF4-07A138F3E2A4}" destId="{C2D97573-1579-449E-987C-912F1D240770}" srcOrd="5" destOrd="0" presId="urn:microsoft.com/office/officeart/2005/8/layout/chevron2"/>
    <dgm:cxn modelId="{B8F524B4-2B28-4C58-84B2-4365526D8E9F}" type="presParOf" srcId="{C180691E-F590-45B0-BFF4-07A138F3E2A4}" destId="{73C4870D-423D-4ABE-874D-0BDF822A3BF4}" srcOrd="6" destOrd="0" presId="urn:microsoft.com/office/officeart/2005/8/layout/chevron2"/>
    <dgm:cxn modelId="{7DDC2A4F-9218-4437-84E8-682DA9ABA127}" type="presParOf" srcId="{73C4870D-423D-4ABE-874D-0BDF822A3BF4}" destId="{D1BC1BBD-1213-4ACE-9D90-5240F9E4CB80}" srcOrd="0" destOrd="0" presId="urn:microsoft.com/office/officeart/2005/8/layout/chevron2"/>
    <dgm:cxn modelId="{03BFF1F1-EA63-42E3-A06E-5E59121AFA26}" type="presParOf" srcId="{73C4870D-423D-4ABE-874D-0BDF822A3BF4}" destId="{31641A29-F23C-4B64-8C0B-76829A9682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192535" y="207844"/>
          <a:ext cx="1283572" cy="89850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500" kern="1200" dirty="0" smtClean="0"/>
            <a:t>1.</a:t>
          </a:r>
          <a:endParaRPr lang="zh-TW" altLang="en-US" sz="2500" kern="1200" dirty="0"/>
        </a:p>
      </dsp:txBody>
      <dsp:txXfrm rot="-5400000">
        <a:off x="1" y="464558"/>
        <a:ext cx="898500" cy="385072"/>
      </dsp:txXfrm>
    </dsp:sp>
    <dsp:sp modelId="{65E3A31D-3D1D-4E78-887D-2B1C89DA78AC}">
      <dsp:nvSpPr>
        <dsp:cNvPr id="0" name=""/>
        <dsp:cNvSpPr/>
      </dsp:nvSpPr>
      <dsp:spPr>
        <a:xfrm rot="5400000">
          <a:off x="2787012" y="-1850459"/>
          <a:ext cx="834322" cy="46113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4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ts val="21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檢視家中的電費單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ts val="21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重溫 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/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初步認識能源類別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898501" y="78780"/>
        <a:ext cx="4570617" cy="752866"/>
      </dsp:txXfrm>
    </dsp:sp>
    <dsp:sp modelId="{F66C492F-E616-4C8A-BD55-3D487E32FC96}">
      <dsp:nvSpPr>
        <dsp:cNvPr id="0" name=""/>
        <dsp:cNvSpPr/>
      </dsp:nvSpPr>
      <dsp:spPr>
        <a:xfrm rot="5400000">
          <a:off x="-192535" y="1349788"/>
          <a:ext cx="1283572" cy="898500"/>
        </a:xfrm>
        <a:prstGeom prst="chevron">
          <a:avLst/>
        </a:prstGeom>
        <a:solidFill>
          <a:schemeClr val="accent5">
            <a:hueOff val="-92339"/>
            <a:satOff val="-8843"/>
            <a:lumOff val="-8889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500" kern="1200" dirty="0" smtClean="0"/>
            <a:t>2. </a:t>
          </a:r>
          <a:endParaRPr lang="zh-TW" altLang="en-US" sz="2500" kern="1200" dirty="0"/>
        </a:p>
      </dsp:txBody>
      <dsp:txXfrm rot="-5400000">
        <a:off x="1" y="1606502"/>
        <a:ext cx="898500" cy="385072"/>
      </dsp:txXfrm>
    </dsp:sp>
    <dsp:sp modelId="{831D77DC-F63E-471A-8D43-F4612BE0BD2B}">
      <dsp:nvSpPr>
        <dsp:cNvPr id="0" name=""/>
        <dsp:cNvSpPr/>
      </dsp:nvSpPr>
      <dsp:spPr>
        <a:xfrm rot="5400000">
          <a:off x="2883693" y="-731258"/>
          <a:ext cx="640959" cy="46113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認識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不同發電能源的特性 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kern="1200" dirty="0" smtClean="0">
              <a:latin typeface="微軟正黑體" pitchFamily="34" charset="-120"/>
              <a:ea typeface="微軟正黑體" pitchFamily="34" charset="-120"/>
            </a:rPr>
            <a:t>文字說明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898501" y="1285223"/>
        <a:ext cx="4580056" cy="578381"/>
      </dsp:txXfrm>
    </dsp:sp>
    <dsp:sp modelId="{34FC4F45-7D16-45C8-ABD3-C05E782073F8}">
      <dsp:nvSpPr>
        <dsp:cNvPr id="0" name=""/>
        <dsp:cNvSpPr/>
      </dsp:nvSpPr>
      <dsp:spPr>
        <a:xfrm rot="5400000">
          <a:off x="-192535" y="2491732"/>
          <a:ext cx="1283572" cy="898500"/>
        </a:xfrm>
        <a:prstGeom prst="chevron">
          <a:avLst/>
        </a:prstGeom>
        <a:solidFill>
          <a:schemeClr val="accent5">
            <a:hueOff val="-184678"/>
            <a:satOff val="-17685"/>
            <a:lumOff val="-17778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500" kern="1200" dirty="0" smtClean="0"/>
            <a:t>3.</a:t>
          </a:r>
          <a:endParaRPr lang="zh-TW" altLang="en-US" sz="2500" kern="1200" dirty="0"/>
        </a:p>
      </dsp:txBody>
      <dsp:txXfrm rot="-5400000">
        <a:off x="1" y="2748446"/>
        <a:ext cx="898500" cy="385072"/>
      </dsp:txXfrm>
    </dsp:sp>
    <dsp:sp modelId="{1EE0FD48-97D7-403D-AFDC-2F72FBF20AB0}">
      <dsp:nvSpPr>
        <dsp:cNvPr id="0" name=""/>
        <dsp:cNvSpPr/>
      </dsp:nvSpPr>
      <dsp:spPr>
        <a:xfrm rot="5400000">
          <a:off x="2917988" y="410685"/>
          <a:ext cx="572370" cy="46113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 討論不同準則的重要性 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 smtClean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898501" y="2458114"/>
        <a:ext cx="4583404" cy="516488"/>
      </dsp:txXfrm>
    </dsp:sp>
    <dsp:sp modelId="{D1BC1BBD-1213-4ACE-9D90-5240F9E4CB80}">
      <dsp:nvSpPr>
        <dsp:cNvPr id="0" name=""/>
        <dsp:cNvSpPr/>
      </dsp:nvSpPr>
      <dsp:spPr>
        <a:xfrm rot="5400000">
          <a:off x="-192535" y="3748500"/>
          <a:ext cx="1283572" cy="898500"/>
        </a:xfrm>
        <a:prstGeom prst="chevron">
          <a:avLst/>
        </a:prstGeom>
        <a:solidFill>
          <a:schemeClr val="accent5">
            <a:hueOff val="-277017"/>
            <a:satOff val="-26528"/>
            <a:lumOff val="-26667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500" kern="1200" dirty="0" smtClean="0"/>
            <a:t>4-5.</a:t>
          </a:r>
          <a:endParaRPr lang="zh-TW" altLang="en-US" sz="2500" kern="1200" dirty="0"/>
        </a:p>
      </dsp:txBody>
      <dsp:txXfrm rot="-5400000">
        <a:off x="1" y="4005214"/>
        <a:ext cx="898500" cy="385072"/>
      </dsp:txXfrm>
    </dsp:sp>
    <dsp:sp modelId="{31641A29-F23C-4B64-8C0B-76829A96822F}">
      <dsp:nvSpPr>
        <dsp:cNvPr id="0" name=""/>
        <dsp:cNvSpPr/>
      </dsp:nvSpPr>
      <dsp:spPr>
        <a:xfrm rot="5400000">
          <a:off x="2672188" y="1667453"/>
          <a:ext cx="1063969" cy="46113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ts val="17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6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模擬四國領袖峰會 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6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  <a:p>
          <a:pPr marL="171450" lvl="1" indent="-171450" algn="l" defTabSz="711200">
            <a:lnSpc>
              <a:spcPts val="17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6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了解不同國家可再生能源發展 </a:t>
          </a:r>
          <a:r>
            <a:rPr lang="zh-HK" altLang="zh-HK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（各國情境）</a:t>
          </a:r>
          <a:endParaRPr lang="zh-TW" altLang="en-US" sz="16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  <a:p>
          <a:pPr marL="171450" lvl="1" indent="-171450" algn="l" defTabSz="711200">
            <a:lnSpc>
              <a:spcPts val="17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6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探討國際協作的可行性 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6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6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898501" y="3493080"/>
        <a:ext cx="4559406" cy="9600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256443" y="259332"/>
          <a:ext cx="1709621" cy="119673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400" kern="1200" dirty="0" smtClean="0"/>
            <a:t>1.</a:t>
          </a:r>
          <a:endParaRPr lang="zh-TW" altLang="en-US" sz="3400" kern="1200" dirty="0"/>
        </a:p>
      </dsp:txBody>
      <dsp:txXfrm rot="-5400000">
        <a:off x="1" y="601257"/>
        <a:ext cx="1196735" cy="512886"/>
      </dsp:txXfrm>
    </dsp:sp>
    <dsp:sp modelId="{65E3A31D-3D1D-4E78-887D-2B1C89DA78AC}">
      <dsp:nvSpPr>
        <dsp:cNvPr id="0" name=""/>
        <dsp:cNvSpPr/>
      </dsp:nvSpPr>
      <dsp:spPr>
        <a:xfrm rot="5400000">
          <a:off x="2815048" y="-1585131"/>
          <a:ext cx="1111254" cy="43478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ts val="19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學生檢視自已的廢物棄置量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  <a:p>
          <a:pPr marL="171450" lvl="1" indent="-171450" algn="l" defTabSz="800100">
            <a:lnSpc>
              <a:spcPts val="19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學生思考廢物棄置量與經濟 </a:t>
          </a:r>
          <a:r>
            <a:rPr lang="en-US" altLang="zh-HK" sz="1800" b="1" kern="1200" dirty="0" smtClean="0">
              <a:latin typeface="微軟正黑體" pitchFamily="34" charset="-120"/>
              <a:ea typeface="微軟正黑體" pitchFamily="34" charset="-120"/>
            </a:rPr>
            <a:t>/ </a:t>
          </a:r>
          <a:r>
            <a:rPr lang="zh-HK" altLang="zh-HK" sz="1800" b="1" kern="1200" dirty="0" smtClean="0">
              <a:latin typeface="微軟正黑體" pitchFamily="34" charset="-120"/>
              <a:ea typeface="微軟正黑體" pitchFamily="34" charset="-120"/>
            </a:rPr>
            <a:t>城市</a:t>
          </a: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發展的關係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1196736" y="87428"/>
        <a:ext cx="4293633" cy="1002760"/>
      </dsp:txXfrm>
    </dsp:sp>
    <dsp:sp modelId="{F66C492F-E616-4C8A-BD55-3D487E32FC96}">
      <dsp:nvSpPr>
        <dsp:cNvPr id="0" name=""/>
        <dsp:cNvSpPr/>
      </dsp:nvSpPr>
      <dsp:spPr>
        <a:xfrm rot="5400000">
          <a:off x="-256443" y="1776109"/>
          <a:ext cx="1709621" cy="1196735"/>
        </a:xfrm>
        <a:prstGeom prst="chevron">
          <a:avLst/>
        </a:prstGeom>
        <a:solidFill>
          <a:schemeClr val="accent5">
            <a:hueOff val="-138508"/>
            <a:satOff val="-13264"/>
            <a:lumOff val="-13334"/>
            <a:alphaOff val="0"/>
          </a:schemeClr>
        </a:solidFill>
        <a:ln w="25400" cap="flat" cmpd="sng" algn="ctr">
          <a:solidFill>
            <a:schemeClr val="accent5">
              <a:hueOff val="-138508"/>
              <a:satOff val="-13264"/>
              <a:lumOff val="-133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400" kern="1200" dirty="0" smtClean="0"/>
            <a:t>2-3. </a:t>
          </a:r>
          <a:endParaRPr lang="zh-TW" altLang="en-US" sz="3400" kern="1200" dirty="0"/>
        </a:p>
      </dsp:txBody>
      <dsp:txXfrm rot="-5400000">
        <a:off x="1" y="2118034"/>
        <a:ext cx="1196735" cy="512886"/>
      </dsp:txXfrm>
    </dsp:sp>
    <dsp:sp modelId="{831D77DC-F63E-471A-8D43-F4612BE0BD2B}">
      <dsp:nvSpPr>
        <dsp:cNvPr id="0" name=""/>
        <dsp:cNvSpPr/>
      </dsp:nvSpPr>
      <dsp:spPr>
        <a:xfrm rot="5400000">
          <a:off x="2820821" y="-98647"/>
          <a:ext cx="1099708" cy="43478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38508"/>
              <a:satOff val="-13264"/>
              <a:lumOff val="-133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認識</a:t>
          </a: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各種處理廢物方法 </a:t>
          </a:r>
          <a:r>
            <a:rPr lang="en-US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文字</a:t>
          </a:r>
          <a:r>
            <a:rPr lang="en-US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 +</a:t>
          </a:r>
          <a:r>
            <a:rPr lang="zh-HK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圖片</a:t>
          </a:r>
          <a:r>
            <a:rPr lang="en-US" altLang="zh-HK" sz="1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1800" b="1" kern="1200" dirty="0">
            <a:solidFill>
              <a:schemeClr val="tx1"/>
            </a:solidFill>
            <a:latin typeface="微軟正黑體" pitchFamily="34" charset="-120"/>
            <a:ea typeface="微軟正黑體" pitchFamily="34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1800" b="1" kern="1200" dirty="0" smtClean="0">
              <a:latin typeface="微軟正黑體" pitchFamily="34" charset="-120"/>
              <a:ea typeface="微軟正黑體" pitchFamily="34" charset="-120"/>
            </a:rPr>
            <a:t>比較各種處理廢物方法 </a:t>
          </a:r>
          <a:r>
            <a:rPr lang="zh-TW" altLang="en-US" sz="1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1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1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1196736" y="1579121"/>
        <a:ext cx="4294197" cy="992342"/>
      </dsp:txXfrm>
    </dsp:sp>
    <dsp:sp modelId="{34FC4F45-7D16-45C8-ABD3-C05E782073F8}">
      <dsp:nvSpPr>
        <dsp:cNvPr id="0" name=""/>
        <dsp:cNvSpPr/>
      </dsp:nvSpPr>
      <dsp:spPr>
        <a:xfrm rot="5400000">
          <a:off x="-256443" y="3292886"/>
          <a:ext cx="1709621" cy="1196735"/>
        </a:xfrm>
        <a:prstGeom prst="chevron">
          <a:avLst/>
        </a:prstGeom>
        <a:solidFill>
          <a:schemeClr val="accent5">
            <a:hueOff val="-277017"/>
            <a:satOff val="-26528"/>
            <a:lumOff val="-26667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400" kern="1200" dirty="0" smtClean="0"/>
            <a:t>4-5</a:t>
          </a:r>
          <a:endParaRPr lang="zh-TW" altLang="en-US" sz="3400" kern="1200" dirty="0"/>
        </a:p>
      </dsp:txBody>
      <dsp:txXfrm rot="-5400000">
        <a:off x="1" y="3634811"/>
        <a:ext cx="1196735" cy="512886"/>
      </dsp:txXfrm>
    </dsp:sp>
    <dsp:sp modelId="{1EE0FD48-97D7-403D-AFDC-2F72FBF20AB0}">
      <dsp:nvSpPr>
        <dsp:cNvPr id="0" name=""/>
        <dsp:cNvSpPr/>
      </dsp:nvSpPr>
      <dsp:spPr>
        <a:xfrm rot="5400000">
          <a:off x="2935063" y="1418130"/>
          <a:ext cx="871223" cy="43478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學生設計減少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廢物的方法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學校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1196735" y="3198988"/>
        <a:ext cx="4305350" cy="7861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197803" y="216926"/>
          <a:ext cx="1318692" cy="92308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0.</a:t>
          </a:r>
          <a:endParaRPr lang="zh-TW" altLang="en-US" sz="2600" kern="1200" dirty="0"/>
        </a:p>
      </dsp:txBody>
      <dsp:txXfrm rot="-5400000">
        <a:off x="1" y="480664"/>
        <a:ext cx="923084" cy="395608"/>
      </dsp:txXfrm>
    </dsp:sp>
    <dsp:sp modelId="{65E3A31D-3D1D-4E78-887D-2B1C89DA78AC}">
      <dsp:nvSpPr>
        <dsp:cNvPr id="0" name=""/>
        <dsp:cNvSpPr/>
      </dsp:nvSpPr>
      <dsp:spPr>
        <a:xfrm rot="5400000">
          <a:off x="2819049" y="-1853476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課前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預習：搜集氣候變化的證據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84331"/>
        <a:ext cx="4607236" cy="773463"/>
      </dsp:txXfrm>
    </dsp:sp>
    <dsp:sp modelId="{F66C492F-E616-4C8A-BD55-3D487E32FC96}">
      <dsp:nvSpPr>
        <dsp:cNvPr id="0" name=""/>
        <dsp:cNvSpPr/>
      </dsp:nvSpPr>
      <dsp:spPr>
        <a:xfrm rot="5400000">
          <a:off x="-197803" y="1546236"/>
          <a:ext cx="1318692" cy="923084"/>
        </a:xfrm>
        <a:prstGeom prst="chevron">
          <a:avLst/>
        </a:prstGeom>
        <a:solidFill>
          <a:schemeClr val="accent5">
            <a:hueOff val="-92339"/>
            <a:satOff val="-8843"/>
            <a:lumOff val="-8889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1. </a:t>
          </a:r>
          <a:endParaRPr lang="zh-TW" altLang="en-US" sz="2600" kern="1200" dirty="0"/>
        </a:p>
      </dsp:txBody>
      <dsp:txXfrm rot="-5400000">
        <a:off x="1" y="1809974"/>
        <a:ext cx="923084" cy="395608"/>
      </dsp:txXfrm>
    </dsp:sp>
    <dsp:sp modelId="{831D77DC-F63E-471A-8D43-F4612BE0BD2B}">
      <dsp:nvSpPr>
        <dsp:cNvPr id="0" name=""/>
        <dsp:cNvSpPr/>
      </dsp:nvSpPr>
      <dsp:spPr>
        <a:xfrm rot="5400000">
          <a:off x="2668370" y="-547532"/>
          <a:ext cx="1158506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初步認識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氣候變化 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kern="1200" dirty="0" smtClean="0">
              <a:latin typeface="微軟正黑體" pitchFamily="34" charset="-120"/>
              <a:ea typeface="微軟正黑體" pitchFamily="34" charset="-120"/>
            </a:rPr>
            <a:t>圖片說明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設計減碳措施及計算成效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學校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4" y="1254308"/>
        <a:ext cx="4592525" cy="1045398"/>
      </dsp:txXfrm>
    </dsp:sp>
    <dsp:sp modelId="{34FC4F45-7D16-45C8-ABD3-C05E782073F8}">
      <dsp:nvSpPr>
        <dsp:cNvPr id="0" name=""/>
        <dsp:cNvSpPr/>
      </dsp:nvSpPr>
      <dsp:spPr>
        <a:xfrm rot="5400000">
          <a:off x="-197803" y="2724867"/>
          <a:ext cx="1318692" cy="923084"/>
        </a:xfrm>
        <a:prstGeom prst="chevron">
          <a:avLst/>
        </a:prstGeom>
        <a:solidFill>
          <a:schemeClr val="accent5">
            <a:hueOff val="-184678"/>
            <a:satOff val="-17685"/>
            <a:lumOff val="-17778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2.</a:t>
          </a:r>
          <a:endParaRPr lang="zh-TW" altLang="en-US" sz="2600" kern="1200" dirty="0"/>
        </a:p>
      </dsp:txBody>
      <dsp:txXfrm rot="-5400000">
        <a:off x="1" y="2988605"/>
        <a:ext cx="923084" cy="395608"/>
      </dsp:txXfrm>
    </dsp:sp>
    <dsp:sp modelId="{1EE0FD48-97D7-403D-AFDC-2F72FBF20AB0}">
      <dsp:nvSpPr>
        <dsp:cNvPr id="0" name=""/>
        <dsp:cNvSpPr/>
      </dsp:nvSpPr>
      <dsp:spPr>
        <a:xfrm rot="5400000">
          <a:off x="2819049" y="631099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了解及推論氣候變化的影響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各國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2568907"/>
        <a:ext cx="4607236" cy="773463"/>
      </dsp:txXfrm>
    </dsp:sp>
    <dsp:sp modelId="{D1BC1BBD-1213-4ACE-9D90-5240F9E4CB80}">
      <dsp:nvSpPr>
        <dsp:cNvPr id="0" name=""/>
        <dsp:cNvSpPr/>
      </dsp:nvSpPr>
      <dsp:spPr>
        <a:xfrm rot="5400000">
          <a:off x="-197803" y="3903499"/>
          <a:ext cx="1318692" cy="923084"/>
        </a:xfrm>
        <a:prstGeom prst="chevron">
          <a:avLst/>
        </a:prstGeom>
        <a:solidFill>
          <a:schemeClr val="accent5">
            <a:hueOff val="-277017"/>
            <a:satOff val="-26528"/>
            <a:lumOff val="-26667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3-4.</a:t>
          </a:r>
          <a:endParaRPr lang="zh-TW" altLang="en-US" sz="2600" kern="1200" dirty="0"/>
        </a:p>
      </dsp:txBody>
      <dsp:txXfrm rot="-5400000">
        <a:off x="1" y="4167237"/>
        <a:ext cx="923084" cy="395608"/>
      </dsp:txXfrm>
    </dsp:sp>
    <dsp:sp modelId="{31641A29-F23C-4B64-8C0B-76829A96822F}">
      <dsp:nvSpPr>
        <dsp:cNvPr id="0" name=""/>
        <dsp:cNvSpPr/>
      </dsp:nvSpPr>
      <dsp:spPr>
        <a:xfrm rot="5400000">
          <a:off x="2819049" y="1809730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模擬氣候峰會 </a:t>
          </a:r>
          <a:r>
            <a:rPr lang="en-US" altLang="zh-HK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: </a:t>
          </a: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排放量的計算及討論減排責任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3747538"/>
        <a:ext cx="4607236" cy="7734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197803" y="216926"/>
          <a:ext cx="1318692" cy="92308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0.</a:t>
          </a:r>
          <a:endParaRPr lang="zh-TW" altLang="en-US" sz="2600" kern="1200" dirty="0"/>
        </a:p>
      </dsp:txBody>
      <dsp:txXfrm rot="-5400000">
        <a:off x="1" y="480664"/>
        <a:ext cx="923084" cy="395608"/>
      </dsp:txXfrm>
    </dsp:sp>
    <dsp:sp modelId="{65E3A31D-3D1D-4E78-887D-2B1C89DA78AC}">
      <dsp:nvSpPr>
        <dsp:cNvPr id="0" name=""/>
        <dsp:cNvSpPr/>
      </dsp:nvSpPr>
      <dsp:spPr>
        <a:xfrm rot="5400000">
          <a:off x="2819049" y="-1853476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課前閱讀概念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84331"/>
        <a:ext cx="4607236" cy="773463"/>
      </dsp:txXfrm>
    </dsp:sp>
    <dsp:sp modelId="{F66C492F-E616-4C8A-BD55-3D487E32FC96}">
      <dsp:nvSpPr>
        <dsp:cNvPr id="0" name=""/>
        <dsp:cNvSpPr/>
      </dsp:nvSpPr>
      <dsp:spPr>
        <a:xfrm rot="5400000">
          <a:off x="-197803" y="1546236"/>
          <a:ext cx="1318692" cy="923084"/>
        </a:xfrm>
        <a:prstGeom prst="chevron">
          <a:avLst/>
        </a:prstGeom>
        <a:solidFill>
          <a:schemeClr val="accent5">
            <a:hueOff val="-92339"/>
            <a:satOff val="-8843"/>
            <a:lumOff val="-8889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1. </a:t>
          </a:r>
          <a:endParaRPr lang="zh-TW" altLang="en-US" sz="2600" kern="1200" dirty="0"/>
        </a:p>
      </dsp:txBody>
      <dsp:txXfrm rot="-5400000">
        <a:off x="1" y="1809974"/>
        <a:ext cx="923084" cy="395608"/>
      </dsp:txXfrm>
    </dsp:sp>
    <dsp:sp modelId="{831D77DC-F63E-471A-8D43-F4612BE0BD2B}">
      <dsp:nvSpPr>
        <dsp:cNvPr id="0" name=""/>
        <dsp:cNvSpPr/>
      </dsp:nvSpPr>
      <dsp:spPr>
        <a:xfrm rot="5400000">
          <a:off x="2668370" y="-547532"/>
          <a:ext cx="1158506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2339"/>
              <a:satOff val="-8843"/>
              <a:lumOff val="-8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初步認識</a:t>
          </a: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電動車 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( </a:t>
          </a:r>
          <a:r>
            <a:rPr lang="zh-HK" altLang="zh-HK" sz="2000" b="1" kern="1200" dirty="0" smtClean="0">
              <a:latin typeface="微軟正黑體" pitchFamily="34" charset="-120"/>
              <a:ea typeface="微軟正黑體" pitchFamily="34" charset="-120"/>
            </a:rPr>
            <a:t>圖片說明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 )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了解推動電動車的政策 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4" y="1254308"/>
        <a:ext cx="4592525" cy="1045398"/>
      </dsp:txXfrm>
    </dsp:sp>
    <dsp:sp modelId="{34FC4F45-7D16-45C8-ABD3-C05E782073F8}">
      <dsp:nvSpPr>
        <dsp:cNvPr id="0" name=""/>
        <dsp:cNvSpPr/>
      </dsp:nvSpPr>
      <dsp:spPr>
        <a:xfrm rot="5400000">
          <a:off x="-197803" y="2724867"/>
          <a:ext cx="1318692" cy="923084"/>
        </a:xfrm>
        <a:prstGeom prst="chevron">
          <a:avLst/>
        </a:prstGeom>
        <a:solidFill>
          <a:schemeClr val="accent5">
            <a:hueOff val="-184678"/>
            <a:satOff val="-17685"/>
            <a:lumOff val="-17778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2.</a:t>
          </a:r>
          <a:endParaRPr lang="zh-TW" altLang="en-US" sz="2600" kern="1200" dirty="0"/>
        </a:p>
      </dsp:txBody>
      <dsp:txXfrm rot="-5400000">
        <a:off x="1" y="2988605"/>
        <a:ext cx="923084" cy="395608"/>
      </dsp:txXfrm>
    </dsp:sp>
    <dsp:sp modelId="{1EE0FD48-97D7-403D-AFDC-2F72FBF20AB0}">
      <dsp:nvSpPr>
        <dsp:cNvPr id="0" name=""/>
        <dsp:cNvSpPr/>
      </dsp:nvSpPr>
      <dsp:spPr>
        <a:xfrm rot="5400000">
          <a:off x="2819049" y="631099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84678"/>
              <a:satOff val="-17685"/>
              <a:lumOff val="-17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8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學生訪問老師</a:t>
          </a:r>
          <a:r>
            <a:rPr lang="zh-TW" altLang="en-US" sz="2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</a:t>
          </a:r>
          <a:r>
            <a:rPr lang="zh-HK" altLang="en-US" sz="2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8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8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2568907"/>
        <a:ext cx="4607236" cy="773463"/>
      </dsp:txXfrm>
    </dsp:sp>
    <dsp:sp modelId="{D1BC1BBD-1213-4ACE-9D90-5240F9E4CB80}">
      <dsp:nvSpPr>
        <dsp:cNvPr id="0" name=""/>
        <dsp:cNvSpPr/>
      </dsp:nvSpPr>
      <dsp:spPr>
        <a:xfrm rot="5400000">
          <a:off x="-197803" y="3903499"/>
          <a:ext cx="1318692" cy="923084"/>
        </a:xfrm>
        <a:prstGeom prst="chevron">
          <a:avLst/>
        </a:prstGeom>
        <a:solidFill>
          <a:schemeClr val="accent5">
            <a:hueOff val="-277017"/>
            <a:satOff val="-26528"/>
            <a:lumOff val="-26667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3.</a:t>
          </a:r>
          <a:endParaRPr lang="zh-TW" altLang="en-US" sz="2600" kern="1200" dirty="0"/>
        </a:p>
      </dsp:txBody>
      <dsp:txXfrm rot="-5400000">
        <a:off x="1" y="4167237"/>
        <a:ext cx="923084" cy="395608"/>
      </dsp:txXfrm>
    </dsp:sp>
    <dsp:sp modelId="{31641A29-F23C-4B64-8C0B-76829A96822F}">
      <dsp:nvSpPr>
        <dsp:cNvPr id="0" name=""/>
        <dsp:cNvSpPr/>
      </dsp:nvSpPr>
      <dsp:spPr>
        <a:xfrm rot="5400000">
          <a:off x="2819049" y="1809730"/>
          <a:ext cx="857149" cy="46490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77017"/>
              <a:satOff val="-26528"/>
              <a:lumOff val="-2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各國推動電動車的政策 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</a:t>
          </a:r>
          <a:r>
            <a:rPr lang="zh-HK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境</a:t>
          </a:r>
          <a:r>
            <a:rPr lang="zh-TW" altLang="en-US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HK" altLang="en-US" sz="2000" b="1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了解政府推動環保的角色</a:t>
          </a:r>
          <a:r>
            <a:rPr lang="zh-HK" altLang="zh-HK" sz="2000" b="1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（香港情境）</a:t>
          </a:r>
          <a:endParaRPr lang="zh-TW" altLang="en-US" sz="20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23085" y="3747538"/>
        <a:ext cx="4607236" cy="773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9BB20-662B-4907-AA03-CFDEA46C2628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DD42E-CE10-4010-96A2-7F6B51683A8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84959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部分用</a:t>
            </a:r>
            <a:r>
              <a:rPr lang="en-US" altLang="zh-TW" smtClean="0"/>
              <a:t>video</a:t>
            </a:r>
            <a:r>
              <a:rPr lang="zh-TW" altLang="en-US" smtClean="0"/>
              <a:t>代替</a:t>
            </a: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DBE715B0-0F22-47E2-BCF1-55C23F685733}" type="slidenum">
              <a:rPr lang="zh-TW" altLang="en-US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部分用</a:t>
            </a:r>
            <a:r>
              <a:rPr lang="en-US" altLang="zh-TW" smtClean="0"/>
              <a:t>video</a:t>
            </a:r>
            <a:r>
              <a:rPr lang="zh-TW" altLang="en-US" smtClean="0"/>
              <a:t>代替</a:t>
            </a: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DBE715B0-0F22-47E2-BCF1-55C23F685733}" type="slidenum">
              <a:rPr lang="zh-TW" altLang="en-US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部分用</a:t>
            </a:r>
            <a:r>
              <a:rPr lang="en-US" altLang="zh-TW" smtClean="0"/>
              <a:t>video</a:t>
            </a:r>
            <a:r>
              <a:rPr lang="zh-TW" altLang="en-US" smtClean="0"/>
              <a:t>代替</a:t>
            </a: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DBE715B0-0F22-47E2-BCF1-55C23F685733}" type="slidenum">
              <a:rPr lang="zh-TW" altLang="en-US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部分用</a:t>
            </a:r>
            <a:r>
              <a:rPr lang="en-US" altLang="zh-TW" smtClean="0"/>
              <a:t>video</a:t>
            </a:r>
            <a:r>
              <a:rPr lang="zh-TW" altLang="en-US" smtClean="0"/>
              <a:t>代替</a:t>
            </a: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DBE715B0-0F22-47E2-BCF1-55C23F685733}" type="slidenum">
              <a:rPr lang="zh-TW" altLang="en-US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3B69757-E124-4780-B7B6-C42AA1F9C7F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uA77VIZu-s" TargetMode="External"/><Relationship Id="rId2" Type="http://schemas.openxmlformats.org/officeDocument/2006/relationships/hyperlink" Target="https://www.youtube.com/watch?v=fACkb2u1ULY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IY3te_87XY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eOj12UAus4" TargetMode="External"/><Relationship Id="rId2" Type="http://schemas.openxmlformats.org/officeDocument/2006/relationships/hyperlink" Target="https://www.youtube.com/watch?v=yfNgsKrPKs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462464" cy="1894362"/>
          </a:xfrm>
        </p:spPr>
        <p:txBody>
          <a:bodyPr>
            <a:noAutofit/>
          </a:bodyPr>
          <a:lstStyle/>
          <a:p>
            <a:r>
              <a:rPr lang="zh-TW" altLang="en-US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通識教育科概念的運用</a:t>
            </a:r>
            <a:r>
              <a:rPr lang="en-US" altLang="zh-TW" sz="4800" dirty="0">
                <a:solidFill>
                  <a:srgbClr val="FF0000"/>
                </a:solidFill>
              </a:rPr>
              <a:t>- </a:t>
            </a:r>
            <a:r>
              <a:rPr lang="zh-TW" altLang="en-US" sz="3200" dirty="0">
                <a:solidFill>
                  <a:srgbClr val="FF0000"/>
                </a:solidFill>
              </a:rPr>
              <a:t>以「能源科技與環境」為例</a:t>
            </a:r>
            <a:endParaRPr lang="zh-HK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362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基本概念：能源科技與環境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827584" y="1628800"/>
            <a:ext cx="7467600" cy="4873752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dirty="0" smtClean="0"/>
              <a:t>能源</a:t>
            </a:r>
            <a:r>
              <a:rPr lang="zh-TW" altLang="en-US" dirty="0"/>
              <a:t>科技</a:t>
            </a:r>
          </a:p>
          <a:p>
            <a:r>
              <a:rPr lang="zh-TW" altLang="en-US" dirty="0" smtClean="0"/>
              <a:t>不可</a:t>
            </a:r>
            <a:r>
              <a:rPr lang="zh-TW" altLang="en-US" dirty="0"/>
              <a:t>再生能源</a:t>
            </a:r>
          </a:p>
          <a:p>
            <a:r>
              <a:rPr lang="zh-TW" altLang="en-US" dirty="0" smtClean="0"/>
              <a:t>可</a:t>
            </a:r>
            <a:r>
              <a:rPr lang="zh-TW" altLang="en-US" dirty="0"/>
              <a:t>再生能源</a:t>
            </a:r>
          </a:p>
          <a:p>
            <a:r>
              <a:rPr lang="zh-TW" altLang="en-US" dirty="0" smtClean="0"/>
              <a:t>資源</a:t>
            </a:r>
            <a:r>
              <a:rPr lang="zh-TW" altLang="en-US" dirty="0"/>
              <a:t>消耗</a:t>
            </a:r>
          </a:p>
          <a:p>
            <a:r>
              <a:rPr lang="zh-TW" altLang="en-US" dirty="0" smtClean="0"/>
              <a:t>氣候</a:t>
            </a:r>
            <a:r>
              <a:rPr lang="zh-TW" altLang="en-US" dirty="0"/>
              <a:t>變化</a:t>
            </a:r>
          </a:p>
          <a:p>
            <a:r>
              <a:rPr lang="zh-TW" altLang="en-US" dirty="0" smtClean="0"/>
              <a:t>空氣</a:t>
            </a:r>
            <a:r>
              <a:rPr lang="zh-TW" altLang="en-US" dirty="0"/>
              <a:t>污染</a:t>
            </a:r>
          </a:p>
          <a:p>
            <a:r>
              <a:rPr lang="zh-TW" altLang="en-US" dirty="0" smtClean="0"/>
              <a:t>可</a:t>
            </a:r>
            <a:r>
              <a:rPr lang="zh-TW" altLang="en-US" dirty="0"/>
              <a:t>持續發展</a:t>
            </a:r>
          </a:p>
          <a:p>
            <a:r>
              <a:rPr lang="zh-TW" altLang="en-US" dirty="0" smtClean="0"/>
              <a:t>生物</a:t>
            </a:r>
            <a:r>
              <a:rPr lang="zh-TW" altLang="en-US" dirty="0"/>
              <a:t>多樣性</a:t>
            </a:r>
          </a:p>
          <a:p>
            <a:r>
              <a:rPr lang="zh-TW" altLang="en-US" dirty="0" smtClean="0"/>
              <a:t>生態</a:t>
            </a:r>
            <a:r>
              <a:rPr lang="zh-TW" altLang="en-US" dirty="0"/>
              <a:t>足印</a:t>
            </a:r>
          </a:p>
          <a:p>
            <a:r>
              <a:rPr lang="zh-TW" altLang="en-US" dirty="0" smtClean="0"/>
              <a:t>廢物</a:t>
            </a:r>
            <a:r>
              <a:rPr lang="zh-TW" altLang="en-US" dirty="0"/>
              <a:t>管理</a:t>
            </a:r>
          </a:p>
          <a:p>
            <a:r>
              <a:rPr lang="zh-TW" altLang="en-US" dirty="0" smtClean="0"/>
              <a:t>污染</a:t>
            </a:r>
            <a:r>
              <a:rPr lang="zh-TW" altLang="en-US" dirty="0"/>
              <a:t>者自付原則</a:t>
            </a:r>
          </a:p>
          <a:p>
            <a:r>
              <a:rPr lang="zh-TW" altLang="en-US" dirty="0" smtClean="0"/>
              <a:t>綠色</a:t>
            </a:r>
            <a:r>
              <a:rPr lang="zh-TW" altLang="en-US" dirty="0"/>
              <a:t>生活模式</a:t>
            </a:r>
          </a:p>
          <a:p>
            <a:r>
              <a:rPr lang="zh-TW" altLang="en-US" dirty="0" smtClean="0"/>
              <a:t>城市</a:t>
            </a:r>
            <a:r>
              <a:rPr lang="zh-TW" altLang="en-US" dirty="0"/>
              <a:t>規劃</a:t>
            </a:r>
          </a:p>
          <a:p>
            <a:endParaRPr lang="zh-HK" altLang="en-US" dirty="0"/>
          </a:p>
        </p:txBody>
      </p:sp>
      <p:sp>
        <p:nvSpPr>
          <p:cNvPr id="6" name="文字方塊 5"/>
          <p:cNvSpPr txBox="1"/>
          <p:nvPr/>
        </p:nvSpPr>
        <p:spPr>
          <a:xfrm rot="1155630">
            <a:off x="4486915" y="2705446"/>
            <a:ext cx="341632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展示課程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最基本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範圍</a:t>
            </a:r>
            <a:endParaRPr lang="en-US" altLang="zh-HK" sz="2800" b="1" dirty="0" smtClean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包括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所有</a:t>
            </a:r>
            <a:r>
              <a:rPr lang="zh-HK" altLang="en-US" sz="28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en-US" altLang="zh-HK" sz="2800" b="1" dirty="0" smtClean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28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要求學生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背誦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定義</a:t>
            </a:r>
          </a:p>
        </p:txBody>
      </p:sp>
    </p:spTree>
    <p:extLst>
      <p:ext uri="{BB962C8B-B14F-4D97-AF65-F5344CB8AC3E}">
        <p14:creationId xmlns:p14="http://schemas.microsoft.com/office/powerpoint/2010/main" val="377453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生態足印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HK" dirty="0">
                <a:hlinkClick r:id="rId2"/>
              </a:rPr>
              <a:t>https://</a:t>
            </a:r>
            <a:r>
              <a:rPr lang="en-US" altLang="zh-HK" dirty="0" smtClean="0">
                <a:hlinkClick r:id="rId2"/>
              </a:rPr>
              <a:t>www.youtube.com/watch?v=fACkb2u1ULY</a:t>
            </a:r>
            <a:endParaRPr lang="en-US" altLang="zh-HK" dirty="0" smtClean="0"/>
          </a:p>
          <a:p>
            <a:r>
              <a:rPr lang="en-US" altLang="zh-HK" dirty="0">
                <a:hlinkClick r:id="rId3"/>
              </a:rPr>
              <a:t>https://</a:t>
            </a:r>
            <a:r>
              <a:rPr lang="en-US" altLang="zh-HK" dirty="0" smtClean="0">
                <a:hlinkClick r:id="rId3"/>
              </a:rPr>
              <a:t>www.youtube.com/watch?v=2uA77VIZu-s</a:t>
            </a:r>
            <a:endParaRPr lang="en-US" altLang="zh-HK" dirty="0" smtClean="0"/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en-US" altLang="zh-HK" dirty="0" smtClean="0"/>
          </a:p>
          <a:p>
            <a:endParaRPr lang="zh-HK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5184576" cy="285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68960"/>
            <a:ext cx="4438023" cy="24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50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生態足</a:t>
            </a:r>
            <a:r>
              <a:rPr lang="zh-TW" altLang="en-US" dirty="0" smtClean="0"/>
              <a:t>印 </a:t>
            </a:r>
            <a:r>
              <a:rPr lang="en-US" altLang="zh-TW" dirty="0" smtClean="0"/>
              <a:t>/ </a:t>
            </a:r>
            <a:r>
              <a:rPr lang="zh-HK" altLang="en-US" dirty="0" smtClean="0"/>
              <a:t>碳</a:t>
            </a:r>
            <a:r>
              <a:rPr lang="zh-TW" altLang="en-US" dirty="0"/>
              <a:t>足</a:t>
            </a:r>
            <a:r>
              <a:rPr lang="zh-TW" altLang="en-US" dirty="0" smtClean="0"/>
              <a:t>印 </a:t>
            </a:r>
            <a:r>
              <a:rPr lang="en-US" altLang="zh-TW" dirty="0" smtClean="0"/>
              <a:t>/ </a:t>
            </a:r>
            <a:r>
              <a:rPr lang="zh-HK" altLang="en-US" dirty="0" smtClean="0"/>
              <a:t>低</a:t>
            </a:r>
            <a:r>
              <a:rPr lang="zh-HK" altLang="en-US" dirty="0"/>
              <a:t>碳生活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20" y="2032670"/>
            <a:ext cx="3810041" cy="3200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1331640" y="5949280"/>
            <a:ext cx="53158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>
                <a:hlinkClick r:id="rId3"/>
              </a:rPr>
              <a:t>https://www.youtube.com/watch?v=fIY3te_87XY</a:t>
            </a:r>
            <a:endParaRPr lang="en-US" altLang="zh-HK" dirty="0"/>
          </a:p>
          <a:p>
            <a:endParaRPr lang="zh-HK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61" y="1628800"/>
            <a:ext cx="4412082" cy="24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20" y="3573015"/>
            <a:ext cx="3834323" cy="2260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813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生物</a:t>
            </a:r>
            <a:r>
              <a:rPr lang="zh-TW" altLang="en-US" dirty="0" smtClean="0"/>
              <a:t>多樣性</a:t>
            </a:r>
            <a:endParaRPr lang="zh-HK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6624736" cy="451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958" y="2892157"/>
            <a:ext cx="3339472" cy="184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958" y="4856352"/>
            <a:ext cx="3355329" cy="199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004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排放交易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539552" y="5840397"/>
            <a:ext cx="5535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>
                <a:hlinkClick r:id="rId2"/>
              </a:rPr>
              <a:t>https://www.youtube.com/watch?v=yfNgsKrPKsg</a:t>
            </a:r>
            <a:endParaRPr lang="en-US" altLang="zh-HK" dirty="0"/>
          </a:p>
          <a:p>
            <a:r>
              <a:rPr lang="en-US" altLang="zh-HK" dirty="0">
                <a:hlinkClick r:id="rId3"/>
              </a:rPr>
              <a:t>https://www.youtube.com/watch?v=ReOj12UAus4</a:t>
            </a:r>
            <a:r>
              <a:rPr lang="en-US" altLang="zh-HK" dirty="0"/>
              <a:t> </a:t>
            </a:r>
            <a:endParaRPr lang="zh-HK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4986883" cy="4178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39374"/>
            <a:ext cx="3299390" cy="187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31324"/>
            <a:ext cx="3875455" cy="220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06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氣候峰會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HK" altLang="en-US" dirty="0"/>
              <a:t>沒有</a:t>
            </a:r>
            <a:r>
              <a:rPr lang="zh-HK" altLang="en-US" dirty="0" smtClean="0"/>
              <a:t>法律</a:t>
            </a:r>
            <a:r>
              <a:rPr lang="zh-HK" altLang="en-US" dirty="0"/>
              <a:t>約束力</a:t>
            </a:r>
            <a:r>
              <a:rPr lang="zh-HK" altLang="en-US" dirty="0" smtClean="0"/>
              <a:t>？</a:t>
            </a:r>
            <a:endParaRPr lang="en-US" altLang="zh-HK" dirty="0" smtClean="0"/>
          </a:p>
          <a:p>
            <a:r>
              <a:rPr lang="zh-HK" altLang="en-US" dirty="0"/>
              <a:t>沒有成效？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32429"/>
            <a:ext cx="4829891" cy="3131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5652120" y="5121850"/>
            <a:ext cx="2541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 smtClean="0"/>
              <a:t>Marshall Islands Poet</a:t>
            </a:r>
            <a:endParaRPr lang="zh-HK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6112181" y="597268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3200" b="1" dirty="0">
                <a:solidFill>
                  <a:srgbClr val="006600"/>
                </a:solidFill>
              </a:rPr>
              <a:t>環境公義</a:t>
            </a:r>
          </a:p>
        </p:txBody>
      </p:sp>
    </p:spTree>
    <p:extLst>
      <p:ext uri="{BB962C8B-B14F-4D97-AF65-F5344CB8AC3E}">
        <p14:creationId xmlns:p14="http://schemas.microsoft.com/office/powerpoint/2010/main" val="233752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概念</a:t>
            </a:r>
            <a:r>
              <a:rPr lang="zh-HK" altLang="en-US" dirty="0">
                <a:solidFill>
                  <a:srgbClr val="FF0000"/>
                </a:solidFill>
              </a:rPr>
              <a:t>應用</a:t>
            </a:r>
            <a:r>
              <a:rPr lang="zh-HK" altLang="en-US" dirty="0"/>
              <a:t>的不同層次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HK" altLang="en-US" sz="3200" dirty="0"/>
              <a:t>點提字</a:t>
            </a:r>
            <a:r>
              <a:rPr lang="zh-HK" altLang="en-US" sz="3200" dirty="0" smtClean="0"/>
              <a:t>詞 </a:t>
            </a:r>
            <a:endParaRPr lang="en-US" altLang="zh-HK" sz="3200" dirty="0" smtClean="0"/>
          </a:p>
          <a:p>
            <a:r>
              <a:rPr lang="zh-HK" altLang="en-US" sz="3200" dirty="0"/>
              <a:t>背誦定義</a:t>
            </a:r>
            <a:endParaRPr lang="en-US" altLang="zh-HK" sz="3200" dirty="0"/>
          </a:p>
          <a:p>
            <a:r>
              <a:rPr lang="zh-HK" altLang="en-US" sz="3200" dirty="0"/>
              <a:t>使用</a:t>
            </a:r>
            <a:r>
              <a:rPr lang="zh-HK" altLang="en-US" sz="3200" dirty="0" smtClean="0"/>
              <a:t>概念</a:t>
            </a:r>
            <a:r>
              <a:rPr lang="zh-HK" altLang="en-US" sz="3200" dirty="0" smtClean="0">
                <a:solidFill>
                  <a:srgbClr val="FF0000"/>
                </a:solidFill>
              </a:rPr>
              <a:t>歸納</a:t>
            </a:r>
            <a:r>
              <a:rPr lang="zh-HK" altLang="en-US" sz="3200" dirty="0" smtClean="0"/>
              <a:t>情況 </a:t>
            </a:r>
            <a:r>
              <a:rPr lang="en-US" altLang="zh-HK" sz="3200" dirty="0" smtClean="0"/>
              <a:t>/ </a:t>
            </a:r>
            <a:r>
              <a:rPr lang="zh-HK" altLang="en-US" sz="3200" dirty="0" smtClean="0"/>
              <a:t>事實 </a:t>
            </a:r>
            <a:endParaRPr lang="en-US" altLang="zh-HK" sz="3200" dirty="0" smtClean="0"/>
          </a:p>
          <a:p>
            <a:r>
              <a:rPr lang="zh-HK" altLang="en-US" sz="3200" dirty="0" smtClean="0">
                <a:solidFill>
                  <a:srgbClr val="FF0000"/>
                </a:solidFill>
              </a:rPr>
              <a:t>運用</a:t>
            </a:r>
            <a:r>
              <a:rPr lang="zh-HK" altLang="en-US" sz="3200" dirty="0"/>
              <a:t>概念</a:t>
            </a:r>
            <a:r>
              <a:rPr lang="zh-HK" altLang="en-US" sz="3200" dirty="0" smtClean="0">
                <a:solidFill>
                  <a:srgbClr val="FF0000"/>
                </a:solidFill>
              </a:rPr>
              <a:t>框架</a:t>
            </a:r>
            <a:r>
              <a:rPr lang="zh-HK" altLang="en-US" sz="3200" dirty="0"/>
              <a:t>分析特定</a:t>
            </a:r>
            <a:r>
              <a:rPr lang="zh-HK" altLang="en-US" sz="3200" dirty="0" smtClean="0"/>
              <a:t>情境 </a:t>
            </a:r>
            <a:endParaRPr lang="en-US" altLang="zh-HK" sz="3200" dirty="0" smtClean="0"/>
          </a:p>
          <a:p>
            <a:r>
              <a:rPr lang="zh-HK" altLang="en-US" sz="3200" dirty="0" smtClean="0"/>
              <a:t>連</a:t>
            </a:r>
            <a:r>
              <a:rPr lang="zh-HK" altLang="en-US" sz="3200" dirty="0"/>
              <a:t>繫</a:t>
            </a:r>
            <a:r>
              <a:rPr lang="zh-HK" altLang="en-US" sz="3200" dirty="0">
                <a:solidFill>
                  <a:srgbClr val="FF0000"/>
                </a:solidFill>
              </a:rPr>
              <a:t>概念</a:t>
            </a:r>
            <a:r>
              <a:rPr lang="zh-HK" altLang="en-US" sz="3200" dirty="0"/>
              <a:t>及解說相互</a:t>
            </a:r>
            <a:r>
              <a:rPr lang="zh-HK" altLang="en-US" sz="3200" dirty="0" smtClean="0">
                <a:solidFill>
                  <a:srgbClr val="FF0000"/>
                </a:solidFill>
              </a:rPr>
              <a:t>關係</a:t>
            </a:r>
            <a:endParaRPr lang="en-US" altLang="zh-HK" sz="3200" dirty="0" smtClean="0">
              <a:solidFill>
                <a:srgbClr val="FF0000"/>
              </a:solidFill>
            </a:endParaRPr>
          </a:p>
          <a:p>
            <a:r>
              <a:rPr lang="zh-HK" altLang="en-US" sz="3200" dirty="0"/>
              <a:t>其他應用方式</a:t>
            </a:r>
            <a:endParaRPr lang="en-US" altLang="zh-HK" sz="3200" dirty="0" smtClean="0"/>
          </a:p>
          <a:p>
            <a:endParaRPr lang="en-US" altLang="zh-HK" dirty="0" smtClean="0"/>
          </a:p>
          <a:p>
            <a:endParaRPr lang="zh-HK" altLang="en-US" dirty="0"/>
          </a:p>
        </p:txBody>
      </p:sp>
      <p:sp>
        <p:nvSpPr>
          <p:cNvPr id="4" name="右大括弧 3"/>
          <p:cNvSpPr/>
          <p:nvPr/>
        </p:nvSpPr>
        <p:spPr>
          <a:xfrm>
            <a:off x="3275856" y="1700808"/>
            <a:ext cx="576064" cy="9361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4139951" y="190725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層次較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</a:p>
        </p:txBody>
      </p:sp>
      <p:sp>
        <p:nvSpPr>
          <p:cNvPr id="6" name="右大括弧 5"/>
          <p:cNvSpPr/>
          <p:nvPr/>
        </p:nvSpPr>
        <p:spPr>
          <a:xfrm>
            <a:off x="6012160" y="2924944"/>
            <a:ext cx="576064" cy="14401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660232" y="338341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層次較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</a:p>
        </p:txBody>
      </p:sp>
    </p:spTree>
    <p:extLst>
      <p:ext uri="{BB962C8B-B14F-4D97-AF65-F5344CB8AC3E}">
        <p14:creationId xmlns:p14="http://schemas.microsoft.com/office/powerpoint/2010/main" val="361044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sz="2800" dirty="0" smtClean="0"/>
              <a:t>使用概念歸納</a:t>
            </a:r>
            <a:r>
              <a:rPr lang="zh-HK" altLang="en-US" sz="2800" dirty="0"/>
              <a:t>情況 </a:t>
            </a:r>
            <a:r>
              <a:rPr lang="en-US" altLang="zh-HK" sz="2800" dirty="0"/>
              <a:t>/ </a:t>
            </a:r>
            <a:r>
              <a:rPr lang="zh-HK" altLang="en-US" sz="2800" dirty="0" smtClean="0"/>
              <a:t>事實</a:t>
            </a:r>
            <a:r>
              <a:rPr lang="en-US" altLang="zh-HK" sz="2800" dirty="0" smtClean="0"/>
              <a:t/>
            </a:r>
            <a:br>
              <a:rPr lang="en-US" altLang="zh-HK" sz="2800" dirty="0" smtClean="0"/>
            </a:b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文字方塊 3"/>
          <p:cNvSpPr txBox="1"/>
          <p:nvPr/>
        </p:nvSpPr>
        <p:spPr>
          <a:xfrm rot="1532265">
            <a:off x="4889621" y="1689678"/>
            <a:ext cx="4196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氣候</a:t>
            </a:r>
            <a:r>
              <a:rPr lang="zh-HK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變化 </a:t>
            </a:r>
            <a:r>
              <a:rPr lang="en-US" altLang="zh-HK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HK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全球暖化</a:t>
            </a:r>
            <a:endParaRPr lang="en-US" altLang="zh-HK" sz="36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7"/>
            <a:ext cx="4032448" cy="584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8"/>
            <a:ext cx="4195109" cy="295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54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1"/>
            <a:ext cx="3872739" cy="588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43744"/>
            <a:ext cx="4043622" cy="60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7020272" y="1844824"/>
            <a:ext cx="1736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CO2</a:t>
            </a:r>
            <a:r>
              <a:rPr lang="zh-HK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排放量</a:t>
            </a:r>
          </a:p>
        </p:txBody>
      </p:sp>
      <p:sp>
        <p:nvSpPr>
          <p:cNvPr id="4" name="向下箭號 3"/>
          <p:cNvSpPr/>
          <p:nvPr/>
        </p:nvSpPr>
        <p:spPr>
          <a:xfrm>
            <a:off x="7596336" y="2420888"/>
            <a:ext cx="2880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7020272" y="279618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減排責任</a:t>
            </a:r>
          </a:p>
        </p:txBody>
      </p:sp>
    </p:spTree>
    <p:extLst>
      <p:ext uri="{BB962C8B-B14F-4D97-AF65-F5344CB8AC3E}">
        <p14:creationId xmlns:p14="http://schemas.microsoft.com/office/powerpoint/2010/main" val="170425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sz="3200" dirty="0"/>
              <a:t>運用概念框架分析特定情境</a:t>
            </a:r>
            <a:endParaRPr lang="zh-HK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29906"/>
            <a:ext cx="5370587" cy="3660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6543089" y="1234687"/>
            <a:ext cx="16209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廢物</a:t>
            </a:r>
            <a:r>
              <a:rPr lang="zh-HK" altLang="en-US" sz="28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</a:t>
            </a:r>
            <a:endParaRPr lang="en-US" altLang="zh-HK" sz="2800" b="1" dirty="0" smtClean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HK" sz="28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4R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原則</a:t>
            </a:r>
            <a:endParaRPr lang="en-US" altLang="zh-HK" sz="2800" b="1" dirty="0" smtClean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40497" y="3040376"/>
            <a:ext cx="18261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K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HK" altLang="en-US" sz="32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香港</a:t>
            </a:r>
            <a:endParaRPr lang="en-US" altLang="zh-HK" sz="3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en-US" sz="32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的廢物</a:t>
            </a:r>
            <a:endParaRPr lang="en-US" altLang="zh-HK" sz="3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en-US" sz="32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</a:t>
            </a:r>
            <a:r>
              <a:rPr lang="zh-HK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情況</a:t>
            </a:r>
            <a:endParaRPr lang="en-US" altLang="zh-HK" sz="3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向下箭號 6"/>
          <p:cNvSpPr/>
          <p:nvPr/>
        </p:nvSpPr>
        <p:spPr>
          <a:xfrm>
            <a:off x="7065536" y="2276871"/>
            <a:ext cx="57606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28528"/>
            <a:ext cx="4450510" cy="225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679" y="4941168"/>
            <a:ext cx="3636885" cy="155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96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sz="2800" dirty="0"/>
              <a:t>連繫</a:t>
            </a:r>
            <a:r>
              <a:rPr lang="zh-HK" altLang="en-US" sz="2800" dirty="0">
                <a:solidFill>
                  <a:srgbClr val="FF0000"/>
                </a:solidFill>
              </a:rPr>
              <a:t>概念</a:t>
            </a:r>
            <a:r>
              <a:rPr lang="zh-HK" altLang="en-US" sz="2800" dirty="0"/>
              <a:t>及解說相互</a:t>
            </a:r>
            <a:r>
              <a:rPr lang="zh-HK" altLang="en-US" sz="2800" dirty="0" smtClean="0">
                <a:solidFill>
                  <a:srgbClr val="FF0000"/>
                </a:solidFill>
              </a:rPr>
              <a:t>關係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zh-HK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4788024" y="579814"/>
            <a:ext cx="1261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</a:t>
            </a:r>
            <a:r>
              <a:rPr lang="zh-HK" altLang="en-US" sz="2800" b="1" dirty="0" smtClean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再生</a:t>
            </a:r>
            <a:endParaRPr lang="en-US" altLang="zh-HK" sz="2800" b="1" dirty="0" smtClean="0">
              <a:solidFill>
                <a:srgbClr val="008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800" b="1" dirty="0" smtClean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endParaRPr lang="zh-HK" altLang="en-US" sz="2800" b="1" dirty="0">
              <a:solidFill>
                <a:srgbClr val="008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6301933" y="848907"/>
            <a:ext cx="648072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7164238" y="79525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生活素質</a:t>
            </a:r>
            <a:endParaRPr lang="en-US" altLang="zh-HK" sz="28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301933" y="50803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dirty="0"/>
              <a:t>關係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683568" y="3212976"/>
            <a:ext cx="14157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</a:t>
            </a:r>
            <a:r>
              <a:rPr lang="zh-HK" altLang="en-US" sz="2800" b="1" dirty="0" smtClean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再生</a:t>
            </a:r>
            <a:endParaRPr lang="en-US" altLang="zh-HK" sz="2800" b="1" dirty="0" smtClean="0">
              <a:solidFill>
                <a:srgbClr val="008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8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r>
              <a:rPr lang="zh-HK" altLang="en-US" sz="2000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6948264" y="3751584"/>
            <a:ext cx="1620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生活素質</a:t>
            </a:r>
            <a:endParaRPr lang="en-US" altLang="zh-HK" sz="28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</a:t>
            </a:r>
            <a:endParaRPr lang="en-US" altLang="zh-HK" sz="20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向右箭號 10"/>
          <p:cNvSpPr/>
          <p:nvPr/>
        </p:nvSpPr>
        <p:spPr>
          <a:xfrm rot="19966952">
            <a:off x="1363757" y="2651467"/>
            <a:ext cx="478010" cy="415923"/>
          </a:xfrm>
          <a:prstGeom prst="rightArrow">
            <a:avLst>
              <a:gd name="adj1" fmla="val 50000"/>
              <a:gd name="adj2" fmla="val 607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向右箭號 12"/>
          <p:cNvSpPr/>
          <p:nvPr/>
        </p:nvSpPr>
        <p:spPr>
          <a:xfrm>
            <a:off x="3005942" y="2504106"/>
            <a:ext cx="495195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3501137" y="2388901"/>
            <a:ext cx="1107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dirty="0" smtClean="0"/>
              <a:t>減低</a:t>
            </a:r>
            <a:endParaRPr lang="en-US" altLang="zh-HK" dirty="0" smtClean="0"/>
          </a:p>
          <a:p>
            <a:r>
              <a:rPr lang="zh-HK" altLang="en-US" dirty="0"/>
              <a:t>空氣污染</a:t>
            </a:r>
            <a:endParaRPr lang="en-US" altLang="zh-HK" dirty="0"/>
          </a:p>
          <a:p>
            <a:endParaRPr lang="zh-HK" altLang="en-US" dirty="0"/>
          </a:p>
        </p:txBody>
      </p:sp>
      <p:sp>
        <p:nvSpPr>
          <p:cNvPr id="15" name="向右箭號 14"/>
          <p:cNvSpPr/>
          <p:nvPr/>
        </p:nvSpPr>
        <p:spPr>
          <a:xfrm>
            <a:off x="4609133" y="2504107"/>
            <a:ext cx="430053" cy="4159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向右箭號 16"/>
          <p:cNvSpPr/>
          <p:nvPr/>
        </p:nvSpPr>
        <p:spPr>
          <a:xfrm rot="2217780">
            <a:off x="6552534" y="2508946"/>
            <a:ext cx="449876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向右箭號 19"/>
          <p:cNvSpPr/>
          <p:nvPr/>
        </p:nvSpPr>
        <p:spPr>
          <a:xfrm rot="5400000">
            <a:off x="7388040" y="3405272"/>
            <a:ext cx="362857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向右箭號 18"/>
          <p:cNvSpPr/>
          <p:nvPr/>
        </p:nvSpPr>
        <p:spPr>
          <a:xfrm rot="1437657">
            <a:off x="1399771" y="4101698"/>
            <a:ext cx="478010" cy="415923"/>
          </a:xfrm>
          <a:prstGeom prst="rightArrow">
            <a:avLst>
              <a:gd name="adj1" fmla="val 50000"/>
              <a:gd name="adj2" fmla="val 607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向右箭號 22"/>
          <p:cNvSpPr/>
          <p:nvPr/>
        </p:nvSpPr>
        <p:spPr>
          <a:xfrm>
            <a:off x="3092704" y="4523445"/>
            <a:ext cx="495195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文字方塊 23"/>
          <p:cNvSpPr txBox="1"/>
          <p:nvPr/>
        </p:nvSpPr>
        <p:spPr>
          <a:xfrm>
            <a:off x="3593832" y="4423831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dirty="0"/>
              <a:t>減少</a:t>
            </a:r>
            <a:endParaRPr lang="en-US" altLang="zh-HK" dirty="0" smtClean="0"/>
          </a:p>
          <a:p>
            <a:endParaRPr lang="en-US" altLang="zh-HK" dirty="0"/>
          </a:p>
          <a:p>
            <a:r>
              <a:rPr lang="en-US" altLang="zh-HK" dirty="0" smtClean="0"/>
              <a:t>________</a:t>
            </a:r>
          </a:p>
          <a:p>
            <a:endParaRPr lang="zh-HK" altLang="en-US" dirty="0"/>
          </a:p>
        </p:txBody>
      </p:sp>
      <p:sp>
        <p:nvSpPr>
          <p:cNvPr id="25" name="向右箭號 24"/>
          <p:cNvSpPr/>
          <p:nvPr/>
        </p:nvSpPr>
        <p:spPr>
          <a:xfrm>
            <a:off x="4601240" y="4523446"/>
            <a:ext cx="495195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向右箭號 26"/>
          <p:cNvSpPr/>
          <p:nvPr/>
        </p:nvSpPr>
        <p:spPr>
          <a:xfrm rot="20246264">
            <a:off x="6317024" y="4523445"/>
            <a:ext cx="495195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橢圓 15"/>
          <p:cNvSpPr/>
          <p:nvPr/>
        </p:nvSpPr>
        <p:spPr>
          <a:xfrm>
            <a:off x="1871202" y="2388901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橢圓 27"/>
          <p:cNvSpPr/>
          <p:nvPr/>
        </p:nvSpPr>
        <p:spPr>
          <a:xfrm>
            <a:off x="5205294" y="2351148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橢圓 28"/>
          <p:cNvSpPr/>
          <p:nvPr/>
        </p:nvSpPr>
        <p:spPr>
          <a:xfrm>
            <a:off x="6950005" y="2683982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橢圓 29"/>
          <p:cNvSpPr/>
          <p:nvPr/>
        </p:nvSpPr>
        <p:spPr>
          <a:xfrm>
            <a:off x="1871202" y="4273701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橢圓 30"/>
          <p:cNvSpPr/>
          <p:nvPr/>
        </p:nvSpPr>
        <p:spPr>
          <a:xfrm>
            <a:off x="5138750" y="4488299"/>
            <a:ext cx="1096639" cy="6656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9743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smtClean="0">
                <a:latin typeface="微軟正黑體" pitchFamily="34" charset="-120"/>
                <a:ea typeface="微軟正黑體" pitchFamily="34" charset="-120"/>
              </a:rPr>
              <a:t>教學計劃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596811"/>
              </p:ext>
            </p:extLst>
          </p:nvPr>
        </p:nvGraphicFramePr>
        <p:xfrm>
          <a:off x="214282" y="1814514"/>
          <a:ext cx="5509846" cy="4854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/>
          <p:cNvSpPr/>
          <p:nvPr/>
        </p:nvSpPr>
        <p:spPr>
          <a:xfrm>
            <a:off x="5929313" y="4149080"/>
            <a:ext cx="3106737" cy="129614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科技、空氣污染、可再生能源、不可再生能源、資源消耗、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氣候變化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能源效益、成本效益、安全性、對環境影響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1600" b="1" i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42013" y="5572125"/>
            <a:ext cx="3106737" cy="1143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能源科技、空氣污染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、可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再生能源、不可再生能源、可持續發展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效益、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研究與發展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國際協作、互相依存</a:t>
            </a:r>
            <a:r>
              <a:rPr lang="en-US" altLang="zh-HK" sz="16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sz="16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2013" y="1658938"/>
            <a:ext cx="3106737" cy="10080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能源科技、綠色生活模式、不可再生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能源、可再生能源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 </a:t>
            </a:r>
            <a:r>
              <a:rPr lang="en-US" altLang="zh-HK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 smtClean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 smtClean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29313" y="1003300"/>
            <a:ext cx="2928937" cy="6429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sz="32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相關概念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29313" y="2773364"/>
            <a:ext cx="3119437" cy="124301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能源科技、空氣污染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、可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再生能源、不可再生能源、資源消耗、氣候變化、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效益、成本效益、安全性、對環境影響</a:t>
            </a:r>
            <a:r>
              <a:rPr lang="en-US" altLang="zh-TW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1600" b="1" i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848732" y="320917"/>
            <a:ext cx="44935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教學示例：近年發電能源的</a:t>
            </a:r>
            <a:r>
              <a:rPr lang="zh-TW" altLang="en-US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135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1979712" y="1340767"/>
            <a:ext cx="4824536" cy="4080362"/>
            <a:chOff x="2013238" y="1280654"/>
            <a:chExt cx="4824536" cy="4080362"/>
          </a:xfrm>
        </p:grpSpPr>
        <p:sp>
          <p:nvSpPr>
            <p:cNvPr id="36" name="手繪多邊形 35"/>
            <p:cNvSpPr/>
            <p:nvPr/>
          </p:nvSpPr>
          <p:spPr>
            <a:xfrm>
              <a:off x="4093280" y="2657099"/>
              <a:ext cx="1026635" cy="97869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可再生能源</a:t>
              </a:r>
              <a:endParaRPr lang="en-US" altLang="zh-HK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>
                  <a:solidFill>
                    <a:schemeClr val="bg1"/>
                  </a:solidFill>
                </a:rPr>
                <a:t>發展</a:t>
              </a:r>
              <a:endParaRPr lang="zh-HK" alt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手繪多邊形 36"/>
            <p:cNvSpPr/>
            <p:nvPr/>
          </p:nvSpPr>
          <p:spPr>
            <a:xfrm rot="16200000">
              <a:off x="4202419" y="2286950"/>
              <a:ext cx="620794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7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4093281" y="1280654"/>
              <a:ext cx="769544" cy="718757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環境</a:t>
              </a:r>
              <a:endParaRPr lang="en-US" altLang="zh-TW" sz="11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影響</a:t>
              </a:r>
              <a:endParaRPr lang="zh-HK" altLang="en-US" sz="1100" kern="1200" dirty="0"/>
            </a:p>
          </p:txBody>
        </p:sp>
        <p:sp>
          <p:nvSpPr>
            <p:cNvPr id="39" name="手繪多邊形 38"/>
            <p:cNvSpPr/>
            <p:nvPr/>
          </p:nvSpPr>
          <p:spPr>
            <a:xfrm rot="18600000" flipV="1">
              <a:off x="4794232" y="2450596"/>
              <a:ext cx="500101" cy="8129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0" name="手繪多邊形 39"/>
            <p:cNvSpPr/>
            <p:nvPr/>
          </p:nvSpPr>
          <p:spPr>
            <a:xfrm>
              <a:off x="4994399" y="1568687"/>
              <a:ext cx="724409" cy="70791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安全性</a:t>
              </a:r>
              <a:endParaRPr lang="zh-HK" altLang="en-US" sz="1100" kern="1200" dirty="0"/>
            </a:p>
          </p:txBody>
        </p:sp>
        <p:sp>
          <p:nvSpPr>
            <p:cNvPr id="41" name="手繪多邊形 40"/>
            <p:cNvSpPr/>
            <p:nvPr/>
          </p:nvSpPr>
          <p:spPr>
            <a:xfrm rot="20603659" flipV="1">
              <a:off x="5103667" y="2783758"/>
              <a:ext cx="602169" cy="91518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2" name="手繪多邊形 41"/>
            <p:cNvSpPr/>
            <p:nvPr/>
          </p:nvSpPr>
          <p:spPr>
            <a:xfrm>
              <a:off x="5797338" y="2259850"/>
              <a:ext cx="755390" cy="73377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其他</a:t>
              </a:r>
              <a:endParaRPr lang="en-US" altLang="zh-TW" sz="11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限制</a:t>
              </a:r>
              <a:endParaRPr lang="zh-HK" altLang="en-US" sz="1100" kern="1200" dirty="0"/>
            </a:p>
          </p:txBody>
        </p:sp>
        <p:sp>
          <p:nvSpPr>
            <p:cNvPr id="43" name="手繪多邊形 42"/>
            <p:cNvSpPr/>
            <p:nvPr/>
          </p:nvSpPr>
          <p:spPr>
            <a:xfrm rot="1800000">
              <a:off x="5006620" y="3625971"/>
              <a:ext cx="607131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4" name="手繪多邊形 43"/>
            <p:cNvSpPr/>
            <p:nvPr/>
          </p:nvSpPr>
          <p:spPr>
            <a:xfrm>
              <a:off x="5615480" y="3502260"/>
              <a:ext cx="1222294" cy="124152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氣候變化</a:t>
              </a:r>
              <a:r>
                <a:rPr lang="en-US" altLang="zh-TW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資源消耗</a:t>
              </a:r>
              <a:endParaRPr lang="zh-HK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手繪多邊形 44"/>
            <p:cNvSpPr/>
            <p:nvPr/>
          </p:nvSpPr>
          <p:spPr>
            <a:xfrm rot="4200000">
              <a:off x="4414341" y="3962245"/>
              <a:ext cx="776966" cy="2537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7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6" name="手繪多邊形 45"/>
            <p:cNvSpPr/>
            <p:nvPr/>
          </p:nvSpPr>
          <p:spPr>
            <a:xfrm>
              <a:off x="4652956" y="4314073"/>
              <a:ext cx="1040360" cy="104694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可持續發展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手繪多邊形 46"/>
            <p:cNvSpPr/>
            <p:nvPr/>
          </p:nvSpPr>
          <p:spPr>
            <a:xfrm rot="17843519">
              <a:off x="3744347" y="3887874"/>
              <a:ext cx="836037" cy="17255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8" name="手繪多邊形 47"/>
            <p:cNvSpPr/>
            <p:nvPr/>
          </p:nvSpPr>
          <p:spPr>
            <a:xfrm>
              <a:off x="3268057" y="4313771"/>
              <a:ext cx="1076413" cy="101468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空氣</a:t>
              </a:r>
              <a:endParaRPr lang="en-US" altLang="zh-TW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污染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手繪多邊形 48"/>
            <p:cNvSpPr/>
            <p:nvPr/>
          </p:nvSpPr>
          <p:spPr>
            <a:xfrm rot="19800000">
              <a:off x="3425931" y="3602492"/>
              <a:ext cx="776966" cy="25377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3268056" y="1496678"/>
              <a:ext cx="740221" cy="76317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成本</a:t>
              </a:r>
              <a:endParaRPr lang="en-US" altLang="zh-TW" sz="11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100" kern="1200" dirty="0" smtClean="0"/>
                <a:t>效益</a:t>
              </a:r>
              <a:endParaRPr lang="zh-HK" altLang="en-US" sz="1100" kern="1200" dirty="0"/>
            </a:p>
          </p:txBody>
        </p:sp>
        <p:sp>
          <p:nvSpPr>
            <p:cNvPr id="51" name="手繪多邊形 50"/>
            <p:cNvSpPr/>
            <p:nvPr/>
          </p:nvSpPr>
          <p:spPr>
            <a:xfrm rot="22140360">
              <a:off x="3291947" y="3062606"/>
              <a:ext cx="811634" cy="25377"/>
            </a:xfrm>
            <a:custGeom>
              <a:avLst/>
              <a:gdLst>
                <a:gd name="connsiteX0" fmla="*/ 0 w 811634"/>
                <a:gd name="connsiteY0" fmla="*/ 12688 h 25376"/>
                <a:gd name="connsiteX1" fmla="*/ 811634 w 811634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634" h="25376">
                  <a:moveTo>
                    <a:pt x="811634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8226" tIns="-7602" rIns="398226" bIns="-760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2" name="手繪多邊形 51"/>
            <p:cNvSpPr/>
            <p:nvPr/>
          </p:nvSpPr>
          <p:spPr>
            <a:xfrm>
              <a:off x="2195741" y="2708921"/>
              <a:ext cx="1144772" cy="560018"/>
            </a:xfrm>
            <a:custGeom>
              <a:avLst/>
              <a:gdLst>
                <a:gd name="connsiteX0" fmla="*/ 0 w 1144772"/>
                <a:gd name="connsiteY0" fmla="*/ 73013 h 438068"/>
                <a:gd name="connsiteX1" fmla="*/ 73013 w 1144772"/>
                <a:gd name="connsiteY1" fmla="*/ 0 h 438068"/>
                <a:gd name="connsiteX2" fmla="*/ 1071759 w 1144772"/>
                <a:gd name="connsiteY2" fmla="*/ 0 h 438068"/>
                <a:gd name="connsiteX3" fmla="*/ 1144772 w 1144772"/>
                <a:gd name="connsiteY3" fmla="*/ 73013 h 438068"/>
                <a:gd name="connsiteX4" fmla="*/ 1144772 w 1144772"/>
                <a:gd name="connsiteY4" fmla="*/ 365055 h 438068"/>
                <a:gd name="connsiteX5" fmla="*/ 1071759 w 1144772"/>
                <a:gd name="connsiteY5" fmla="*/ 438068 h 438068"/>
                <a:gd name="connsiteX6" fmla="*/ 73013 w 1144772"/>
                <a:gd name="connsiteY6" fmla="*/ 438068 h 438068"/>
                <a:gd name="connsiteX7" fmla="*/ 0 w 1144772"/>
                <a:gd name="connsiteY7" fmla="*/ 365055 h 438068"/>
                <a:gd name="connsiteX8" fmla="*/ 0 w 1144772"/>
                <a:gd name="connsiteY8" fmla="*/ 73013 h 43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4772" h="438068">
                  <a:moveTo>
                    <a:pt x="0" y="73013"/>
                  </a:moveTo>
                  <a:cubicBezTo>
                    <a:pt x="0" y="32689"/>
                    <a:pt x="32689" y="0"/>
                    <a:pt x="73013" y="0"/>
                  </a:cubicBezTo>
                  <a:lnTo>
                    <a:pt x="1071759" y="0"/>
                  </a:lnTo>
                  <a:cubicBezTo>
                    <a:pt x="1112083" y="0"/>
                    <a:pt x="1144772" y="32689"/>
                    <a:pt x="1144772" y="73013"/>
                  </a:cubicBezTo>
                  <a:lnTo>
                    <a:pt x="1144772" y="365055"/>
                  </a:lnTo>
                  <a:cubicBezTo>
                    <a:pt x="1144772" y="405379"/>
                    <a:pt x="1112083" y="438068"/>
                    <a:pt x="1071759" y="438068"/>
                  </a:cubicBezTo>
                  <a:lnTo>
                    <a:pt x="73013" y="438068"/>
                  </a:lnTo>
                  <a:cubicBezTo>
                    <a:pt x="32689" y="438068"/>
                    <a:pt x="0" y="405379"/>
                    <a:pt x="0" y="365055"/>
                  </a:cubicBezTo>
                  <a:lnTo>
                    <a:pt x="0" y="73013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9005" tIns="29005" rIns="29005" bIns="2900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全方位外交</a:t>
              </a:r>
              <a:endParaRPr lang="en-US" altLang="zh-TW" sz="14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400" dirty="0" smtClean="0"/>
                <a:t>(</a:t>
              </a:r>
              <a:r>
                <a:rPr lang="zh-HK" altLang="en-US" sz="1400" dirty="0" smtClean="0"/>
                <a:t>中國</a:t>
              </a:r>
              <a:r>
                <a:rPr lang="en-US" altLang="zh-HK" sz="1400" dirty="0" smtClean="0"/>
                <a:t>)</a:t>
              </a:r>
              <a:endParaRPr lang="zh-HK" altLang="en-US" sz="1400" kern="1200" dirty="0"/>
            </a:p>
          </p:txBody>
        </p:sp>
        <p:sp>
          <p:nvSpPr>
            <p:cNvPr id="53" name="手繪多邊形 52"/>
            <p:cNvSpPr/>
            <p:nvPr/>
          </p:nvSpPr>
          <p:spPr>
            <a:xfrm rot="3012640">
              <a:off x="3812437" y="2288393"/>
              <a:ext cx="612294" cy="359006"/>
            </a:xfrm>
            <a:custGeom>
              <a:avLst/>
              <a:gdLst>
                <a:gd name="connsiteX0" fmla="*/ 0 w 1057078"/>
                <a:gd name="connsiteY0" fmla="*/ 12688 h 25376"/>
                <a:gd name="connsiteX1" fmla="*/ 1057078 w 1057078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7078" h="25376">
                  <a:moveTo>
                    <a:pt x="1057078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4812" tIns="-13738" rIns="514812" bIns="-1373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4" name="手繪多邊形 53"/>
            <p:cNvSpPr/>
            <p:nvPr/>
          </p:nvSpPr>
          <p:spPr>
            <a:xfrm>
              <a:off x="2013238" y="3567258"/>
              <a:ext cx="1461870" cy="457018"/>
            </a:xfrm>
            <a:custGeom>
              <a:avLst/>
              <a:gdLst>
                <a:gd name="connsiteX0" fmla="*/ 0 w 1152584"/>
                <a:gd name="connsiteY0" fmla="*/ 76171 h 457018"/>
                <a:gd name="connsiteX1" fmla="*/ 76171 w 1152584"/>
                <a:gd name="connsiteY1" fmla="*/ 0 h 457018"/>
                <a:gd name="connsiteX2" fmla="*/ 1076413 w 1152584"/>
                <a:gd name="connsiteY2" fmla="*/ 0 h 457018"/>
                <a:gd name="connsiteX3" fmla="*/ 1152584 w 1152584"/>
                <a:gd name="connsiteY3" fmla="*/ 76171 h 457018"/>
                <a:gd name="connsiteX4" fmla="*/ 1152584 w 1152584"/>
                <a:gd name="connsiteY4" fmla="*/ 380847 h 457018"/>
                <a:gd name="connsiteX5" fmla="*/ 1076413 w 1152584"/>
                <a:gd name="connsiteY5" fmla="*/ 457018 h 457018"/>
                <a:gd name="connsiteX6" fmla="*/ 76171 w 1152584"/>
                <a:gd name="connsiteY6" fmla="*/ 457018 h 457018"/>
                <a:gd name="connsiteX7" fmla="*/ 0 w 1152584"/>
                <a:gd name="connsiteY7" fmla="*/ 380847 h 457018"/>
                <a:gd name="connsiteX8" fmla="*/ 0 w 1152584"/>
                <a:gd name="connsiteY8" fmla="*/ 76171 h 45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2584" h="457018">
                  <a:moveTo>
                    <a:pt x="0" y="76171"/>
                  </a:moveTo>
                  <a:cubicBezTo>
                    <a:pt x="0" y="34103"/>
                    <a:pt x="34103" y="0"/>
                    <a:pt x="76171" y="0"/>
                  </a:cubicBezTo>
                  <a:lnTo>
                    <a:pt x="1076413" y="0"/>
                  </a:lnTo>
                  <a:cubicBezTo>
                    <a:pt x="1118481" y="0"/>
                    <a:pt x="1152584" y="34103"/>
                    <a:pt x="1152584" y="76171"/>
                  </a:cubicBezTo>
                  <a:lnTo>
                    <a:pt x="1152584" y="380847"/>
                  </a:lnTo>
                  <a:cubicBezTo>
                    <a:pt x="1152584" y="422915"/>
                    <a:pt x="1118481" y="457018"/>
                    <a:pt x="1076413" y="457018"/>
                  </a:cubicBezTo>
                  <a:lnTo>
                    <a:pt x="76171" y="457018"/>
                  </a:lnTo>
                  <a:cubicBezTo>
                    <a:pt x="34103" y="457018"/>
                    <a:pt x="0" y="422915"/>
                    <a:pt x="0" y="380847"/>
                  </a:cubicBezTo>
                  <a:lnTo>
                    <a:pt x="0" y="76171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9930" tIns="29930" rIns="29930" bIns="2993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全球化</a:t>
              </a:r>
              <a:endParaRPr lang="en-US" altLang="zh-TW" sz="14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400" kern="1200" dirty="0" smtClean="0"/>
                <a:t>(</a:t>
              </a:r>
              <a:r>
                <a:rPr lang="zh-TW" altLang="en-US" sz="1400" kern="1200" dirty="0" smtClean="0"/>
                <a:t>國際分工及協作</a:t>
              </a:r>
              <a:r>
                <a:rPr lang="en-US" altLang="zh-TW" sz="1400" kern="1200" dirty="0" smtClean="0"/>
                <a:t>)</a:t>
              </a:r>
              <a:endParaRPr lang="zh-HK" altLang="en-US" sz="1400" kern="1200" dirty="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736028" y="5796797"/>
            <a:ext cx="1204124" cy="528151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28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橢圓 4"/>
            <p:cNvSpPr/>
            <p:nvPr/>
          </p:nvSpPr>
          <p:spPr>
            <a:xfrm>
              <a:off x="2325791" y="175274"/>
              <a:ext cx="821024" cy="821024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生活素質</a:t>
              </a:r>
              <a:endParaRPr lang="zh-HK" altLang="en-US" sz="1400" kern="1200" dirty="0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3059833" y="5797250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31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r>
                <a:rPr lang="en-US" altLang="zh-TW" sz="1400" kern="1200" dirty="0" smtClean="0"/>
                <a:t>/</a:t>
              </a:r>
              <a:r>
                <a:rPr lang="zh-TW" altLang="en-US" sz="1400" kern="1200" dirty="0" smtClean="0"/>
                <a:t>公共衛生</a:t>
              </a:r>
              <a:endParaRPr lang="zh-HK" altLang="en-US" sz="1400" kern="1200" dirty="0"/>
            </a:p>
          </p:txBody>
        </p:sp>
      </p:grpSp>
      <p:cxnSp>
        <p:nvCxnSpPr>
          <p:cNvPr id="56" name="直線單箭頭接點 55"/>
          <p:cNvCxnSpPr>
            <a:endCxn id="31" idx="0"/>
          </p:cNvCxnSpPr>
          <p:nvPr/>
        </p:nvCxnSpPr>
        <p:spPr>
          <a:xfrm>
            <a:off x="3735950" y="5388566"/>
            <a:ext cx="1" cy="408684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8" name="直線單箭頭接點 57"/>
          <p:cNvCxnSpPr>
            <a:stCxn id="46" idx="3"/>
            <a:endCxn id="28" idx="0"/>
          </p:cNvCxnSpPr>
          <p:nvPr/>
        </p:nvCxnSpPr>
        <p:spPr>
          <a:xfrm>
            <a:off x="5139610" y="5421129"/>
            <a:ext cx="198480" cy="375668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9" name="文字方塊 58"/>
          <p:cNvSpPr txBox="1"/>
          <p:nvPr/>
        </p:nvSpPr>
        <p:spPr>
          <a:xfrm>
            <a:off x="5170006" y="344050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減少</a:t>
            </a:r>
            <a:endParaRPr lang="zh-HK" altLang="en-US" sz="1200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4829299" y="390097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3789043" y="538856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" dirty="0" smtClean="0"/>
              <a:t>有助</a:t>
            </a:r>
            <a:endParaRPr lang="zh-HK" altLang="en-US" sz="1000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5294226" y="5388566"/>
            <a:ext cx="39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" dirty="0" smtClean="0"/>
              <a:t>提升</a:t>
            </a:r>
            <a:endParaRPr lang="zh-HK" altLang="en-US" sz="1000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064723" y="408872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減少</a:t>
            </a:r>
            <a:endParaRPr lang="zh-HK" altLang="en-US" sz="1200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3545046" y="371750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3316306" y="319055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3613694" y="254483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考慮</a:t>
            </a:r>
            <a:endParaRPr lang="zh-HK" altLang="en-US" sz="12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4427381" y="223142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考慮</a:t>
            </a:r>
            <a:endParaRPr lang="zh-HK" altLang="en-US" sz="12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960873" y="25357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考慮</a:t>
            </a:r>
            <a:endParaRPr lang="zh-HK" altLang="en-US" sz="12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1848732" y="571150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教學示例：近年發電能源的發展</a:t>
            </a:r>
            <a:r>
              <a:rPr lang="zh-TW" altLang="en-US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概況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258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smtClean="0">
                <a:latin typeface="微軟正黑體" pitchFamily="34" charset="-120"/>
                <a:ea typeface="微軟正黑體" pitchFamily="34" charset="-120"/>
              </a:rPr>
              <a:t>教學計劃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0585610"/>
              </p:ext>
            </p:extLst>
          </p:nvPr>
        </p:nvGraphicFramePr>
        <p:xfrm>
          <a:off x="179512" y="1772816"/>
          <a:ext cx="5544616" cy="4748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/>
          <p:cNvSpPr/>
          <p:nvPr/>
        </p:nvSpPr>
        <p:spPr>
          <a:xfrm>
            <a:off x="5951488" y="4744938"/>
            <a:ext cx="3106737" cy="122413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just">
              <a:defRPr/>
            </a:pP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廢物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管理、資源消耗、生態足印、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模式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經濟誘因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代價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、配套設施、環保意識</a:t>
            </a:r>
            <a:r>
              <a:rPr lang="en-US" altLang="zh-TW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29313" y="1772816"/>
            <a:ext cx="3106737" cy="108007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廢物管理、綠色生活模式、資源消耗、生態足印、可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持續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發展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HK" altLang="en-US" sz="1600" b="1" i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經濟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發展、</a:t>
            </a:r>
            <a:r>
              <a:rPr lang="zh-HK" altLang="en-US" sz="1600" b="1" i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城市化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HK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29313" y="1003300"/>
            <a:ext cx="2928937" cy="6429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sz="32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相關概念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23953" y="3212976"/>
            <a:ext cx="3106737" cy="11318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廢物管理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資源消耗、生態足印、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生活模式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可持續發展</a:t>
            </a:r>
            <a:r>
              <a:rPr lang="zh-HK" altLang="en-US" sz="16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誘因、研究與發展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848732" y="320917"/>
            <a:ext cx="54168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</a:t>
            </a:r>
            <a:r>
              <a:rPr lang="zh-TW" altLang="en-US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可持續發展與固體廢物處理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2782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8" grpId="0" animBg="1"/>
      <p:bldP spid="10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3269928" y="1340767"/>
            <a:ext cx="4142632" cy="4904251"/>
            <a:chOff x="3303454" y="1280654"/>
            <a:chExt cx="4142632" cy="4904251"/>
          </a:xfrm>
        </p:grpSpPr>
        <p:sp>
          <p:nvSpPr>
            <p:cNvPr id="36" name="手繪多邊形 35"/>
            <p:cNvSpPr/>
            <p:nvPr/>
          </p:nvSpPr>
          <p:spPr>
            <a:xfrm>
              <a:off x="4008278" y="2563917"/>
              <a:ext cx="1111637" cy="1071876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400" dirty="0" smtClean="0">
                <a:solidFill>
                  <a:schemeClr val="bg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廢物管理</a:t>
              </a: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(4R)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400" kern="1200" dirty="0">
                <a:solidFill>
                  <a:schemeClr val="bg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手繪多邊形 36"/>
            <p:cNvSpPr/>
            <p:nvPr/>
          </p:nvSpPr>
          <p:spPr>
            <a:xfrm rot="16200000">
              <a:off x="4230565" y="2258805"/>
              <a:ext cx="564503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7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4142871" y="1280654"/>
              <a:ext cx="709543" cy="718757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/>
                <a:t>焚化</a:t>
              </a:r>
              <a:endParaRPr lang="zh-HK" altLang="en-US" sz="1400" kern="1200" dirty="0"/>
            </a:p>
          </p:txBody>
        </p:sp>
        <p:sp>
          <p:nvSpPr>
            <p:cNvPr id="39" name="手繪多邊形 38"/>
            <p:cNvSpPr/>
            <p:nvPr/>
          </p:nvSpPr>
          <p:spPr>
            <a:xfrm rot="18600000" flipV="1">
              <a:off x="4794232" y="2450596"/>
              <a:ext cx="500101" cy="8129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0" name="手繪多邊形 39"/>
            <p:cNvSpPr/>
            <p:nvPr/>
          </p:nvSpPr>
          <p:spPr>
            <a:xfrm>
              <a:off x="4994399" y="1496678"/>
              <a:ext cx="724409" cy="779919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/>
                <a:t>廢物</a:t>
              </a:r>
              <a:r>
                <a:rPr lang="zh-HK" altLang="en-US" sz="1400" dirty="0" smtClean="0"/>
                <a:t>回收 </a:t>
              </a:r>
              <a:r>
                <a:rPr lang="en-US" altLang="zh-HK" sz="1400" dirty="0" smtClean="0"/>
                <a:t>/</a:t>
              </a:r>
              <a:r>
                <a:rPr lang="zh-HK" altLang="en-US" sz="1400" dirty="0"/>
                <a:t>重用</a:t>
              </a:r>
              <a:endParaRPr lang="zh-HK" altLang="en-US" sz="1400" kern="1200" dirty="0"/>
            </a:p>
          </p:txBody>
        </p:sp>
        <p:sp>
          <p:nvSpPr>
            <p:cNvPr id="41" name="手繪多邊形 40"/>
            <p:cNvSpPr/>
            <p:nvPr/>
          </p:nvSpPr>
          <p:spPr>
            <a:xfrm rot="20603659" flipV="1">
              <a:off x="5103667" y="2783758"/>
              <a:ext cx="602169" cy="91518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2" name="手繪多邊形 41"/>
            <p:cNvSpPr/>
            <p:nvPr/>
          </p:nvSpPr>
          <p:spPr>
            <a:xfrm>
              <a:off x="5693316" y="2259850"/>
              <a:ext cx="712410" cy="73377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廢物</a:t>
              </a:r>
              <a:endParaRPr lang="en-US" altLang="zh-HK" sz="14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徵</a:t>
              </a:r>
              <a:r>
                <a:rPr lang="zh-HK" altLang="en-US" sz="1400" dirty="0"/>
                <a:t>費</a:t>
              </a:r>
              <a:endParaRPr lang="zh-HK" altLang="en-US" sz="1400" kern="1200" dirty="0"/>
            </a:p>
          </p:txBody>
        </p:sp>
        <p:sp>
          <p:nvSpPr>
            <p:cNvPr id="43" name="手繪多邊形 42"/>
            <p:cNvSpPr/>
            <p:nvPr/>
          </p:nvSpPr>
          <p:spPr>
            <a:xfrm rot="2486409">
              <a:off x="4915331" y="3724842"/>
              <a:ext cx="607131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4" name="手繪多邊形 43"/>
            <p:cNvSpPr/>
            <p:nvPr/>
          </p:nvSpPr>
          <p:spPr>
            <a:xfrm>
              <a:off x="5270769" y="3804218"/>
              <a:ext cx="1222294" cy="124152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生態足印</a:t>
              </a:r>
              <a:r>
                <a:rPr lang="en-US" altLang="zh-TW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資源消耗</a:t>
              </a:r>
              <a:endParaRPr lang="zh-HK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手繪多邊形 44"/>
            <p:cNvSpPr/>
            <p:nvPr/>
          </p:nvSpPr>
          <p:spPr>
            <a:xfrm rot="2772504" flipV="1">
              <a:off x="6206861" y="5005678"/>
              <a:ext cx="442785" cy="12377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7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6" name="手繪多邊形 45"/>
            <p:cNvSpPr/>
            <p:nvPr/>
          </p:nvSpPr>
          <p:spPr>
            <a:xfrm>
              <a:off x="6405726" y="5137962"/>
              <a:ext cx="1040360" cy="104694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可持續發展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手繪多邊形 46"/>
            <p:cNvSpPr/>
            <p:nvPr/>
          </p:nvSpPr>
          <p:spPr>
            <a:xfrm rot="17843519">
              <a:off x="3406974" y="4120887"/>
              <a:ext cx="1315107" cy="144704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9" name="手繪多邊形 48"/>
            <p:cNvSpPr/>
            <p:nvPr/>
          </p:nvSpPr>
          <p:spPr>
            <a:xfrm rot="19800000">
              <a:off x="3425931" y="3602492"/>
              <a:ext cx="776966" cy="25377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3303454" y="1568686"/>
              <a:ext cx="704824" cy="691165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dirty="0"/>
                <a:t>堆填</a:t>
              </a:r>
              <a:endParaRPr lang="zh-HK" altLang="en-US" sz="1600" kern="1200" dirty="0"/>
            </a:p>
          </p:txBody>
        </p:sp>
        <p:sp>
          <p:nvSpPr>
            <p:cNvPr id="51" name="手繪多邊形 50"/>
            <p:cNvSpPr/>
            <p:nvPr/>
          </p:nvSpPr>
          <p:spPr>
            <a:xfrm rot="540360">
              <a:off x="3324639" y="2746325"/>
              <a:ext cx="714164" cy="265633"/>
            </a:xfrm>
            <a:custGeom>
              <a:avLst/>
              <a:gdLst>
                <a:gd name="connsiteX0" fmla="*/ 0 w 811634"/>
                <a:gd name="connsiteY0" fmla="*/ 12688 h 25376"/>
                <a:gd name="connsiteX1" fmla="*/ 811634 w 811634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634" h="25376">
                  <a:moveTo>
                    <a:pt x="811634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8226" tIns="-7602" rIns="398226" bIns="-760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3" name="手繪多邊形 52"/>
            <p:cNvSpPr/>
            <p:nvPr/>
          </p:nvSpPr>
          <p:spPr>
            <a:xfrm rot="2740680">
              <a:off x="3733577" y="2208882"/>
              <a:ext cx="614711" cy="359006"/>
            </a:xfrm>
            <a:custGeom>
              <a:avLst/>
              <a:gdLst>
                <a:gd name="connsiteX0" fmla="*/ 0 w 1057078"/>
                <a:gd name="connsiteY0" fmla="*/ 12688 h 25376"/>
                <a:gd name="connsiteX1" fmla="*/ 1057078 w 1057078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7078" h="25376">
                  <a:moveTo>
                    <a:pt x="1057078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4812" tIns="-13738" rIns="514812" bIns="-1373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600563" y="5980942"/>
            <a:ext cx="1204124" cy="528151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28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橢圓 4"/>
            <p:cNvSpPr/>
            <p:nvPr/>
          </p:nvSpPr>
          <p:spPr>
            <a:xfrm>
              <a:off x="2325791" y="175274"/>
              <a:ext cx="821024" cy="821024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生活素質</a:t>
              </a:r>
              <a:endParaRPr lang="zh-HK" altLang="en-US" sz="1400" kern="1200" dirty="0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2937576" y="4897657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31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r>
                <a:rPr lang="en-US" altLang="zh-TW" sz="1400" kern="1200" dirty="0" smtClean="0"/>
                <a:t>/</a:t>
              </a:r>
              <a:r>
                <a:rPr lang="zh-TW" altLang="en-US" sz="1400" kern="1200" dirty="0" smtClean="0"/>
                <a:t>公共衛生</a:t>
              </a:r>
              <a:endParaRPr lang="zh-HK" altLang="en-US" sz="1400" kern="1200" dirty="0"/>
            </a:p>
          </p:txBody>
        </p:sp>
      </p:grpSp>
      <p:cxnSp>
        <p:nvCxnSpPr>
          <p:cNvPr id="58" name="直線單箭頭接點 57"/>
          <p:cNvCxnSpPr/>
          <p:nvPr/>
        </p:nvCxnSpPr>
        <p:spPr>
          <a:xfrm flipH="1">
            <a:off x="5848390" y="5887025"/>
            <a:ext cx="422819" cy="187834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9" name="文字方塊 58"/>
          <p:cNvSpPr txBox="1"/>
          <p:nvPr/>
        </p:nvSpPr>
        <p:spPr>
          <a:xfrm>
            <a:off x="5190013" y="33775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減少</a:t>
            </a:r>
            <a:endParaRPr lang="zh-HK" altLang="en-US" sz="1200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6501407" y="483270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5848390" y="5484846"/>
            <a:ext cx="39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" dirty="0" smtClean="0"/>
              <a:t>提升</a:t>
            </a:r>
            <a:endParaRPr lang="zh-HK" altLang="en-US" sz="1000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064723" y="408872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有助</a:t>
            </a:r>
          </a:p>
        </p:txBody>
      </p:sp>
      <p:sp>
        <p:nvSpPr>
          <p:cNvPr id="64" name="文字方塊 63"/>
          <p:cNvSpPr txBox="1"/>
          <p:nvPr/>
        </p:nvSpPr>
        <p:spPr>
          <a:xfrm>
            <a:off x="3545046" y="371750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3316306" y="305373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3631226" y="24751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方法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848732" y="571150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教學示例：可持續發展與固體廢物處理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手繪多邊形 47"/>
          <p:cNvSpPr/>
          <p:nvPr/>
        </p:nvSpPr>
        <p:spPr>
          <a:xfrm>
            <a:off x="2229568" y="2228708"/>
            <a:ext cx="1040360" cy="1046943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rgbClr val="00800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HK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</a:t>
            </a:r>
            <a:r>
              <a:rPr lang="zh-HK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生活模式</a:t>
            </a:r>
            <a:endParaRPr lang="en-US" altLang="zh-TW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文字方塊 54"/>
          <p:cNvSpPr txBox="1"/>
          <p:nvPr/>
        </p:nvSpPr>
        <p:spPr>
          <a:xfrm>
            <a:off x="4020820" y="223142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方法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4509891" y="22287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方法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4954534" y="254483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方法</a:t>
            </a:r>
          </a:p>
        </p:txBody>
      </p:sp>
      <p:sp>
        <p:nvSpPr>
          <p:cNvPr id="61" name="手繪多邊形 60"/>
          <p:cNvSpPr/>
          <p:nvPr/>
        </p:nvSpPr>
        <p:spPr>
          <a:xfrm>
            <a:off x="2299731" y="3516002"/>
            <a:ext cx="1040360" cy="1046943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rgbClr val="00800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HK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HK" sz="14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污</a:t>
            </a:r>
            <a:r>
              <a:rPr lang="zh-HK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者自付</a:t>
            </a:r>
            <a:r>
              <a:rPr lang="zh-HK" altLang="en-US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原則</a:t>
            </a:r>
            <a:r>
              <a:rPr lang="en-US" altLang="zh-TW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HK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經濟透因</a:t>
            </a:r>
            <a:r>
              <a:rPr lang="en-US" altLang="zh-HK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TW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434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smtClean="0">
                <a:latin typeface="微軟正黑體" pitchFamily="34" charset="-120"/>
                <a:ea typeface="微軟正黑體" pitchFamily="34" charset="-120"/>
              </a:rPr>
              <a:t>教學計劃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982818"/>
              </p:ext>
            </p:extLst>
          </p:nvPr>
        </p:nvGraphicFramePr>
        <p:xfrm>
          <a:off x="214282" y="1814514"/>
          <a:ext cx="5572164" cy="5043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/>
          <p:cNvSpPr/>
          <p:nvPr/>
        </p:nvSpPr>
        <p:spPr>
          <a:xfrm>
            <a:off x="5929313" y="4365103"/>
            <a:ext cx="3106737" cy="100811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氣候變化、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可持續發展、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空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氣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質素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極端天氣</a:t>
            </a:r>
            <a:r>
              <a:rPr lang="zh-HK" altLang="en-US" sz="16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16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環境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公義</a:t>
            </a:r>
            <a:r>
              <a:rPr lang="en-US" altLang="zh-TW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en-US" altLang="zh-TW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42013" y="5517232"/>
            <a:ext cx="3094037" cy="129614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氣候變化、能源科技、空氣污染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可再生能源、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不可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再生能源、資源消耗、可持續發展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全球管治</a:t>
            </a:r>
            <a:r>
              <a:rPr lang="en-US" altLang="zh-HK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2013" y="1765300"/>
            <a:ext cx="3106737" cy="10080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氣候變化、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科技、空氣污染</a:t>
            </a:r>
            <a:r>
              <a:rPr lang="zh-HK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、不可</a:t>
            </a: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再生能源、溫室效應、極端天氣</a:t>
            </a:r>
            <a:r>
              <a:rPr lang="en-US" altLang="zh-HK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29313" y="1003300"/>
            <a:ext cx="2928937" cy="6429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sz="32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相關概念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29313" y="2884488"/>
            <a:ext cx="3119437" cy="12645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能源科技、空氣污染、綠色生活模式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、可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再生能源、不可再生能源、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能源效益、經濟誘因、研究與發展、配套設施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1600" b="1" i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848732" y="320917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</a:t>
            </a:r>
            <a:r>
              <a:rPr lang="zh-TW" altLang="en-US" sz="2400" b="1" dirty="0" smtClean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國際社會應對氣候變化的實踐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797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2137235" y="801632"/>
            <a:ext cx="4891802" cy="4942917"/>
            <a:chOff x="1945972" y="418099"/>
            <a:chExt cx="4891802" cy="4942917"/>
          </a:xfrm>
        </p:grpSpPr>
        <p:sp>
          <p:nvSpPr>
            <p:cNvPr id="36" name="手繪多邊形 35"/>
            <p:cNvSpPr/>
            <p:nvPr/>
          </p:nvSpPr>
          <p:spPr>
            <a:xfrm>
              <a:off x="4043143" y="2584222"/>
              <a:ext cx="1111559" cy="105157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氣候變化</a:t>
              </a:r>
              <a:endParaRPr lang="en-US" altLang="zh-HK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4842670" y="1206674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/>
                <a:t>減排</a:t>
              </a:r>
              <a:r>
                <a:rPr lang="zh-HK" altLang="en-US" sz="1100" dirty="0" smtClean="0"/>
                <a:t>責任</a:t>
              </a:r>
              <a:endParaRPr lang="en-US" altLang="zh-HK" sz="11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/>
                <a:t>的爭議</a:t>
              </a:r>
              <a:endParaRPr lang="zh-HK" altLang="en-US" sz="1100" kern="1200" dirty="0"/>
            </a:p>
          </p:txBody>
        </p:sp>
        <p:sp>
          <p:nvSpPr>
            <p:cNvPr id="40" name="手繪多邊形 39"/>
            <p:cNvSpPr/>
            <p:nvPr/>
          </p:nvSpPr>
          <p:spPr>
            <a:xfrm>
              <a:off x="3722006" y="1274799"/>
              <a:ext cx="868686" cy="85941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/>
                <a:t>溫室氣體</a:t>
              </a:r>
              <a:endParaRPr lang="zh-HK" altLang="en-US" sz="1100" kern="1200" dirty="0"/>
            </a:p>
          </p:txBody>
        </p:sp>
        <p:sp>
          <p:nvSpPr>
            <p:cNvPr id="41" name="手繪多邊形 40"/>
            <p:cNvSpPr/>
            <p:nvPr/>
          </p:nvSpPr>
          <p:spPr>
            <a:xfrm rot="20603659" flipV="1">
              <a:off x="5104988" y="2792805"/>
              <a:ext cx="503838" cy="96628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2" name="手繪多邊形 41"/>
            <p:cNvSpPr/>
            <p:nvPr/>
          </p:nvSpPr>
          <p:spPr>
            <a:xfrm>
              <a:off x="5613520" y="2168620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 smtClean="0"/>
                <a:t>環境</a:t>
              </a:r>
              <a:endParaRPr lang="en-US" altLang="zh-HK" sz="11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 smtClean="0"/>
                <a:t>不公</a:t>
              </a:r>
              <a:r>
                <a:rPr lang="zh-HK" altLang="en-US" sz="1100" dirty="0"/>
                <a:t>義</a:t>
              </a:r>
              <a:endParaRPr lang="zh-HK" altLang="en-US" sz="1100" kern="1200" dirty="0"/>
            </a:p>
          </p:txBody>
        </p:sp>
        <p:sp>
          <p:nvSpPr>
            <p:cNvPr id="43" name="手繪多邊形 42"/>
            <p:cNvSpPr/>
            <p:nvPr/>
          </p:nvSpPr>
          <p:spPr>
            <a:xfrm rot="1800000">
              <a:off x="5006620" y="3625971"/>
              <a:ext cx="607131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4" name="手繪多邊形 43"/>
            <p:cNvSpPr/>
            <p:nvPr/>
          </p:nvSpPr>
          <p:spPr>
            <a:xfrm>
              <a:off x="5615480" y="3502260"/>
              <a:ext cx="1222294" cy="124152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生物</a:t>
              </a: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多樣性</a:t>
              </a:r>
              <a:endParaRPr lang="en-US" altLang="zh-TW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手繪多邊形 44"/>
            <p:cNvSpPr/>
            <p:nvPr/>
          </p:nvSpPr>
          <p:spPr>
            <a:xfrm rot="4200000">
              <a:off x="4414341" y="3962245"/>
              <a:ext cx="776966" cy="2537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7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6" name="手繪多邊形 45"/>
            <p:cNvSpPr/>
            <p:nvPr/>
          </p:nvSpPr>
          <p:spPr>
            <a:xfrm>
              <a:off x="4652956" y="4314073"/>
              <a:ext cx="1040360" cy="1046943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可持續發展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手繪多邊形 46"/>
            <p:cNvSpPr/>
            <p:nvPr/>
          </p:nvSpPr>
          <p:spPr>
            <a:xfrm rot="17843519">
              <a:off x="3708436" y="3904754"/>
              <a:ext cx="882214" cy="177517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8" name="手繪多邊形 47"/>
            <p:cNvSpPr/>
            <p:nvPr/>
          </p:nvSpPr>
          <p:spPr>
            <a:xfrm>
              <a:off x="3268058" y="4344328"/>
              <a:ext cx="830191" cy="828856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極端</a:t>
              </a:r>
              <a:endParaRPr lang="en-US" altLang="zh-HK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天氣</a:t>
              </a:r>
              <a:endParaRPr lang="zh-HK" altLang="en-US" sz="1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手繪多邊形 48"/>
            <p:cNvSpPr/>
            <p:nvPr/>
          </p:nvSpPr>
          <p:spPr>
            <a:xfrm rot="19800000" flipV="1">
              <a:off x="3377161" y="3583787"/>
              <a:ext cx="874506" cy="14356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2292505" y="418099"/>
              <a:ext cx="1115337" cy="1063511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b="1" dirty="0">
                  <a:solidFill>
                    <a:schemeClr val="bg1"/>
                  </a:solidFill>
                </a:rPr>
                <a:t>不可再生能源 </a:t>
              </a:r>
              <a:endParaRPr lang="en-US" altLang="zh-HK" sz="1400" b="1" dirty="0">
                <a:solidFill>
                  <a:schemeClr val="bg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400" b="1" dirty="0">
                  <a:solidFill>
                    <a:schemeClr val="bg1"/>
                  </a:solidFill>
                </a:rPr>
                <a:t>(</a:t>
              </a:r>
              <a:r>
                <a:rPr lang="zh-HK" altLang="en-US" sz="1400" b="1" dirty="0">
                  <a:solidFill>
                    <a:schemeClr val="bg1"/>
                  </a:solidFill>
                </a:rPr>
                <a:t>化石燃嵙</a:t>
              </a:r>
              <a:r>
                <a:rPr lang="en-US" altLang="zh-HK" sz="1400" b="1" dirty="0" smtClean="0">
                  <a:solidFill>
                    <a:schemeClr val="bg1"/>
                  </a:solidFill>
                </a:rPr>
                <a:t>)</a:t>
              </a:r>
              <a:endParaRPr lang="zh-HK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手繪多邊形 50"/>
            <p:cNvSpPr/>
            <p:nvPr/>
          </p:nvSpPr>
          <p:spPr>
            <a:xfrm rot="188702">
              <a:off x="3349023" y="3153574"/>
              <a:ext cx="755073" cy="45719"/>
            </a:xfrm>
            <a:custGeom>
              <a:avLst/>
              <a:gdLst>
                <a:gd name="connsiteX0" fmla="*/ 0 w 811634"/>
                <a:gd name="connsiteY0" fmla="*/ 12688 h 25376"/>
                <a:gd name="connsiteX1" fmla="*/ 811634 w 811634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634" h="25376">
                  <a:moveTo>
                    <a:pt x="811634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8226" tIns="-7602" rIns="398226" bIns="-760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2" name="手繪多邊形 51"/>
            <p:cNvSpPr/>
            <p:nvPr/>
          </p:nvSpPr>
          <p:spPr>
            <a:xfrm>
              <a:off x="2104521" y="2896424"/>
              <a:ext cx="1144772" cy="560018"/>
            </a:xfrm>
            <a:custGeom>
              <a:avLst/>
              <a:gdLst>
                <a:gd name="connsiteX0" fmla="*/ 0 w 1144772"/>
                <a:gd name="connsiteY0" fmla="*/ 73013 h 438068"/>
                <a:gd name="connsiteX1" fmla="*/ 73013 w 1144772"/>
                <a:gd name="connsiteY1" fmla="*/ 0 h 438068"/>
                <a:gd name="connsiteX2" fmla="*/ 1071759 w 1144772"/>
                <a:gd name="connsiteY2" fmla="*/ 0 h 438068"/>
                <a:gd name="connsiteX3" fmla="*/ 1144772 w 1144772"/>
                <a:gd name="connsiteY3" fmla="*/ 73013 h 438068"/>
                <a:gd name="connsiteX4" fmla="*/ 1144772 w 1144772"/>
                <a:gd name="connsiteY4" fmla="*/ 365055 h 438068"/>
                <a:gd name="connsiteX5" fmla="*/ 1071759 w 1144772"/>
                <a:gd name="connsiteY5" fmla="*/ 438068 h 438068"/>
                <a:gd name="connsiteX6" fmla="*/ 73013 w 1144772"/>
                <a:gd name="connsiteY6" fmla="*/ 438068 h 438068"/>
                <a:gd name="connsiteX7" fmla="*/ 0 w 1144772"/>
                <a:gd name="connsiteY7" fmla="*/ 365055 h 438068"/>
                <a:gd name="connsiteX8" fmla="*/ 0 w 1144772"/>
                <a:gd name="connsiteY8" fmla="*/ 73013 h 43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4772" h="438068">
                  <a:moveTo>
                    <a:pt x="0" y="73013"/>
                  </a:moveTo>
                  <a:cubicBezTo>
                    <a:pt x="0" y="32689"/>
                    <a:pt x="32689" y="0"/>
                    <a:pt x="73013" y="0"/>
                  </a:cubicBezTo>
                  <a:lnTo>
                    <a:pt x="1071759" y="0"/>
                  </a:lnTo>
                  <a:cubicBezTo>
                    <a:pt x="1112083" y="0"/>
                    <a:pt x="1144772" y="32689"/>
                    <a:pt x="1144772" y="73013"/>
                  </a:cubicBezTo>
                  <a:lnTo>
                    <a:pt x="1144772" y="365055"/>
                  </a:lnTo>
                  <a:cubicBezTo>
                    <a:pt x="1144772" y="405379"/>
                    <a:pt x="1112083" y="438068"/>
                    <a:pt x="1071759" y="438068"/>
                  </a:cubicBezTo>
                  <a:lnTo>
                    <a:pt x="73013" y="438068"/>
                  </a:lnTo>
                  <a:cubicBezTo>
                    <a:pt x="32689" y="438068"/>
                    <a:pt x="0" y="405379"/>
                    <a:pt x="0" y="365055"/>
                  </a:cubicBezTo>
                  <a:lnTo>
                    <a:pt x="0" y="73013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9005" tIns="29005" rIns="29005" bIns="2900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全方位外交</a:t>
              </a:r>
              <a:endParaRPr lang="en-US" altLang="zh-TW" sz="14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400" dirty="0" smtClean="0"/>
                <a:t>(</a:t>
              </a:r>
              <a:r>
                <a:rPr lang="zh-HK" altLang="en-US" sz="1400" dirty="0" smtClean="0"/>
                <a:t>中國</a:t>
              </a:r>
              <a:r>
                <a:rPr lang="en-US" altLang="zh-HK" sz="1400" dirty="0" smtClean="0"/>
                <a:t>)</a:t>
              </a:r>
              <a:endParaRPr lang="zh-HK" altLang="en-US" sz="1400" kern="1200" dirty="0"/>
            </a:p>
          </p:txBody>
        </p:sp>
        <p:sp>
          <p:nvSpPr>
            <p:cNvPr id="54" name="手繪多邊形 53"/>
            <p:cNvSpPr/>
            <p:nvPr/>
          </p:nvSpPr>
          <p:spPr>
            <a:xfrm>
              <a:off x="1945972" y="3712720"/>
              <a:ext cx="1461870" cy="457018"/>
            </a:xfrm>
            <a:custGeom>
              <a:avLst/>
              <a:gdLst>
                <a:gd name="connsiteX0" fmla="*/ 0 w 1152584"/>
                <a:gd name="connsiteY0" fmla="*/ 76171 h 457018"/>
                <a:gd name="connsiteX1" fmla="*/ 76171 w 1152584"/>
                <a:gd name="connsiteY1" fmla="*/ 0 h 457018"/>
                <a:gd name="connsiteX2" fmla="*/ 1076413 w 1152584"/>
                <a:gd name="connsiteY2" fmla="*/ 0 h 457018"/>
                <a:gd name="connsiteX3" fmla="*/ 1152584 w 1152584"/>
                <a:gd name="connsiteY3" fmla="*/ 76171 h 457018"/>
                <a:gd name="connsiteX4" fmla="*/ 1152584 w 1152584"/>
                <a:gd name="connsiteY4" fmla="*/ 380847 h 457018"/>
                <a:gd name="connsiteX5" fmla="*/ 1076413 w 1152584"/>
                <a:gd name="connsiteY5" fmla="*/ 457018 h 457018"/>
                <a:gd name="connsiteX6" fmla="*/ 76171 w 1152584"/>
                <a:gd name="connsiteY6" fmla="*/ 457018 h 457018"/>
                <a:gd name="connsiteX7" fmla="*/ 0 w 1152584"/>
                <a:gd name="connsiteY7" fmla="*/ 380847 h 457018"/>
                <a:gd name="connsiteX8" fmla="*/ 0 w 1152584"/>
                <a:gd name="connsiteY8" fmla="*/ 76171 h 45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2584" h="457018">
                  <a:moveTo>
                    <a:pt x="0" y="76171"/>
                  </a:moveTo>
                  <a:cubicBezTo>
                    <a:pt x="0" y="34103"/>
                    <a:pt x="34103" y="0"/>
                    <a:pt x="76171" y="0"/>
                  </a:cubicBezTo>
                  <a:lnTo>
                    <a:pt x="1076413" y="0"/>
                  </a:lnTo>
                  <a:cubicBezTo>
                    <a:pt x="1118481" y="0"/>
                    <a:pt x="1152584" y="34103"/>
                    <a:pt x="1152584" y="76171"/>
                  </a:cubicBezTo>
                  <a:lnTo>
                    <a:pt x="1152584" y="380847"/>
                  </a:lnTo>
                  <a:cubicBezTo>
                    <a:pt x="1152584" y="422915"/>
                    <a:pt x="1118481" y="457018"/>
                    <a:pt x="1076413" y="457018"/>
                  </a:cubicBezTo>
                  <a:lnTo>
                    <a:pt x="76171" y="457018"/>
                  </a:lnTo>
                  <a:cubicBezTo>
                    <a:pt x="34103" y="457018"/>
                    <a:pt x="0" y="422915"/>
                    <a:pt x="0" y="380847"/>
                  </a:cubicBezTo>
                  <a:lnTo>
                    <a:pt x="0" y="76171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9930" tIns="29930" rIns="29930" bIns="2993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全球化</a:t>
              </a:r>
              <a:endParaRPr lang="en-US" altLang="zh-TW" sz="14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400" kern="1200" dirty="0" smtClean="0"/>
                <a:t>(</a:t>
              </a:r>
              <a:r>
                <a:rPr lang="zh-TW" altLang="en-US" sz="1400" kern="1200" dirty="0" smtClean="0"/>
                <a:t>國際協作 </a:t>
              </a:r>
              <a:r>
                <a:rPr lang="en-US" altLang="zh-TW" sz="1400" kern="1200" dirty="0" smtClean="0"/>
                <a:t>/ </a:t>
              </a:r>
              <a:r>
                <a:rPr lang="zh-HK" altLang="en-US" sz="1400" dirty="0" smtClean="0"/>
                <a:t>峰</a:t>
              </a:r>
              <a:r>
                <a:rPr lang="zh-HK" altLang="en-US" sz="1400" dirty="0"/>
                <a:t>會</a:t>
              </a:r>
              <a:r>
                <a:rPr lang="en-US" altLang="zh-TW" sz="1400" kern="1200" dirty="0" smtClean="0"/>
                <a:t>)</a:t>
              </a:r>
              <a:endParaRPr lang="zh-HK" altLang="en-US" sz="1400" kern="1200" dirty="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960817" y="6120217"/>
            <a:ext cx="1204124" cy="528151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28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橢圓 4"/>
            <p:cNvSpPr/>
            <p:nvPr/>
          </p:nvSpPr>
          <p:spPr>
            <a:xfrm>
              <a:off x="2325791" y="175274"/>
              <a:ext cx="821024" cy="821024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生活素質</a:t>
              </a:r>
              <a:endParaRPr lang="zh-HK" altLang="en-US" sz="1400" kern="1200" dirty="0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3284622" y="6120670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31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endParaRPr lang="zh-HK" altLang="en-US" sz="1400" kern="1200" dirty="0"/>
            </a:p>
          </p:txBody>
        </p:sp>
      </p:grpSp>
      <p:cxnSp>
        <p:nvCxnSpPr>
          <p:cNvPr id="56" name="直線單箭頭接點 55"/>
          <p:cNvCxnSpPr>
            <a:stCxn id="48" idx="3"/>
            <a:endCxn id="31" idx="0"/>
          </p:cNvCxnSpPr>
          <p:nvPr/>
        </p:nvCxnSpPr>
        <p:spPr>
          <a:xfrm>
            <a:off x="3874417" y="5556717"/>
            <a:ext cx="86323" cy="563953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8" name="直線單箭頭接點 57"/>
          <p:cNvCxnSpPr>
            <a:endCxn id="28" idx="0"/>
          </p:cNvCxnSpPr>
          <p:nvPr/>
        </p:nvCxnSpPr>
        <p:spPr>
          <a:xfrm>
            <a:off x="5481766" y="5711986"/>
            <a:ext cx="81113" cy="408231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9" name="文字方塊 58"/>
          <p:cNvSpPr txBox="1"/>
          <p:nvPr/>
        </p:nvSpPr>
        <p:spPr>
          <a:xfrm>
            <a:off x="5394795" y="376392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減低</a:t>
            </a:r>
            <a:endParaRPr lang="zh-HK" altLang="en-US" sz="1200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4989323" y="422439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不利</a:t>
            </a:r>
          </a:p>
        </p:txBody>
      </p:sp>
      <p:sp>
        <p:nvSpPr>
          <p:cNvPr id="61" name="文字方塊 60"/>
          <p:cNvSpPr txBox="1"/>
          <p:nvPr/>
        </p:nvSpPr>
        <p:spPr>
          <a:xfrm>
            <a:off x="4013832" y="571198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000" dirty="0"/>
              <a:t>影響</a:t>
            </a:r>
          </a:p>
        </p:txBody>
      </p:sp>
      <p:sp>
        <p:nvSpPr>
          <p:cNvPr id="62" name="文字方塊 61"/>
          <p:cNvSpPr txBox="1"/>
          <p:nvPr/>
        </p:nvSpPr>
        <p:spPr>
          <a:xfrm>
            <a:off x="5519015" y="5711986"/>
            <a:ext cx="64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1200" dirty="0"/>
              <a:t>降低</a:t>
            </a:r>
          </a:p>
        </p:txBody>
      </p:sp>
      <p:sp>
        <p:nvSpPr>
          <p:cNvPr id="63" name="文字方塊 62"/>
          <p:cNvSpPr txBox="1"/>
          <p:nvPr/>
        </p:nvSpPr>
        <p:spPr>
          <a:xfrm>
            <a:off x="4289512" y="44121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引致</a:t>
            </a:r>
          </a:p>
        </p:txBody>
      </p:sp>
      <p:sp>
        <p:nvSpPr>
          <p:cNvPr id="64" name="文字方塊 63"/>
          <p:cNvSpPr txBox="1"/>
          <p:nvPr/>
        </p:nvSpPr>
        <p:spPr>
          <a:xfrm>
            <a:off x="3670094" y="410214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r>
              <a:rPr lang="zh-HK" altLang="en-US" sz="1200" dirty="0"/>
              <a:t>舒緩</a:t>
            </a:r>
          </a:p>
          <a:p>
            <a:endParaRPr lang="zh-HK" altLang="en-US" sz="1200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3541095" y="362542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r>
              <a:rPr lang="zh-HK" altLang="en-US" sz="1200" dirty="0"/>
              <a:t>舒緩</a:t>
            </a:r>
          </a:p>
          <a:p>
            <a:endParaRPr lang="zh-HK" altLang="en-US" sz="12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1681505" y="339967"/>
            <a:ext cx="5724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教學示例：國際社會應對氣候變化的實踐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手繪多邊形 54"/>
          <p:cNvSpPr/>
          <p:nvPr/>
        </p:nvSpPr>
        <p:spPr>
          <a:xfrm rot="4419798">
            <a:off x="4220894" y="2756234"/>
            <a:ext cx="534715" cy="146044"/>
          </a:xfrm>
          <a:custGeom>
            <a:avLst/>
            <a:gdLst>
              <a:gd name="connsiteX0" fmla="*/ 0 w 811634"/>
              <a:gd name="connsiteY0" fmla="*/ 12688 h 25376"/>
              <a:gd name="connsiteX1" fmla="*/ 811634 w 811634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34" h="25376">
                <a:moveTo>
                  <a:pt x="811634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8226" tIns="-7602" rIns="398226" bIns="-76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69" name="手繪多邊形 68"/>
          <p:cNvSpPr/>
          <p:nvPr/>
        </p:nvSpPr>
        <p:spPr>
          <a:xfrm rot="17600726">
            <a:off x="4873147" y="2720668"/>
            <a:ext cx="633845" cy="66018"/>
          </a:xfrm>
          <a:custGeom>
            <a:avLst/>
            <a:gdLst>
              <a:gd name="connsiteX0" fmla="*/ 0 w 811634"/>
              <a:gd name="connsiteY0" fmla="*/ 12688 h 25376"/>
              <a:gd name="connsiteX1" fmla="*/ 811634 w 811634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34" h="25376">
                <a:moveTo>
                  <a:pt x="811634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8226" tIns="-7602" rIns="398226" bIns="-76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74" name="文字方塊 73"/>
          <p:cNvSpPr txBox="1"/>
          <p:nvPr/>
        </p:nvSpPr>
        <p:spPr>
          <a:xfrm>
            <a:off x="3962535" y="263225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引致</a:t>
            </a:r>
          </a:p>
        </p:txBody>
      </p:sp>
      <p:sp>
        <p:nvSpPr>
          <p:cNvPr id="75" name="文字方塊 74"/>
          <p:cNvSpPr txBox="1"/>
          <p:nvPr/>
        </p:nvSpPr>
        <p:spPr>
          <a:xfrm>
            <a:off x="5463639" y="3257887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引致</a:t>
            </a:r>
          </a:p>
        </p:txBody>
      </p:sp>
      <p:cxnSp>
        <p:nvCxnSpPr>
          <p:cNvPr id="76" name="直線單箭頭接點 75"/>
          <p:cNvCxnSpPr/>
          <p:nvPr/>
        </p:nvCxnSpPr>
        <p:spPr>
          <a:xfrm flipH="1">
            <a:off x="2975844" y="5292758"/>
            <a:ext cx="535035" cy="419228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80" name="文字方塊 79"/>
          <p:cNvSpPr txBox="1"/>
          <p:nvPr/>
        </p:nvSpPr>
        <p:spPr>
          <a:xfrm>
            <a:off x="4781955" y="251774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涉及</a:t>
            </a:r>
          </a:p>
        </p:txBody>
      </p:sp>
      <p:sp>
        <p:nvSpPr>
          <p:cNvPr id="81" name="手繪多邊形 80"/>
          <p:cNvSpPr/>
          <p:nvPr/>
        </p:nvSpPr>
        <p:spPr>
          <a:xfrm rot="1937701">
            <a:off x="3562298" y="1599191"/>
            <a:ext cx="476497" cy="118282"/>
          </a:xfrm>
          <a:custGeom>
            <a:avLst/>
            <a:gdLst>
              <a:gd name="connsiteX0" fmla="*/ 0 w 811634"/>
              <a:gd name="connsiteY0" fmla="*/ 12688 h 25376"/>
              <a:gd name="connsiteX1" fmla="*/ 811634 w 811634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34" h="25376">
                <a:moveTo>
                  <a:pt x="811634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8226" tIns="-7602" rIns="398226" bIns="-76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82" name="文字方塊 81"/>
          <p:cNvSpPr txBox="1"/>
          <p:nvPr/>
        </p:nvSpPr>
        <p:spPr>
          <a:xfrm>
            <a:off x="3337912" y="174291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排放</a:t>
            </a:r>
          </a:p>
        </p:txBody>
      </p:sp>
      <p:sp>
        <p:nvSpPr>
          <p:cNvPr id="83" name="文字方塊 82"/>
          <p:cNvSpPr txBox="1"/>
          <p:nvPr/>
        </p:nvSpPr>
        <p:spPr>
          <a:xfrm>
            <a:off x="2868170" y="516964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000" dirty="0"/>
              <a:t>影響</a:t>
            </a:r>
          </a:p>
        </p:txBody>
      </p:sp>
      <p:sp>
        <p:nvSpPr>
          <p:cNvPr id="84" name="手繪多邊形 83"/>
          <p:cNvSpPr/>
          <p:nvPr/>
        </p:nvSpPr>
        <p:spPr>
          <a:xfrm>
            <a:off x="2129315" y="2108779"/>
            <a:ext cx="1040360" cy="1046943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rgbClr val="00800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可再生能源</a:t>
            </a:r>
            <a:endParaRPr lang="zh-HK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手繪多邊形 84"/>
          <p:cNvSpPr/>
          <p:nvPr/>
        </p:nvSpPr>
        <p:spPr>
          <a:xfrm rot="1110317">
            <a:off x="3136049" y="2911690"/>
            <a:ext cx="1084816" cy="262046"/>
          </a:xfrm>
          <a:custGeom>
            <a:avLst/>
            <a:gdLst>
              <a:gd name="connsiteX0" fmla="*/ 0 w 811634"/>
              <a:gd name="connsiteY0" fmla="*/ 12688 h 25376"/>
              <a:gd name="connsiteX1" fmla="*/ 811634 w 811634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34" h="25376">
                <a:moveTo>
                  <a:pt x="811634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8226" tIns="-7602" rIns="398226" bIns="-76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86" name="文字方塊 85"/>
          <p:cNvSpPr txBox="1"/>
          <p:nvPr/>
        </p:nvSpPr>
        <p:spPr>
          <a:xfrm>
            <a:off x="3470092" y="269075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舒緩</a:t>
            </a:r>
          </a:p>
        </p:txBody>
      </p:sp>
      <p:sp>
        <p:nvSpPr>
          <p:cNvPr id="87" name="手繪多邊形 86"/>
          <p:cNvSpPr/>
          <p:nvPr/>
        </p:nvSpPr>
        <p:spPr>
          <a:xfrm>
            <a:off x="899592" y="1786512"/>
            <a:ext cx="1040360" cy="1046943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rgbClr val="00800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綠色生活模式</a:t>
            </a:r>
            <a:endParaRPr lang="zh-HK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手繪多邊形 52"/>
          <p:cNvSpPr/>
          <p:nvPr/>
        </p:nvSpPr>
        <p:spPr>
          <a:xfrm>
            <a:off x="2125911" y="5528501"/>
            <a:ext cx="849933" cy="820014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600" dirty="0"/>
              <a:t>食物</a:t>
            </a:r>
            <a:r>
              <a:rPr lang="zh-HK" altLang="en-US" sz="1600" dirty="0" smtClean="0"/>
              <a:t>供應</a:t>
            </a:r>
            <a:endParaRPr lang="zh-HK" altLang="en-US" sz="1600" dirty="0"/>
          </a:p>
        </p:txBody>
      </p:sp>
      <p:sp>
        <p:nvSpPr>
          <p:cNvPr id="57" name="手繪多邊形 56"/>
          <p:cNvSpPr/>
          <p:nvPr/>
        </p:nvSpPr>
        <p:spPr>
          <a:xfrm rot="20603659" flipV="1">
            <a:off x="6664513" y="2762206"/>
            <a:ext cx="430703" cy="65073"/>
          </a:xfrm>
          <a:custGeom>
            <a:avLst/>
            <a:gdLst>
              <a:gd name="connsiteX0" fmla="*/ 0 w 776966"/>
              <a:gd name="connsiteY0" fmla="*/ 12688 h 25376"/>
              <a:gd name="connsiteX1" fmla="*/ 776966 w 776966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6966" h="25376">
                <a:moveTo>
                  <a:pt x="0" y="12688"/>
                </a:moveTo>
                <a:lnTo>
                  <a:pt x="776966" y="12688"/>
                </a:ln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758" tIns="-6736" rIns="381759" bIns="-673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grpSp>
        <p:nvGrpSpPr>
          <p:cNvPr id="66" name="群組 65"/>
          <p:cNvGrpSpPr/>
          <p:nvPr/>
        </p:nvGrpSpPr>
        <p:grpSpPr>
          <a:xfrm>
            <a:off x="7086727" y="2500379"/>
            <a:ext cx="1278550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67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8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全球不平等</a:t>
              </a:r>
              <a:endParaRPr lang="zh-HK" altLang="en-US" sz="1400" kern="1200" dirty="0"/>
            </a:p>
          </p:txBody>
        </p:sp>
      </p:grpSp>
      <p:sp>
        <p:nvSpPr>
          <p:cNvPr id="71" name="文字方塊 70"/>
          <p:cNvSpPr txBox="1"/>
          <p:nvPr/>
        </p:nvSpPr>
        <p:spPr>
          <a:xfrm>
            <a:off x="6664196" y="298552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加劇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880041" y="2281139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b="1" dirty="0" smtClean="0"/>
              <a:t>+</a:t>
            </a:r>
            <a:endParaRPr lang="zh-HK" altLang="en-US" b="1" dirty="0"/>
          </a:p>
        </p:txBody>
      </p:sp>
    </p:spTree>
    <p:extLst>
      <p:ext uri="{BB962C8B-B14F-4D97-AF65-F5344CB8AC3E}">
        <p14:creationId xmlns:p14="http://schemas.microsoft.com/office/powerpoint/2010/main" val="279333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smtClean="0">
                <a:latin typeface="微軟正黑體" pitchFamily="34" charset="-120"/>
                <a:ea typeface="微軟正黑體" pitchFamily="34" charset="-120"/>
              </a:rPr>
              <a:t>教學計劃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4724156"/>
              </p:ext>
            </p:extLst>
          </p:nvPr>
        </p:nvGraphicFramePr>
        <p:xfrm>
          <a:off x="214282" y="1814514"/>
          <a:ext cx="5572164" cy="5043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/>
          <p:cNvSpPr/>
          <p:nvPr/>
        </p:nvSpPr>
        <p:spPr>
          <a:xfrm>
            <a:off x="5929313" y="4293097"/>
            <a:ext cx="3106737" cy="108012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just">
              <a:defRPr/>
            </a:pP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能源科技、綠色生活模式、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空氣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質素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、能源效益、經濟誘因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代價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、配套設施、環保意識</a:t>
            </a:r>
            <a:r>
              <a:rPr lang="en-US" altLang="zh-TW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42013" y="5572125"/>
            <a:ext cx="3106737" cy="1143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HK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能源科技、空氣污染、不可再生能源、可持續發展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能源效益、經濟誘因、研究與發展、配套設施</a:t>
            </a:r>
            <a:r>
              <a:rPr lang="zh-HK" altLang="en-US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HK" sz="1600" b="1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sz="1600" b="1" i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>
              <a:defRPr/>
            </a:pPr>
            <a:endParaRPr lang="en-US" altLang="zh-TW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2013" y="1765300"/>
            <a:ext cx="3106737" cy="10080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HK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能源科技、空氣污染、綠色生活模式、不可再生能源、可持續發展 </a:t>
            </a:r>
            <a:r>
              <a:rPr lang="en-US" altLang="zh-HK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29313" y="1003300"/>
            <a:ext cx="2928937" cy="6429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en-US" altLang="zh-TW" sz="32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相關概念</a:t>
            </a: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29313" y="2884488"/>
            <a:ext cx="3106737" cy="11318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defRPr/>
            </a:pP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能源科技、空氣污染、綠色生活模式、不可再生能源、</a:t>
            </a:r>
            <a:r>
              <a:rPr lang="zh-TW" altLang="en-US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能源效益、經濟誘因、研究與發展、配套設施</a:t>
            </a:r>
            <a:r>
              <a:rPr lang="en-US" altLang="zh-TW" sz="1600" b="1" i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1600" b="1" i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endParaRPr lang="zh-TW" altLang="en-US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zh-TW" altLang="en-US" dirty="0"/>
          </a:p>
          <a:p>
            <a:pPr algn="just">
              <a:defRPr/>
            </a:pP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848732" y="320917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教學示例：推動電動車發展的政策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378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2382855" y="1653661"/>
            <a:ext cx="4424648" cy="3863586"/>
            <a:chOff x="2416381" y="1593548"/>
            <a:chExt cx="4424648" cy="3863586"/>
          </a:xfrm>
        </p:grpSpPr>
        <p:sp>
          <p:nvSpPr>
            <p:cNvPr id="36" name="手繪多邊形 35"/>
            <p:cNvSpPr/>
            <p:nvPr/>
          </p:nvSpPr>
          <p:spPr>
            <a:xfrm>
              <a:off x="4008278" y="2648782"/>
              <a:ext cx="1264098" cy="119208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能源</a:t>
              </a: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科技</a:t>
              </a: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HK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電動車</a:t>
              </a:r>
              <a:r>
                <a:rPr lang="en-US" altLang="zh-HK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HK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2416381" y="2723512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1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技術</a:t>
              </a:r>
              <a:endParaRPr lang="en-US" altLang="zh-HK" sz="14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發展</a:t>
              </a:r>
              <a:endParaRPr lang="zh-HK" altLang="en-US" sz="1400" dirty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 dirty="0"/>
            </a:p>
          </p:txBody>
        </p:sp>
        <p:sp>
          <p:nvSpPr>
            <p:cNvPr id="40" name="手繪多邊形 39"/>
            <p:cNvSpPr/>
            <p:nvPr/>
          </p:nvSpPr>
          <p:spPr>
            <a:xfrm>
              <a:off x="2433341" y="3640403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配套</a:t>
              </a:r>
              <a:endParaRPr lang="en-US" altLang="zh-HK" sz="14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設施</a:t>
              </a:r>
              <a:endParaRPr lang="en-US" altLang="zh-HK" sz="1400" dirty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100" dirty="0" smtClean="0"/>
            </a:p>
          </p:txBody>
        </p:sp>
        <p:sp>
          <p:nvSpPr>
            <p:cNvPr id="41" name="手繪多邊形 40"/>
            <p:cNvSpPr/>
            <p:nvPr/>
          </p:nvSpPr>
          <p:spPr>
            <a:xfrm rot="18802160" flipV="1">
              <a:off x="5005988" y="2353516"/>
              <a:ext cx="532777" cy="449703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2" name="手繪多邊形 41"/>
            <p:cNvSpPr/>
            <p:nvPr/>
          </p:nvSpPr>
          <p:spPr>
            <a:xfrm>
              <a:off x="5309360" y="1593548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100" dirty="0"/>
                <a:t>能源效益</a:t>
              </a:r>
              <a:endParaRPr lang="zh-HK" altLang="en-US" sz="1100" kern="1200" dirty="0"/>
            </a:p>
          </p:txBody>
        </p:sp>
        <p:sp>
          <p:nvSpPr>
            <p:cNvPr id="43" name="手繪多邊形 42"/>
            <p:cNvSpPr/>
            <p:nvPr/>
          </p:nvSpPr>
          <p:spPr>
            <a:xfrm rot="1177036">
              <a:off x="5264257" y="3469925"/>
              <a:ext cx="436717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4" name="手繪多邊形 43"/>
            <p:cNvSpPr/>
            <p:nvPr/>
          </p:nvSpPr>
          <p:spPr>
            <a:xfrm>
              <a:off x="5618735" y="3247892"/>
              <a:ext cx="1222294" cy="124152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空氣</a:t>
              </a: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污染</a:t>
              </a:r>
              <a:endParaRPr lang="en-US" altLang="zh-HK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</a:t>
              </a:r>
              <a:r>
                <a:rPr lang="zh-HK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邊</a:t>
              </a:r>
              <a:r>
                <a:rPr lang="en-US" altLang="zh-HK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600" b="1" kern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手繪多邊形 44"/>
            <p:cNvSpPr/>
            <p:nvPr/>
          </p:nvSpPr>
          <p:spPr>
            <a:xfrm rot="4200000">
              <a:off x="4592401" y="4066581"/>
              <a:ext cx="525848" cy="4571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7" rIns="381758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6" name="手繪多邊形 45"/>
            <p:cNvSpPr/>
            <p:nvPr/>
          </p:nvSpPr>
          <p:spPr>
            <a:xfrm>
              <a:off x="4538852" y="4319644"/>
              <a:ext cx="1111863" cy="1137490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可持續發展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手繪多邊形 46"/>
            <p:cNvSpPr/>
            <p:nvPr/>
          </p:nvSpPr>
          <p:spPr>
            <a:xfrm rot="17843519">
              <a:off x="3748388" y="3992248"/>
              <a:ext cx="698384" cy="155722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48" name="手繪多邊形 47"/>
            <p:cNvSpPr/>
            <p:nvPr/>
          </p:nvSpPr>
          <p:spPr>
            <a:xfrm>
              <a:off x="3167043" y="4313771"/>
              <a:ext cx="1096671" cy="113779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olidFill>
              <a:srgbClr val="00800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氣候變化</a:t>
              </a:r>
              <a:endParaRPr lang="zh-HK" altLang="en-US" sz="16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手繪多邊形 48"/>
            <p:cNvSpPr/>
            <p:nvPr/>
          </p:nvSpPr>
          <p:spPr>
            <a:xfrm>
              <a:off x="3398016" y="2900527"/>
              <a:ext cx="526658" cy="575069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59" bIns="-6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2416381" y="1771971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478" tIns="133478" rIns="133478" bIns="133478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HK" sz="14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經濟</a:t>
              </a:r>
              <a:endParaRPr lang="en-US" altLang="zh-HK" sz="1400" dirty="0" smtClean="0"/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HK" altLang="en-US" sz="1400" dirty="0" smtClean="0"/>
                <a:t>誘因</a:t>
              </a:r>
              <a:endParaRPr lang="en-US" altLang="zh-TW" sz="1400" dirty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 dirty="0"/>
            </a:p>
          </p:txBody>
        </p:sp>
        <p:sp>
          <p:nvSpPr>
            <p:cNvPr id="51" name="手繪多邊形 50"/>
            <p:cNvSpPr/>
            <p:nvPr/>
          </p:nvSpPr>
          <p:spPr>
            <a:xfrm rot="1867554">
              <a:off x="3409639" y="2444194"/>
              <a:ext cx="802060" cy="268349"/>
            </a:xfrm>
            <a:custGeom>
              <a:avLst/>
              <a:gdLst>
                <a:gd name="connsiteX0" fmla="*/ 0 w 811634"/>
                <a:gd name="connsiteY0" fmla="*/ 12688 h 25376"/>
                <a:gd name="connsiteX1" fmla="*/ 811634 w 811634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634" h="25376">
                  <a:moveTo>
                    <a:pt x="811634" y="12688"/>
                  </a:moveTo>
                  <a:lnTo>
                    <a:pt x="0" y="12688"/>
                  </a:lnTo>
                </a:path>
              </a:pathLst>
            </a:custGeom>
            <a:noFill/>
            <a:ln>
              <a:headEnd type="arrow" w="med" len="med"/>
              <a:tailEnd type="none" w="med" len="med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8226" tIns="-7602" rIns="398226" bIns="-760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HK" altLang="en-US" sz="1100" kern="120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736028" y="5796797"/>
            <a:ext cx="1204124" cy="528151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28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橢圓 4"/>
            <p:cNvSpPr/>
            <p:nvPr/>
          </p:nvSpPr>
          <p:spPr>
            <a:xfrm>
              <a:off x="2325791" y="175274"/>
              <a:ext cx="821024" cy="821024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生活素質</a:t>
              </a:r>
              <a:endParaRPr lang="zh-HK" altLang="en-US" sz="1400" kern="1200" dirty="0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3059833" y="5797250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31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r>
                <a:rPr lang="en-US" altLang="zh-TW" sz="1400" kern="1200" dirty="0" smtClean="0"/>
                <a:t>/</a:t>
              </a:r>
              <a:r>
                <a:rPr lang="zh-TW" altLang="en-US" sz="1400" kern="1200" dirty="0" smtClean="0"/>
                <a:t>公共衛生</a:t>
              </a:r>
              <a:endParaRPr lang="zh-HK" altLang="en-US" sz="1400" kern="1200" dirty="0"/>
            </a:p>
          </p:txBody>
        </p:sp>
      </p:grpSp>
      <p:cxnSp>
        <p:nvCxnSpPr>
          <p:cNvPr id="56" name="直線單箭頭接點 55"/>
          <p:cNvCxnSpPr>
            <a:stCxn id="48" idx="3"/>
            <a:endCxn id="31" idx="0"/>
          </p:cNvCxnSpPr>
          <p:nvPr/>
        </p:nvCxnSpPr>
        <p:spPr>
          <a:xfrm>
            <a:off x="3681853" y="5511676"/>
            <a:ext cx="54098" cy="285574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8" name="直線單箭頭接點 57"/>
          <p:cNvCxnSpPr>
            <a:endCxn id="28" idx="0"/>
          </p:cNvCxnSpPr>
          <p:nvPr/>
        </p:nvCxnSpPr>
        <p:spPr>
          <a:xfrm>
            <a:off x="5238850" y="5511676"/>
            <a:ext cx="99240" cy="285121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9" name="文字方塊 58"/>
          <p:cNvSpPr txBox="1"/>
          <p:nvPr/>
        </p:nvSpPr>
        <p:spPr>
          <a:xfrm>
            <a:off x="5132942" y="3535709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減少</a:t>
            </a:r>
            <a:endParaRPr lang="zh-HK" altLang="en-US" sz="1200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4764534" y="390097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有助</a:t>
            </a:r>
          </a:p>
        </p:txBody>
      </p:sp>
      <p:sp>
        <p:nvSpPr>
          <p:cNvPr id="61" name="文字方塊 60"/>
          <p:cNvSpPr txBox="1"/>
          <p:nvPr/>
        </p:nvSpPr>
        <p:spPr>
          <a:xfrm>
            <a:off x="3808243" y="54900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5294226" y="5388566"/>
            <a:ext cx="64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1200" dirty="0"/>
              <a:t>提升</a:t>
            </a:r>
          </a:p>
        </p:txBody>
      </p:sp>
      <p:sp>
        <p:nvSpPr>
          <p:cNvPr id="63" name="文字方塊 62"/>
          <p:cNvSpPr txBox="1"/>
          <p:nvPr/>
        </p:nvSpPr>
        <p:spPr>
          <a:xfrm>
            <a:off x="4064723" y="408872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減低</a:t>
            </a:r>
            <a:endParaRPr lang="zh-HK" altLang="en-US" sz="1200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3364490" y="348887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3364490" y="28906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1848732" y="571150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教學示例：推動電動車發展的政策</a:t>
            </a:r>
            <a:endParaRPr lang="zh-HK" altLang="en-US" sz="2400" b="1" dirty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5166116" y="2737957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1200" dirty="0"/>
              <a:t>增加</a:t>
            </a:r>
          </a:p>
        </p:txBody>
      </p:sp>
      <p:sp>
        <p:nvSpPr>
          <p:cNvPr id="74" name="手繪多邊形 73"/>
          <p:cNvSpPr/>
          <p:nvPr/>
        </p:nvSpPr>
        <p:spPr>
          <a:xfrm rot="20063010">
            <a:off x="3256167" y="3517645"/>
            <a:ext cx="775243" cy="575069"/>
          </a:xfrm>
          <a:custGeom>
            <a:avLst/>
            <a:gdLst>
              <a:gd name="connsiteX0" fmla="*/ 0 w 776966"/>
              <a:gd name="connsiteY0" fmla="*/ 12688 h 25376"/>
              <a:gd name="connsiteX1" fmla="*/ 776966 w 776966"/>
              <a:gd name="connsiteY1" fmla="*/ 12688 h 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6966" h="25376">
                <a:moveTo>
                  <a:pt x="776966" y="12688"/>
                </a:moveTo>
                <a:lnTo>
                  <a:pt x="0" y="12688"/>
                </a:lnTo>
              </a:path>
            </a:pathLst>
          </a:custGeom>
          <a:noFill/>
          <a:ln>
            <a:headEnd type="arrow" w="med" len="med"/>
            <a:tailEnd type="none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758" tIns="-6736" rIns="381759" bIns="-673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/>
          </a:p>
        </p:txBody>
      </p:sp>
      <p:sp>
        <p:nvSpPr>
          <p:cNvPr id="57" name="文字方塊 56"/>
          <p:cNvSpPr txBox="1"/>
          <p:nvPr/>
        </p:nvSpPr>
        <p:spPr>
          <a:xfrm>
            <a:off x="3588046" y="231147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  <p:sp>
        <p:nvSpPr>
          <p:cNvPr id="8" name="左大括弧 7"/>
          <p:cNvSpPr/>
          <p:nvPr/>
        </p:nvSpPr>
        <p:spPr>
          <a:xfrm>
            <a:off x="1950226" y="2083367"/>
            <a:ext cx="202988" cy="21438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1" name="手繪多邊形 70"/>
          <p:cNvSpPr/>
          <p:nvPr/>
        </p:nvSpPr>
        <p:spPr>
          <a:xfrm>
            <a:off x="1090814" y="2737957"/>
            <a:ext cx="859412" cy="859412"/>
          </a:xfrm>
          <a:custGeom>
            <a:avLst/>
            <a:gdLst>
              <a:gd name="connsiteX0" fmla="*/ 0 w 859412"/>
              <a:gd name="connsiteY0" fmla="*/ 429706 h 859412"/>
              <a:gd name="connsiteX1" fmla="*/ 429706 w 859412"/>
              <a:gd name="connsiteY1" fmla="*/ 0 h 859412"/>
              <a:gd name="connsiteX2" fmla="*/ 859412 w 859412"/>
              <a:gd name="connsiteY2" fmla="*/ 429706 h 859412"/>
              <a:gd name="connsiteX3" fmla="*/ 429706 w 859412"/>
              <a:gd name="connsiteY3" fmla="*/ 859412 h 859412"/>
              <a:gd name="connsiteX4" fmla="*/ 0 w 859412"/>
              <a:gd name="connsiteY4" fmla="*/ 429706 h 8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412" h="859412">
                <a:moveTo>
                  <a:pt x="0" y="429706"/>
                </a:moveTo>
                <a:cubicBezTo>
                  <a:pt x="0" y="192386"/>
                  <a:pt x="192386" y="0"/>
                  <a:pt x="429706" y="0"/>
                </a:cubicBezTo>
                <a:cubicBezTo>
                  <a:pt x="667026" y="0"/>
                  <a:pt x="859412" y="192386"/>
                  <a:pt x="859412" y="429706"/>
                </a:cubicBezTo>
                <a:cubicBezTo>
                  <a:pt x="859412" y="667026"/>
                  <a:pt x="667026" y="859412"/>
                  <a:pt x="429706" y="859412"/>
                </a:cubicBezTo>
                <a:cubicBezTo>
                  <a:pt x="192386" y="859412"/>
                  <a:pt x="0" y="667026"/>
                  <a:pt x="0" y="429706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33478" tIns="133478" rIns="133478" bIns="13347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HK" sz="1100" dirty="0" smtClean="0"/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400" dirty="0" smtClean="0"/>
              <a:t>政策</a:t>
            </a:r>
            <a:endParaRPr lang="en-US" altLang="zh-HK" sz="1400" dirty="0" smtClean="0"/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HK" altLang="en-US" sz="1400" dirty="0" smtClean="0"/>
              <a:t>傾斜</a:t>
            </a:r>
            <a:endParaRPr lang="zh-HK" altLang="en-US" sz="1400" dirty="0"/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HK" altLang="en-US" sz="1100" kern="1200" dirty="0"/>
          </a:p>
        </p:txBody>
      </p:sp>
      <p:grpSp>
        <p:nvGrpSpPr>
          <p:cNvPr id="73" name="群組 72"/>
          <p:cNvGrpSpPr/>
          <p:nvPr/>
        </p:nvGrpSpPr>
        <p:grpSpPr>
          <a:xfrm>
            <a:off x="7092280" y="4119872"/>
            <a:ext cx="1352236" cy="455690"/>
            <a:chOff x="2155751" y="5234"/>
            <a:chExt cx="1161104" cy="1161104"/>
          </a:xfrm>
          <a:solidFill>
            <a:schemeClr val="accent4"/>
          </a:solidFill>
          <a:scene3d>
            <a:camera prst="orthographicFront"/>
            <a:lightRig rig="flat" dir="t"/>
          </a:scene3d>
        </p:grpSpPr>
        <p:sp>
          <p:nvSpPr>
            <p:cNvPr id="75" name="橢圓 26"/>
            <p:cNvSpPr/>
            <p:nvPr/>
          </p:nvSpPr>
          <p:spPr>
            <a:xfrm>
              <a:off x="2155751" y="5234"/>
              <a:ext cx="1161104" cy="1161104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6" name="橢圓 4"/>
            <p:cNvSpPr/>
            <p:nvPr/>
          </p:nvSpPr>
          <p:spPr>
            <a:xfrm>
              <a:off x="2219021" y="175274"/>
              <a:ext cx="1034563" cy="821025"/>
            </a:xfrm>
            <a:prstGeom prst="round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400" kern="1200" dirty="0" smtClean="0"/>
                <a:t>健康</a:t>
              </a:r>
              <a:r>
                <a:rPr lang="en-US" altLang="zh-TW" sz="1400" kern="1200" dirty="0" smtClean="0"/>
                <a:t>/</a:t>
              </a:r>
              <a:r>
                <a:rPr lang="zh-TW" altLang="en-US" sz="1400" kern="1200" dirty="0" smtClean="0"/>
                <a:t>公共衛生</a:t>
              </a:r>
              <a:endParaRPr lang="zh-HK" altLang="en-US" sz="1400" kern="1200" dirty="0"/>
            </a:p>
          </p:txBody>
        </p:sp>
      </p:grpSp>
      <p:cxnSp>
        <p:nvCxnSpPr>
          <p:cNvPr id="77" name="直線單箭頭接點 76"/>
          <p:cNvCxnSpPr/>
          <p:nvPr/>
        </p:nvCxnSpPr>
        <p:spPr>
          <a:xfrm>
            <a:off x="6809654" y="4146166"/>
            <a:ext cx="282626" cy="81055"/>
          </a:xfrm>
          <a:prstGeom prst="straightConnector1">
            <a:avLst/>
          </a:prstGeom>
          <a:noFill/>
          <a:ln>
            <a:headEnd type="none" w="med" len="med"/>
            <a:tailEnd type="arrow" w="med" len="med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78" name="文字方塊 77"/>
          <p:cNvSpPr txBox="1"/>
          <p:nvPr/>
        </p:nvSpPr>
        <p:spPr>
          <a:xfrm>
            <a:off x="6635504" y="4347717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 smtClean="0"/>
              <a:t>有助</a:t>
            </a:r>
            <a:endParaRPr lang="zh-HK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455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7678</TotalTime>
  <Words>1189</Words>
  <Application>Microsoft Office PowerPoint</Application>
  <PresentationFormat>如螢幕大小 (4:3)</PresentationFormat>
  <Paragraphs>374</Paragraphs>
  <Slides>20</Slides>
  <Notes>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壁窗</vt:lpstr>
      <vt:lpstr>通識教育科概念的運用- 以「能源科技與環境」為例</vt:lpstr>
      <vt:lpstr>基本概念：能源科技與環境</vt:lpstr>
      <vt:lpstr>生態足印</vt:lpstr>
      <vt:lpstr>生態足印 / 碳足印 / 低碳生活</vt:lpstr>
      <vt:lpstr>生物多樣性</vt:lpstr>
      <vt:lpstr>排放交易</vt:lpstr>
      <vt:lpstr>氣候峰會</vt:lpstr>
      <vt:lpstr>概念應用的不同層次</vt:lpstr>
      <vt:lpstr>使用概念歸納情況 / 事實 </vt:lpstr>
      <vt:lpstr>PowerPoint 簡報</vt:lpstr>
      <vt:lpstr>運用概念框架分析特定情境</vt:lpstr>
      <vt:lpstr>連繫概念及解說相互關係</vt:lpstr>
      <vt:lpstr>教學計劃</vt:lpstr>
      <vt:lpstr>PowerPoint 簡報</vt:lpstr>
      <vt:lpstr>教學計劃</vt:lpstr>
      <vt:lpstr>PowerPoint 簡報</vt:lpstr>
      <vt:lpstr>教學計劃</vt:lpstr>
      <vt:lpstr>PowerPoint 簡報</vt:lpstr>
      <vt:lpstr>教學計劃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鷹架的運用及 不同的語體表達</dc:title>
  <dc:creator>CHAN, Wah-lun</dc:creator>
  <cp:lastModifiedBy>CHAN, Wah-lun</cp:lastModifiedBy>
  <cp:revision>378</cp:revision>
  <cp:lastPrinted>2016-03-15T07:27:58Z</cp:lastPrinted>
  <dcterms:created xsi:type="dcterms:W3CDTF">2014-10-27T07:51:06Z</dcterms:created>
  <dcterms:modified xsi:type="dcterms:W3CDTF">2016-03-16T03:05:11Z</dcterms:modified>
</cp:coreProperties>
</file>