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99B394-909E-47EB-A866-6554B2D251E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HK" altLang="en-US"/>
        </a:p>
      </dgm:t>
    </dgm:pt>
    <dgm:pt modelId="{33E02A27-39D8-423C-A96C-376E8B505965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開始</a:t>
          </a:r>
          <a:endParaRPr lang="zh-HK" altLang="en-US" dirty="0">
            <a:latin typeface="標楷體" pitchFamily="65" charset="-120"/>
            <a:ea typeface="標楷體" pitchFamily="65" charset="-120"/>
          </a:endParaRPr>
        </a:p>
      </dgm:t>
    </dgm:pt>
    <dgm:pt modelId="{ED9AB025-8709-4A77-B3F7-C55F0362FE12}" type="parTrans" cxnId="{0515BA4F-4250-4AB3-AFF4-E995FAA01116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41A0A36E-1B3D-4C46-9839-661EEA185F35}" type="sibTrans" cxnId="{0515BA4F-4250-4AB3-AFF4-E995FAA01116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2BE5259C-8A97-4C56-858D-30B686F75186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嚴謹選題</a:t>
          </a:r>
          <a:endParaRPr lang="zh-HK" altLang="en-US" dirty="0">
            <a:latin typeface="標楷體" pitchFamily="65" charset="-120"/>
            <a:ea typeface="標楷體" pitchFamily="65" charset="-120"/>
          </a:endParaRPr>
        </a:p>
      </dgm:t>
    </dgm:pt>
    <dgm:pt modelId="{CAE1DB3E-BD6C-471A-9AF9-BD3F253687BF}" type="parTrans" cxnId="{A3A5D7A6-EC22-46B2-8A64-EEF16B99DE9E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E3760D55-9A65-4B9E-A239-8F292D8AC828}" type="sibTrans" cxnId="{A3A5D7A6-EC22-46B2-8A64-EEF16B99DE9E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CA2E3055-8DB3-41F7-9E59-EF55022C8237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確定「焦點問題」</a:t>
          </a:r>
          <a:endParaRPr lang="zh-HK" altLang="en-US" dirty="0">
            <a:latin typeface="標楷體" pitchFamily="65" charset="-120"/>
            <a:ea typeface="標楷體" pitchFamily="65" charset="-120"/>
          </a:endParaRPr>
        </a:p>
      </dgm:t>
    </dgm:pt>
    <dgm:pt modelId="{61680AF4-33CA-41D0-94FD-DE7FFBFFBDCE}" type="parTrans" cxnId="{5C3451A5-CC8F-401C-95F8-A314052650CC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66AC73E1-2374-4C38-8738-756D99344030}" type="sibTrans" cxnId="{5C3451A5-CC8F-401C-95F8-A314052650CC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5DEFBA95-D940-4B21-B45E-AAAE80DD9B66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中期</a:t>
          </a:r>
          <a:endParaRPr lang="zh-HK" altLang="en-US" dirty="0">
            <a:latin typeface="標楷體" pitchFamily="65" charset="-120"/>
            <a:ea typeface="標楷體" pitchFamily="65" charset="-120"/>
          </a:endParaRPr>
        </a:p>
      </dgm:t>
    </dgm:pt>
    <dgm:pt modelId="{816D4595-41B7-4730-A0B8-302FDABF6BCE}" type="parTrans" cxnId="{E377872E-D91C-487B-9603-3486D55BAAFC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391E7078-19FB-4C90-BFA6-5647E3D5D529}" type="sibTrans" cxnId="{E377872E-D91C-487B-9603-3486D55BAAFC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F39B0E79-7E01-4A99-8C8A-D5E9F0C0F07C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主動檢視搜集資料進度</a:t>
          </a:r>
          <a:endParaRPr lang="zh-HK" altLang="en-US" dirty="0">
            <a:latin typeface="標楷體" pitchFamily="65" charset="-120"/>
            <a:ea typeface="標楷體" pitchFamily="65" charset="-120"/>
          </a:endParaRPr>
        </a:p>
      </dgm:t>
    </dgm:pt>
    <dgm:pt modelId="{70D6A266-0C6B-4102-8F78-C310F894E74A}" type="parTrans" cxnId="{376910C4-4329-404D-8A7C-2801344330DF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FEE8AB04-3C3E-445C-866D-A548709BD4C8}" type="sibTrans" cxnId="{376910C4-4329-404D-8A7C-2801344330DF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CDB0EDB4-3123-4B21-9BB1-711514549B85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展示樣本，分析優缺點</a:t>
          </a:r>
          <a:endParaRPr lang="zh-HK" altLang="en-US" dirty="0">
            <a:latin typeface="標楷體" pitchFamily="65" charset="-120"/>
            <a:ea typeface="標楷體" pitchFamily="65" charset="-120"/>
          </a:endParaRPr>
        </a:p>
      </dgm:t>
    </dgm:pt>
    <dgm:pt modelId="{E559090C-679F-437C-A7D3-67343367BA57}" type="parTrans" cxnId="{9EBEDADC-C65A-442F-9806-F8D6CCFEFE4F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DAA2E6AB-1C65-4B89-A5E1-307AC2F404AF}" type="sibTrans" cxnId="{9EBEDADC-C65A-442F-9806-F8D6CCFEFE4F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C94153BC-476A-4CDD-B9CB-31C4B49A8D2D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撰寫</a:t>
          </a:r>
          <a:endParaRPr lang="zh-HK" altLang="en-US" dirty="0">
            <a:latin typeface="標楷體" pitchFamily="65" charset="-120"/>
            <a:ea typeface="標楷體" pitchFamily="65" charset="-120"/>
          </a:endParaRPr>
        </a:p>
      </dgm:t>
    </dgm:pt>
    <dgm:pt modelId="{26F3C830-BBEE-4F8B-B4C8-9B1E9003B00A}" type="parTrans" cxnId="{DEEED37D-7C84-40AD-BD69-46B11D37A4F3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0E9F2896-2552-4CC5-8C11-2A1B63BDE2B0}" type="sibTrans" cxnId="{DEEED37D-7C84-40AD-BD69-46B11D37A4F3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18ABE8AB-06CA-4AB0-AF87-ECD02646921D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軍師：指導報告每部份篇幅</a:t>
          </a:r>
          <a:endParaRPr lang="zh-HK" altLang="en-US" dirty="0">
            <a:latin typeface="標楷體" pitchFamily="65" charset="-120"/>
            <a:ea typeface="標楷體" pitchFamily="65" charset="-120"/>
          </a:endParaRPr>
        </a:p>
      </dgm:t>
    </dgm:pt>
    <dgm:pt modelId="{2D81102B-76FD-4B90-9024-8484E26E57F3}" type="parTrans" cxnId="{68166547-1008-4A97-A851-AF27840EEAA4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FD7394F5-986B-4992-B691-DCE5F5E7228D}" type="sibTrans" cxnId="{68166547-1008-4A97-A851-AF27840EEAA4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D2EB9541-9E10-4231-A557-167426F70E52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審視：證據是否足夠及有力</a:t>
          </a:r>
          <a:endParaRPr lang="zh-HK" altLang="en-US" dirty="0">
            <a:latin typeface="標楷體" pitchFamily="65" charset="-120"/>
            <a:ea typeface="標楷體" pitchFamily="65" charset="-120"/>
          </a:endParaRPr>
        </a:p>
      </dgm:t>
    </dgm:pt>
    <dgm:pt modelId="{697814F7-216D-4DC5-9517-0737A7192124}" type="parTrans" cxnId="{A625A152-5CD6-48FE-A5F4-74B237B950EB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FF5A497F-8C36-4F73-BA50-B255F1A91DD7}" type="sibTrans" cxnId="{A625A152-5CD6-48FE-A5F4-74B237B950EB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9DBE81CA-7D28-45BE-972E-848978687A02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引用資料，必須「有根有據」</a:t>
          </a:r>
          <a:endParaRPr lang="zh-HK" altLang="en-US" dirty="0">
            <a:latin typeface="標楷體" pitchFamily="65" charset="-120"/>
            <a:ea typeface="標楷體" pitchFamily="65" charset="-120"/>
          </a:endParaRPr>
        </a:p>
      </dgm:t>
    </dgm:pt>
    <dgm:pt modelId="{69084FCB-78BE-474A-8B13-5E288FE5C15E}" type="parTrans" cxnId="{24FD543E-5A58-4706-9FF7-EFBA21357772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1544C728-451A-4360-AA16-D88CC53D7F36}" type="sibTrans" cxnId="{24FD543E-5A58-4706-9FF7-EFBA21357772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33036458-8A3B-4A75-8CAA-BC13D08D622B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點撥：論點是否充份有理、彌補方法等</a:t>
          </a:r>
          <a:endParaRPr lang="zh-HK" altLang="en-US" dirty="0">
            <a:latin typeface="標楷體" pitchFamily="65" charset="-120"/>
            <a:ea typeface="標楷體" pitchFamily="65" charset="-120"/>
          </a:endParaRPr>
        </a:p>
      </dgm:t>
    </dgm:pt>
    <dgm:pt modelId="{4371C927-8D40-4FF6-AD0C-DCC897FD3C86}" type="parTrans" cxnId="{A825AE28-C550-4B68-8D68-9BD91EDAADE0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6FE0F6AB-3F0F-41BF-85D9-FAE221F67418}" type="sibTrans" cxnId="{A825AE28-C550-4B68-8D68-9BD91EDAADE0}">
      <dgm:prSet/>
      <dgm:spPr/>
      <dgm:t>
        <a:bodyPr/>
        <a:lstStyle/>
        <a:p>
          <a:endParaRPr lang="zh-HK" altLang="en-US">
            <a:latin typeface="標楷體" pitchFamily="65" charset="-120"/>
            <a:ea typeface="標楷體" pitchFamily="65" charset="-120"/>
          </a:endParaRPr>
        </a:p>
      </dgm:t>
    </dgm:pt>
    <dgm:pt modelId="{1E5AF05D-2FD6-462A-B7DC-CC648C2A6DFB}" type="pres">
      <dgm:prSet presAssocID="{7999B394-909E-47EB-A866-6554B2D251E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HK" altLang="en-US"/>
        </a:p>
      </dgm:t>
    </dgm:pt>
    <dgm:pt modelId="{0AC1AE59-7D71-4022-8C5F-A8866D7512D7}" type="pres">
      <dgm:prSet presAssocID="{33E02A27-39D8-423C-A96C-376E8B505965}" presName="composite" presStyleCnt="0"/>
      <dgm:spPr/>
    </dgm:pt>
    <dgm:pt modelId="{ABE2BBE2-558B-4A37-AF8D-703B5F6AF544}" type="pres">
      <dgm:prSet presAssocID="{33E02A27-39D8-423C-A96C-376E8B50596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89DAB6B4-84CE-43D2-9124-526BE3AE9215}" type="pres">
      <dgm:prSet presAssocID="{33E02A27-39D8-423C-A96C-376E8B50596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D0590354-D43A-43DD-9F13-8E9477C24DBC}" type="pres">
      <dgm:prSet presAssocID="{41A0A36E-1B3D-4C46-9839-661EEA185F35}" presName="sp" presStyleCnt="0"/>
      <dgm:spPr/>
    </dgm:pt>
    <dgm:pt modelId="{977EE4D7-7B59-4642-8436-1485733E6C35}" type="pres">
      <dgm:prSet presAssocID="{5DEFBA95-D940-4B21-B45E-AAAE80DD9B66}" presName="composite" presStyleCnt="0"/>
      <dgm:spPr/>
    </dgm:pt>
    <dgm:pt modelId="{1F402521-032F-4CA3-BADC-C2BE3EF2E88F}" type="pres">
      <dgm:prSet presAssocID="{5DEFBA95-D940-4B21-B45E-AAAE80DD9B66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B8DA657E-A075-4FBD-B1F9-AAD74838112A}" type="pres">
      <dgm:prSet presAssocID="{5DEFBA95-D940-4B21-B45E-AAAE80DD9B66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C4E7731E-D892-4CBB-AA69-B420A1DB3F35}" type="pres">
      <dgm:prSet presAssocID="{391E7078-19FB-4C90-BFA6-5647E3D5D529}" presName="sp" presStyleCnt="0"/>
      <dgm:spPr/>
    </dgm:pt>
    <dgm:pt modelId="{DA996E2F-3EFB-4029-BEEB-7996CA4F2F2C}" type="pres">
      <dgm:prSet presAssocID="{C94153BC-476A-4CDD-B9CB-31C4B49A8D2D}" presName="composite" presStyleCnt="0"/>
      <dgm:spPr/>
    </dgm:pt>
    <dgm:pt modelId="{E3406749-0002-4D15-996A-0605FBDC4402}" type="pres">
      <dgm:prSet presAssocID="{C94153BC-476A-4CDD-B9CB-31C4B49A8D2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5D764C98-BA12-497E-A389-872B1EEE77D6}" type="pres">
      <dgm:prSet presAssocID="{C94153BC-476A-4CDD-B9CB-31C4B49A8D2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</dgm:ptLst>
  <dgm:cxnLst>
    <dgm:cxn modelId="{19F659D3-C024-4966-B457-BE182EEBFA1E}" type="presOf" srcId="{33E02A27-39D8-423C-A96C-376E8B505965}" destId="{ABE2BBE2-558B-4A37-AF8D-703B5F6AF544}" srcOrd="0" destOrd="0" presId="urn:microsoft.com/office/officeart/2005/8/layout/chevron2"/>
    <dgm:cxn modelId="{8D7AF4B7-AFD4-4291-869F-D89C014FEFA2}" type="presOf" srcId="{33036458-8A3B-4A75-8CAA-BC13D08D622B}" destId="{5D764C98-BA12-497E-A389-872B1EEE77D6}" srcOrd="0" destOrd="2" presId="urn:microsoft.com/office/officeart/2005/8/layout/chevron2"/>
    <dgm:cxn modelId="{A825AE28-C550-4B68-8D68-9BD91EDAADE0}" srcId="{C94153BC-476A-4CDD-B9CB-31C4B49A8D2D}" destId="{33036458-8A3B-4A75-8CAA-BC13D08D622B}" srcOrd="2" destOrd="0" parTransId="{4371C927-8D40-4FF6-AD0C-DCC897FD3C86}" sibTransId="{6FE0F6AB-3F0F-41BF-85D9-FAE221F67418}"/>
    <dgm:cxn modelId="{9568ADDF-48A9-4B1D-92EB-67AD799A568E}" type="presOf" srcId="{CDB0EDB4-3123-4B21-9BB1-711514549B85}" destId="{B8DA657E-A075-4FBD-B1F9-AAD74838112A}" srcOrd="0" destOrd="2" presId="urn:microsoft.com/office/officeart/2005/8/layout/chevron2"/>
    <dgm:cxn modelId="{23D39277-9FF8-494D-BA95-94EA0A2BAFD7}" type="presOf" srcId="{D2EB9541-9E10-4231-A557-167426F70E52}" destId="{5D764C98-BA12-497E-A389-872B1EEE77D6}" srcOrd="0" destOrd="1" presId="urn:microsoft.com/office/officeart/2005/8/layout/chevron2"/>
    <dgm:cxn modelId="{DA47EDB1-C2B7-494B-97B8-B7C0B3009802}" type="presOf" srcId="{5DEFBA95-D940-4B21-B45E-AAAE80DD9B66}" destId="{1F402521-032F-4CA3-BADC-C2BE3EF2E88F}" srcOrd="0" destOrd="0" presId="urn:microsoft.com/office/officeart/2005/8/layout/chevron2"/>
    <dgm:cxn modelId="{0515BA4F-4250-4AB3-AFF4-E995FAA01116}" srcId="{7999B394-909E-47EB-A866-6554B2D251E6}" destId="{33E02A27-39D8-423C-A96C-376E8B505965}" srcOrd="0" destOrd="0" parTransId="{ED9AB025-8709-4A77-B3F7-C55F0362FE12}" sibTransId="{41A0A36E-1B3D-4C46-9839-661EEA185F35}"/>
    <dgm:cxn modelId="{00EB6380-D2CD-4988-A397-71624C90862F}" type="presOf" srcId="{7999B394-909E-47EB-A866-6554B2D251E6}" destId="{1E5AF05D-2FD6-462A-B7DC-CC648C2A6DFB}" srcOrd="0" destOrd="0" presId="urn:microsoft.com/office/officeart/2005/8/layout/chevron2"/>
    <dgm:cxn modelId="{9EBEDADC-C65A-442F-9806-F8D6CCFEFE4F}" srcId="{5DEFBA95-D940-4B21-B45E-AAAE80DD9B66}" destId="{CDB0EDB4-3123-4B21-9BB1-711514549B85}" srcOrd="2" destOrd="0" parTransId="{E559090C-679F-437C-A7D3-67343367BA57}" sibTransId="{DAA2E6AB-1C65-4B89-A5E1-307AC2F404AF}"/>
    <dgm:cxn modelId="{1C3716BF-5F7D-451B-835F-C427A0A26EDC}" type="presOf" srcId="{2BE5259C-8A97-4C56-858D-30B686F75186}" destId="{89DAB6B4-84CE-43D2-9124-526BE3AE9215}" srcOrd="0" destOrd="0" presId="urn:microsoft.com/office/officeart/2005/8/layout/chevron2"/>
    <dgm:cxn modelId="{376910C4-4329-404D-8A7C-2801344330DF}" srcId="{5DEFBA95-D940-4B21-B45E-AAAE80DD9B66}" destId="{F39B0E79-7E01-4A99-8C8A-D5E9F0C0F07C}" srcOrd="0" destOrd="0" parTransId="{70D6A266-0C6B-4102-8F78-C310F894E74A}" sibTransId="{FEE8AB04-3C3E-445C-866D-A548709BD4C8}"/>
    <dgm:cxn modelId="{24FD543E-5A58-4706-9FF7-EFBA21357772}" srcId="{5DEFBA95-D940-4B21-B45E-AAAE80DD9B66}" destId="{9DBE81CA-7D28-45BE-972E-848978687A02}" srcOrd="1" destOrd="0" parTransId="{69084FCB-78BE-474A-8B13-5E288FE5C15E}" sibTransId="{1544C728-451A-4360-AA16-D88CC53D7F36}"/>
    <dgm:cxn modelId="{5CA4627E-EB51-4A73-BB2F-67202AFA8396}" type="presOf" srcId="{9DBE81CA-7D28-45BE-972E-848978687A02}" destId="{B8DA657E-A075-4FBD-B1F9-AAD74838112A}" srcOrd="0" destOrd="1" presId="urn:microsoft.com/office/officeart/2005/8/layout/chevron2"/>
    <dgm:cxn modelId="{C5BB0706-3ED6-4E84-91AB-0AAB9E158993}" type="presOf" srcId="{18ABE8AB-06CA-4AB0-AF87-ECD02646921D}" destId="{5D764C98-BA12-497E-A389-872B1EEE77D6}" srcOrd="0" destOrd="0" presId="urn:microsoft.com/office/officeart/2005/8/layout/chevron2"/>
    <dgm:cxn modelId="{E377872E-D91C-487B-9603-3486D55BAAFC}" srcId="{7999B394-909E-47EB-A866-6554B2D251E6}" destId="{5DEFBA95-D940-4B21-B45E-AAAE80DD9B66}" srcOrd="1" destOrd="0" parTransId="{816D4595-41B7-4730-A0B8-302FDABF6BCE}" sibTransId="{391E7078-19FB-4C90-BFA6-5647E3D5D529}"/>
    <dgm:cxn modelId="{68166547-1008-4A97-A851-AF27840EEAA4}" srcId="{C94153BC-476A-4CDD-B9CB-31C4B49A8D2D}" destId="{18ABE8AB-06CA-4AB0-AF87-ECD02646921D}" srcOrd="0" destOrd="0" parTransId="{2D81102B-76FD-4B90-9024-8484E26E57F3}" sibTransId="{FD7394F5-986B-4992-B691-DCE5F5E7228D}"/>
    <dgm:cxn modelId="{5C3451A5-CC8F-401C-95F8-A314052650CC}" srcId="{33E02A27-39D8-423C-A96C-376E8B505965}" destId="{CA2E3055-8DB3-41F7-9E59-EF55022C8237}" srcOrd="1" destOrd="0" parTransId="{61680AF4-33CA-41D0-94FD-DE7FFBFFBDCE}" sibTransId="{66AC73E1-2374-4C38-8738-756D99344030}"/>
    <dgm:cxn modelId="{7332CE5C-F866-48E4-8127-EB675AA3AB0C}" type="presOf" srcId="{C94153BC-476A-4CDD-B9CB-31C4B49A8D2D}" destId="{E3406749-0002-4D15-996A-0605FBDC4402}" srcOrd="0" destOrd="0" presId="urn:microsoft.com/office/officeart/2005/8/layout/chevron2"/>
    <dgm:cxn modelId="{A3A5D7A6-EC22-46B2-8A64-EEF16B99DE9E}" srcId="{33E02A27-39D8-423C-A96C-376E8B505965}" destId="{2BE5259C-8A97-4C56-858D-30B686F75186}" srcOrd="0" destOrd="0" parTransId="{CAE1DB3E-BD6C-471A-9AF9-BD3F253687BF}" sibTransId="{E3760D55-9A65-4B9E-A239-8F292D8AC828}"/>
    <dgm:cxn modelId="{1C694519-C4C3-4655-95F8-E5178E738C3A}" type="presOf" srcId="{F39B0E79-7E01-4A99-8C8A-D5E9F0C0F07C}" destId="{B8DA657E-A075-4FBD-B1F9-AAD74838112A}" srcOrd="0" destOrd="0" presId="urn:microsoft.com/office/officeart/2005/8/layout/chevron2"/>
    <dgm:cxn modelId="{1649B5F3-62E7-41FF-B40C-82E0ADBBEA94}" type="presOf" srcId="{CA2E3055-8DB3-41F7-9E59-EF55022C8237}" destId="{89DAB6B4-84CE-43D2-9124-526BE3AE9215}" srcOrd="0" destOrd="1" presId="urn:microsoft.com/office/officeart/2005/8/layout/chevron2"/>
    <dgm:cxn modelId="{DEEED37D-7C84-40AD-BD69-46B11D37A4F3}" srcId="{7999B394-909E-47EB-A866-6554B2D251E6}" destId="{C94153BC-476A-4CDD-B9CB-31C4B49A8D2D}" srcOrd="2" destOrd="0" parTransId="{26F3C830-BBEE-4F8B-B4C8-9B1E9003B00A}" sibTransId="{0E9F2896-2552-4CC5-8C11-2A1B63BDE2B0}"/>
    <dgm:cxn modelId="{A625A152-5CD6-48FE-A5F4-74B237B950EB}" srcId="{C94153BC-476A-4CDD-B9CB-31C4B49A8D2D}" destId="{D2EB9541-9E10-4231-A557-167426F70E52}" srcOrd="1" destOrd="0" parTransId="{697814F7-216D-4DC5-9517-0737A7192124}" sibTransId="{FF5A497F-8C36-4F73-BA50-B255F1A91DD7}"/>
    <dgm:cxn modelId="{D9D377E8-D14D-4524-9E93-E0A50279E52A}" type="presParOf" srcId="{1E5AF05D-2FD6-462A-B7DC-CC648C2A6DFB}" destId="{0AC1AE59-7D71-4022-8C5F-A8866D7512D7}" srcOrd="0" destOrd="0" presId="urn:microsoft.com/office/officeart/2005/8/layout/chevron2"/>
    <dgm:cxn modelId="{DD404BD7-E158-4FBE-ABAE-452C6A9C2411}" type="presParOf" srcId="{0AC1AE59-7D71-4022-8C5F-A8866D7512D7}" destId="{ABE2BBE2-558B-4A37-AF8D-703B5F6AF544}" srcOrd="0" destOrd="0" presId="urn:microsoft.com/office/officeart/2005/8/layout/chevron2"/>
    <dgm:cxn modelId="{093CCFCD-6914-487C-8817-9D5583A935F6}" type="presParOf" srcId="{0AC1AE59-7D71-4022-8C5F-A8866D7512D7}" destId="{89DAB6B4-84CE-43D2-9124-526BE3AE9215}" srcOrd="1" destOrd="0" presId="urn:microsoft.com/office/officeart/2005/8/layout/chevron2"/>
    <dgm:cxn modelId="{9075B3D4-B455-427C-90A5-390633C1B267}" type="presParOf" srcId="{1E5AF05D-2FD6-462A-B7DC-CC648C2A6DFB}" destId="{D0590354-D43A-43DD-9F13-8E9477C24DBC}" srcOrd="1" destOrd="0" presId="urn:microsoft.com/office/officeart/2005/8/layout/chevron2"/>
    <dgm:cxn modelId="{89E99007-7CEA-4772-89F9-3D4ACE0CB256}" type="presParOf" srcId="{1E5AF05D-2FD6-462A-B7DC-CC648C2A6DFB}" destId="{977EE4D7-7B59-4642-8436-1485733E6C35}" srcOrd="2" destOrd="0" presId="urn:microsoft.com/office/officeart/2005/8/layout/chevron2"/>
    <dgm:cxn modelId="{3E2D97F8-F2CB-4A8F-93CB-0BD585986522}" type="presParOf" srcId="{977EE4D7-7B59-4642-8436-1485733E6C35}" destId="{1F402521-032F-4CA3-BADC-C2BE3EF2E88F}" srcOrd="0" destOrd="0" presId="urn:microsoft.com/office/officeart/2005/8/layout/chevron2"/>
    <dgm:cxn modelId="{63C685D9-E49D-468E-B069-639B3FF6CC06}" type="presParOf" srcId="{977EE4D7-7B59-4642-8436-1485733E6C35}" destId="{B8DA657E-A075-4FBD-B1F9-AAD74838112A}" srcOrd="1" destOrd="0" presId="urn:microsoft.com/office/officeart/2005/8/layout/chevron2"/>
    <dgm:cxn modelId="{7B9EC6EE-974D-49B8-B2F6-2DF4FEBD65F3}" type="presParOf" srcId="{1E5AF05D-2FD6-462A-B7DC-CC648C2A6DFB}" destId="{C4E7731E-D892-4CBB-AA69-B420A1DB3F35}" srcOrd="3" destOrd="0" presId="urn:microsoft.com/office/officeart/2005/8/layout/chevron2"/>
    <dgm:cxn modelId="{4E82031F-008B-4718-BC0E-DEDF955720D5}" type="presParOf" srcId="{1E5AF05D-2FD6-462A-B7DC-CC648C2A6DFB}" destId="{DA996E2F-3EFB-4029-BEEB-7996CA4F2F2C}" srcOrd="4" destOrd="0" presId="urn:microsoft.com/office/officeart/2005/8/layout/chevron2"/>
    <dgm:cxn modelId="{09DD656D-9BAA-4557-842C-AF84B25AEEF1}" type="presParOf" srcId="{DA996E2F-3EFB-4029-BEEB-7996CA4F2F2C}" destId="{E3406749-0002-4D15-996A-0605FBDC4402}" srcOrd="0" destOrd="0" presId="urn:microsoft.com/office/officeart/2005/8/layout/chevron2"/>
    <dgm:cxn modelId="{2A166564-14A5-48E5-AA09-4CA010C08E5C}" type="presParOf" srcId="{DA996E2F-3EFB-4029-BEEB-7996CA4F2F2C}" destId="{5D764C98-BA12-497E-A389-872B1EEE77D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95B79-6DCB-4B59-8F84-1FC2C8DEA651}" type="datetimeFigureOut">
              <a:rPr lang="zh-HK" altLang="en-US" smtClean="0"/>
              <a:t>23/6/2017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278E0B-D27B-4E2F-A7CE-D35D5999EAE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5163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3AD3-8505-4B0E-9A0D-E79AD3AF4D3F}" type="datetime1">
              <a:rPr lang="zh-HK" altLang="en-US" smtClean="0"/>
              <a:t>23/6/2017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23454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3011-0665-4BDE-B332-4272D5B3828F}" type="datetime1">
              <a:rPr lang="zh-HK" altLang="en-US" smtClean="0"/>
              <a:t>23/6/2017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46375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684A-23EC-43AB-8491-A841FC9A3A42}" type="datetime1">
              <a:rPr lang="zh-HK" altLang="en-US" smtClean="0"/>
              <a:t>23/6/2017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7574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6D2B7-1CE7-4C34-BEEF-4E4FD1E35DFD}" type="datetime1">
              <a:rPr lang="zh-HK" altLang="en-US" smtClean="0"/>
              <a:t>23/6/2017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9898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8FAA-E253-4BA9-B81B-2C74C1C97E7B}" type="datetime1">
              <a:rPr lang="zh-HK" altLang="en-US" smtClean="0"/>
              <a:t>23/6/2017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88425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B3E-5EA9-42CD-8AEE-B2DF1FBBE98A}" type="datetime1">
              <a:rPr lang="zh-HK" altLang="en-US" smtClean="0"/>
              <a:t>23/6/2017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08497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053F0-EA30-4420-8F9C-25DE55442961}" type="datetime1">
              <a:rPr lang="zh-HK" altLang="en-US" smtClean="0"/>
              <a:t>23/6/2017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07403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6D307-B23A-40AB-9311-644A3A005903}" type="datetime1">
              <a:rPr lang="zh-HK" altLang="en-US" smtClean="0"/>
              <a:t>23/6/2017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41641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3454C-D43A-47AC-AC79-61EB7BF43C3A}" type="datetime1">
              <a:rPr lang="zh-HK" altLang="en-US" smtClean="0"/>
              <a:t>23/6/2017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15646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EB89C-69C9-4DC0-9BD1-83F474F97A01}" type="datetime1">
              <a:rPr lang="zh-HK" altLang="en-US" smtClean="0"/>
              <a:t>23/6/2017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83142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68220-393F-49F4-BD3A-20ABCC2BF8D3}" type="datetime1">
              <a:rPr lang="zh-HK" altLang="en-US" smtClean="0"/>
              <a:t>23/6/2017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98611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83EA0-C25B-44AC-8967-DE60A96A4EDB}" type="datetime1">
              <a:rPr lang="zh-HK" altLang="en-US" smtClean="0"/>
              <a:t>23/6/2017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5C209-764A-48BC-A450-3F11B0F0061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60015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指導學生獨立專題探究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校本經驗分享</a:t>
            </a:r>
            <a:endParaRPr lang="zh-HK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保良局姚連生中學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馮詠怡 老師</a:t>
            </a:r>
            <a:endParaRPr lang="zh-HK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11154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學生背景</a:t>
            </a:r>
            <a:endParaRPr lang="zh-HK" altLang="en-US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學習動機中上程度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組織能力較弱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重視分數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zh-HK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87062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任教策略</a:t>
            </a:r>
            <a:endParaRPr lang="zh-HK" altLang="en-US" b="1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5603660"/>
              </p:ext>
            </p:extLst>
          </p:nvPr>
        </p:nvGraphicFramePr>
        <p:xfrm>
          <a:off x="755576" y="1340768"/>
          <a:ext cx="7644765" cy="5120640"/>
        </p:xfrm>
        <a:graphic>
          <a:graphicData uri="http://schemas.openxmlformats.org/drawingml/2006/table">
            <a:tbl>
              <a:tblPr firstRow="1" firstCol="1" bandRow="1"/>
              <a:tblGrid>
                <a:gridCol w="1158087"/>
                <a:gridCol w="2658337"/>
                <a:gridCol w="3828341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年份</a:t>
                      </a:r>
                      <a:endParaRPr lang="zh-TW" sz="16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b="1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工作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教授技巧</a:t>
                      </a:r>
                      <a:endParaRPr lang="zh-TW" sz="16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中四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2014-15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全</a:t>
                      </a:r>
                      <a:r>
                        <a:rPr lang="zh-TW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班</a:t>
                      </a:r>
                      <a:r>
                        <a:rPr lang="en-US" altLang="zh-TW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34</a:t>
                      </a:r>
                      <a:r>
                        <a:rPr lang="zh-TW" altLang="en-US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人，</a:t>
                      </a:r>
                      <a:r>
                        <a:rPr lang="zh-TW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分為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5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組，參與坊間</a:t>
                      </a:r>
                      <a:r>
                        <a:rPr lang="zh-TW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通識教育專題研究報告</a:t>
                      </a:r>
                      <a:r>
                        <a:rPr lang="zh-TW" sz="1600" b="1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比賽</a:t>
                      </a:r>
                      <a:r>
                        <a:rPr lang="zh-TW" altLang="en-US" sz="1600" b="1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。</a:t>
                      </a:r>
                      <a:r>
                        <a:rPr lang="zh-TW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藉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參賽過程，教授不同的資料搜集方法和</a:t>
                      </a:r>
                      <a:r>
                        <a:rPr lang="zh-TW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技巧、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進行匯報及</a:t>
                      </a:r>
                      <a:r>
                        <a:rPr lang="zh-TW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製作</a:t>
                      </a:r>
                      <a:r>
                        <a:rPr lang="zh-TW" altLang="en-US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書面</a:t>
                      </a:r>
                      <a:r>
                        <a:rPr lang="zh-TW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報告</a:t>
                      </a:r>
                      <a:r>
                        <a:rPr lang="zh-TW" altLang="en-US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。</a:t>
                      </a:r>
                      <a:endParaRPr lang="en-US" altLang="zh-TW" sz="160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zh-TW" sz="16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marL="161290">
                        <a:spcAft>
                          <a:spcPts val="0"/>
                        </a:spcAft>
                      </a:pPr>
                      <a:r>
                        <a:rPr lang="zh-TW" sz="1600" i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時期：由</a:t>
                      </a:r>
                      <a:r>
                        <a:rPr lang="en-US" sz="1600" i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2014</a:t>
                      </a:r>
                      <a:r>
                        <a:rPr lang="zh-TW" sz="1600" i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年</a:t>
                      </a:r>
                      <a:r>
                        <a:rPr lang="en-US" sz="1600" i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11</a:t>
                      </a:r>
                      <a:r>
                        <a:rPr lang="zh-TW" sz="1600" i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月至</a:t>
                      </a:r>
                      <a:r>
                        <a:rPr lang="en-US" sz="1600" i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2015</a:t>
                      </a:r>
                      <a:r>
                        <a:rPr lang="zh-TW" sz="1600" i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年</a:t>
                      </a:r>
                      <a:r>
                        <a:rPr lang="en-US" sz="1600" i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5</a:t>
                      </a:r>
                      <a:r>
                        <a:rPr lang="zh-TW" sz="1600" i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月</a:t>
                      </a:r>
                    </a:p>
                    <a:p>
                      <a:pPr marL="161290">
                        <a:spcAft>
                          <a:spcPts val="0"/>
                        </a:spcAft>
                      </a:pPr>
                      <a:r>
                        <a:rPr lang="zh-TW" sz="1600" i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需時：課堂內、課後</a:t>
                      </a:r>
                      <a:r>
                        <a:rPr lang="zh-TW" sz="1600" i="1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指導</a:t>
                      </a:r>
                      <a:r>
                        <a:rPr lang="zh-TW" altLang="en-US" sz="1600" i="1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及綵排等</a:t>
                      </a:r>
                      <a:endParaRPr lang="zh-TW" sz="1600" i="1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1.</a:t>
                      </a:r>
                      <a:r>
                        <a:rPr lang="zh-TW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文獻回顧</a:t>
                      </a:r>
                      <a:r>
                        <a:rPr lang="en-US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 </a:t>
                      </a:r>
                      <a:endParaRPr lang="en-US" sz="1600" b="1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視頻、電台、報章雜誌、書本、研究報告、論文、民調等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16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2.</a:t>
                      </a:r>
                      <a:r>
                        <a:rPr lang="zh-TW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設計問卷及整體、分析數據</a:t>
                      </a:r>
                      <a:r>
                        <a:rPr lang="en-US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 </a:t>
                      </a:r>
                      <a:endParaRPr lang="en-US" sz="1600" b="1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網上問卷或列印版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16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3.</a:t>
                      </a:r>
                      <a:r>
                        <a:rPr lang="zh-TW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訪問</a:t>
                      </a:r>
                      <a:r>
                        <a:rPr lang="en-US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 </a:t>
                      </a:r>
                      <a:endParaRPr lang="en-US" sz="1600" b="1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設計問題、找訪問對象及整理資料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16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4.</a:t>
                      </a:r>
                      <a:r>
                        <a:rPr lang="zh-TW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實地考察</a:t>
                      </a:r>
                      <a:r>
                        <a:rPr lang="en-US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 </a:t>
                      </a:r>
                      <a:endParaRPr lang="en-US" sz="1600" b="1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觀察及統計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16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5.</a:t>
                      </a:r>
                      <a:r>
                        <a:rPr lang="zh-TW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文本分析</a:t>
                      </a:r>
                      <a:r>
                        <a:rPr lang="en-US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 </a:t>
                      </a:r>
                      <a:endParaRPr lang="en-US" sz="1600" b="1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報紙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16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中五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2015-16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擬</a:t>
                      </a:r>
                      <a:r>
                        <a:rPr lang="zh-TW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題</a:t>
                      </a:r>
                      <a:r>
                        <a:rPr lang="en-US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 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&gt; </a:t>
                      </a:r>
                      <a:endParaRPr lang="en-US" sz="160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i="1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按</a:t>
                      </a:r>
                      <a:r>
                        <a:rPr lang="zh-TW" sz="1600" b="1" i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學校時間表</a:t>
                      </a:r>
                      <a:r>
                        <a:rPr lang="en-US" sz="1600" b="1" i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#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 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收集及整理資料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 &gt; </a:t>
                      </a:r>
                      <a:endParaRPr lang="en-US" sz="160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分析</a:t>
                      </a:r>
                      <a:r>
                        <a:rPr lang="en-US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 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&gt; </a:t>
                      </a:r>
                      <a:endParaRPr lang="en-US" sz="160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撰寫報告</a:t>
                      </a:r>
                      <a:endParaRPr lang="zh-TW" sz="16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1.</a:t>
                      </a: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擬題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2.</a:t>
                      </a: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設定「焦點問題」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3(a).</a:t>
                      </a: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介紹不同搜尋引擎特色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3(b).</a:t>
                      </a: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分辨「二手資料」的質素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4</a:t>
                      </a:r>
                      <a:r>
                        <a:rPr lang="en-US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.</a:t>
                      </a:r>
                      <a:r>
                        <a:rPr lang="zh-TW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用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APA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格式參考資料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5.</a:t>
                      </a:r>
                      <a:r>
                        <a:rPr lang="zh-TW" sz="1600" kern="10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何謂正確「引用」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6.</a:t>
                      </a:r>
                      <a:r>
                        <a:rPr lang="zh-TW" sz="1600" kern="10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如何在</a:t>
                      </a:r>
                      <a:r>
                        <a:rPr lang="en-US" sz="1600" kern="10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MS WORD</a:t>
                      </a:r>
                      <a:r>
                        <a:rPr lang="zh-TW" sz="1600" kern="10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製作「註腳」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105"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7.</a:t>
                      </a:r>
                      <a:r>
                        <a:rPr lang="zh-TW" sz="1600" kern="100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善用圖表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8.</a:t>
                      </a:r>
                      <a:r>
                        <a:rPr lang="zh-TW" sz="1600" kern="100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論證過程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47602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HK" b="1" dirty="0">
                <a:latin typeface="標楷體" pitchFamily="65" charset="-120"/>
                <a:ea typeface="標楷體" pitchFamily="65" charset="-120"/>
              </a:rPr>
              <a:t>學生呈交課業日程</a:t>
            </a:r>
            <a:endParaRPr lang="zh-HK" altLang="en-US" b="1" dirty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1630888"/>
              </p:ext>
            </p:extLst>
          </p:nvPr>
        </p:nvGraphicFramePr>
        <p:xfrm>
          <a:off x="899592" y="1340762"/>
          <a:ext cx="7704855" cy="4099319"/>
        </p:xfrm>
        <a:graphic>
          <a:graphicData uri="http://schemas.openxmlformats.org/drawingml/2006/table">
            <a:tbl>
              <a:tblPr firstRow="1" firstCol="1" bandRow="1"/>
              <a:tblGrid>
                <a:gridCol w="1584176"/>
                <a:gridCol w="3672408"/>
                <a:gridCol w="1233769"/>
                <a:gridCol w="1214502"/>
              </a:tblGrid>
              <a:tr h="360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完成期限</a:t>
                      </a:r>
                      <a:endParaRPr lang="zh-TW" sz="16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b="1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工作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b="1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評分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b="1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佔分比例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10/2015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開題活動、擬定研究題目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-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-</a:t>
                      </a:r>
                      <a:endParaRPr lang="zh-TW" sz="16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30/10/2015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呈交</a:t>
                      </a: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IES</a:t>
                      </a: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研究計劃書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  <a:sym typeface="Wingdings"/>
                        </a:rPr>
                        <a:t></a:t>
                      </a: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#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2%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6/11/2015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遞交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A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、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B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部份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初稿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16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  <a:sym typeface="Wingdings"/>
                        </a:rPr>
                        <a:t></a:t>
                      </a: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*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1%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 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資料搜集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-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-</a:t>
                      </a:r>
                      <a:endParaRPr lang="zh-TW" sz="16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8/1/2016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遞交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C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部工作紙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主要觀點匯編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16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  <a:sym typeface="Wingdings"/>
                        </a:rPr>
                        <a:t></a:t>
                      </a: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#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2%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29/1/2016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遞交</a:t>
                      </a: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C</a:t>
                      </a: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部份</a:t>
                      </a: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初稿</a:t>
                      </a: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  <a:sym typeface="Wingdings"/>
                        </a:rPr>
                        <a:t></a:t>
                      </a: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*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1%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 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資料搜集及分析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-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-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29/4/2016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口頭匯報</a:t>
                      </a: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 (</a:t>
                      </a: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探究結果</a:t>
                      </a: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  <a:sym typeface="Wingdings"/>
                        </a:rPr>
                        <a:t></a:t>
                      </a: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@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2%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29/4/2016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遞交</a:t>
                      </a: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D</a:t>
                      </a: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部份</a:t>
                      </a: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初稿</a:t>
                      </a: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  <a:sym typeface="Wingdings"/>
                        </a:rPr>
                        <a:t></a:t>
                      </a: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*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1%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 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老師回饋及組內意見交流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-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-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13/5/2016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呈交獨立專題探究報告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初稿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16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包括參考資料、附錄等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16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  <a:sym typeface="Wingdings"/>
                        </a:rPr>
                        <a:t></a:t>
                      </a: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*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1%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31/5/2016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呈交獨立專題探究報告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定稿</a:t>
                      </a:r>
                      <a:r>
                        <a:rPr lang="en-US" sz="16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16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  <a:sym typeface="Wingdings"/>
                        </a:rPr>
                        <a:t></a:t>
                      </a:r>
                      <a:endParaRPr lang="zh-TW" sz="16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90%</a:t>
                      </a:r>
                      <a:endParaRPr lang="zh-TW" sz="1600" b="1" kern="100" dirty="0"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4</a:t>
            </a:fld>
            <a:endParaRPr lang="zh-HK" altLang="en-US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899592" y="5517232"/>
            <a:ext cx="521168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*</a:t>
            </a:r>
            <a:r>
              <a:rPr kumimoji="1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以「準時遞交」作評核準則</a:t>
            </a:r>
            <a:endParaRPr kumimoji="1" lang="zh-TW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#</a:t>
            </a:r>
            <a:r>
              <a:rPr kumimoji="1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以「準時遞交」及「內容」作評核準則，各佔</a:t>
            </a: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1%</a:t>
            </a:r>
            <a:endParaRPr kumimoji="1" lang="en-US" altLang="zh-TW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@</a:t>
            </a:r>
            <a:r>
              <a:rPr kumimoji="1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以「匯報內容」及「表達技巧」等準則作評分，共佔</a:t>
            </a: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2%</a:t>
            </a:r>
            <a:endParaRPr kumimoji="1" lang="en-US" altLang="zh-TW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  <a:cs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91741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設題目標準</a:t>
            </a:r>
            <a:endParaRPr lang="zh-HK" altLang="en-US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en-US" altLang="zh-HK" kern="100" dirty="0" smtClean="0">
                <a:latin typeface="標楷體" pitchFamily="65" charset="-120"/>
                <a:ea typeface="標楷體" pitchFamily="65" charset="-120"/>
                <a:cs typeface="Times New Roman"/>
              </a:rPr>
              <a:t>1</a:t>
            </a:r>
            <a:r>
              <a:rPr lang="en-US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. </a:t>
            </a:r>
            <a:r>
              <a:rPr lang="zh-TW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具爭議性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2. </a:t>
            </a:r>
            <a:r>
              <a:rPr lang="zh-TW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充份二手資料</a:t>
            </a:r>
            <a:r>
              <a:rPr lang="en-US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(</a:t>
            </a:r>
            <a:r>
              <a:rPr lang="zh-TW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視頻</a:t>
            </a:r>
            <a:r>
              <a:rPr lang="en-US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/</a:t>
            </a:r>
            <a:r>
              <a:rPr lang="zh-TW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報紙</a:t>
            </a:r>
            <a:r>
              <a:rPr lang="en-US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/</a:t>
            </a:r>
            <a:r>
              <a:rPr lang="zh-TW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網上資料</a:t>
            </a:r>
            <a:r>
              <a:rPr lang="en-US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/</a:t>
            </a:r>
            <a:r>
              <a:rPr lang="zh-TW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書</a:t>
            </a:r>
            <a:r>
              <a:rPr lang="en-US" altLang="zh-HK" kern="100" dirty="0" smtClean="0">
                <a:latin typeface="標楷體" pitchFamily="65" charset="-120"/>
                <a:ea typeface="標楷體" pitchFamily="65" charset="-120"/>
                <a:cs typeface="Times New Roman"/>
              </a:rPr>
              <a:t>/</a:t>
            </a:r>
            <a:r>
              <a:rPr lang="zh-TW" altLang="en-US" kern="100" dirty="0" smtClean="0">
                <a:latin typeface="標楷體" pitchFamily="65" charset="-120"/>
                <a:ea typeface="標楷體" pitchFamily="65" charset="-120"/>
                <a:cs typeface="Times New Roman"/>
              </a:rPr>
              <a:t> </a:t>
            </a:r>
            <a:endParaRPr lang="en-US" altLang="zh-TW" kern="100" dirty="0" smtClean="0">
              <a:latin typeface="標楷體" pitchFamily="65" charset="-120"/>
              <a:ea typeface="標楷體" pitchFamily="65" charset="-120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標楷體" pitchFamily="65" charset="-120"/>
                <a:ea typeface="標楷體" pitchFamily="65" charset="-120"/>
                <a:cs typeface="Times New Roman"/>
              </a:rPr>
              <a:t> </a:t>
            </a:r>
            <a:r>
              <a:rPr lang="zh-TW" altLang="en-US" kern="100" dirty="0" smtClean="0">
                <a:latin typeface="標楷體" pitchFamily="65" charset="-120"/>
                <a:ea typeface="標楷體" pitchFamily="65" charset="-120"/>
                <a:cs typeface="Times New Roman"/>
              </a:rPr>
              <a:t>  </a:t>
            </a:r>
            <a:r>
              <a:rPr lang="zh-TW" altLang="zh-HK" kern="100" dirty="0" smtClean="0">
                <a:latin typeface="標楷體" pitchFamily="65" charset="-120"/>
                <a:ea typeface="標楷體" pitchFamily="65" charset="-120"/>
                <a:cs typeface="Times New Roman"/>
              </a:rPr>
              <a:t>雜誌</a:t>
            </a:r>
            <a:r>
              <a:rPr lang="en-US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/</a:t>
            </a:r>
            <a:r>
              <a:rPr lang="zh-TW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研究</a:t>
            </a:r>
            <a:r>
              <a:rPr lang="en-US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/</a:t>
            </a:r>
            <a:r>
              <a:rPr lang="zh-TW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調查報告</a:t>
            </a:r>
            <a:r>
              <a:rPr lang="en-US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/</a:t>
            </a:r>
            <a:r>
              <a:rPr lang="zh-TW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民意調查</a:t>
            </a:r>
            <a:r>
              <a:rPr lang="en-US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)</a:t>
            </a:r>
            <a:r>
              <a:rPr lang="zh-TW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，甚或</a:t>
            </a:r>
            <a:r>
              <a:rPr lang="zh-TW" altLang="zh-HK" kern="100" dirty="0" smtClean="0">
                <a:latin typeface="標楷體" pitchFamily="65" charset="-120"/>
                <a:ea typeface="標楷體" pitchFamily="65" charset="-120"/>
                <a:cs typeface="Times New Roman"/>
              </a:rPr>
              <a:t>能</a:t>
            </a:r>
            <a:endParaRPr lang="en-US" altLang="zh-TW" kern="100" dirty="0" smtClean="0">
              <a:latin typeface="標楷體" pitchFamily="65" charset="-120"/>
              <a:ea typeface="標楷體" pitchFamily="65" charset="-120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kern="100" dirty="0">
                <a:latin typeface="標楷體" pitchFamily="65" charset="-120"/>
                <a:ea typeface="標楷體" pitchFamily="65" charset="-120"/>
                <a:cs typeface="Times New Roman"/>
              </a:rPr>
              <a:t> </a:t>
            </a:r>
            <a:r>
              <a:rPr lang="zh-TW" altLang="en-US" kern="100" dirty="0" smtClean="0">
                <a:latin typeface="標楷體" pitchFamily="65" charset="-120"/>
                <a:ea typeface="標楷體" pitchFamily="65" charset="-120"/>
                <a:cs typeface="Times New Roman"/>
              </a:rPr>
              <a:t>  </a:t>
            </a:r>
            <a:r>
              <a:rPr lang="zh-TW" altLang="zh-HK" kern="100" dirty="0" smtClean="0">
                <a:latin typeface="標楷體" pitchFamily="65" charset="-120"/>
                <a:ea typeface="標楷體" pitchFamily="65" charset="-120"/>
                <a:cs typeface="Times New Roman"/>
              </a:rPr>
              <a:t>做</a:t>
            </a:r>
            <a:r>
              <a:rPr lang="zh-TW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訪問、實地考察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3. </a:t>
            </a:r>
            <a:r>
              <a:rPr lang="zh-TW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能展示不同持份者的看法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4. </a:t>
            </a:r>
            <a:r>
              <a:rPr lang="zh-TW" altLang="zh-HK" kern="100" dirty="0">
                <a:latin typeface="標楷體" pitchFamily="65" charset="-120"/>
                <a:ea typeface="標楷體" pitchFamily="65" charset="-120"/>
                <a:cs typeface="Times New Roman"/>
              </a:rPr>
              <a:t>研究課題是學生有興趣的</a:t>
            </a:r>
          </a:p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72712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題目</a:t>
            </a:r>
            <a:endParaRPr lang="zh-HK" altLang="en-US" b="1" dirty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849711"/>
              </p:ext>
            </p:extLst>
          </p:nvPr>
        </p:nvGraphicFramePr>
        <p:xfrm>
          <a:off x="467544" y="1116672"/>
          <a:ext cx="8229599" cy="5480680"/>
        </p:xfrm>
        <a:graphic>
          <a:graphicData uri="http://schemas.openxmlformats.org/drawingml/2006/table">
            <a:tbl>
              <a:tblPr firstRow="1" firstCol="1" bandRow="1"/>
              <a:tblGrid>
                <a:gridCol w="2743004"/>
                <a:gridCol w="2743004"/>
                <a:gridCol w="2743591"/>
              </a:tblGrid>
              <a:tr h="3600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b="1" kern="1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恆常議題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b="1" kern="1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時事議題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b="1" kern="1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做不得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251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同性婚姻應否在香港合法化？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香港政府應否取消小三全港性系統評估？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政府應否延遲中學生的上課時間，以增加他們的睡眠時間？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1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香港應否將安樂死合法化？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香港政府應否將</a:t>
                      </a:r>
                      <a:r>
                        <a:rPr lang="en-US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UBER</a:t>
                      </a:r>
                      <a:r>
                        <a:rPr lang="zh-TW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合法化？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香港的網絡言論自由會否太寬鬆？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251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在香港應否放寬法例至代孕商業化？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香港政府應否強制性全面推行家居廢物分類回收計劃？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探討香港飼養、虐待和棄置寵物的情況。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1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中國的死刑應否廢除？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香港應否立法規管光污染？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香港高中中國語文科應否剔除文言文教材？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251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香港政府應否徵收含糖飲料</a:t>
                      </a:r>
                      <a:r>
                        <a:rPr lang="en-US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/</a:t>
                      </a:r>
                      <a:r>
                        <a:rPr lang="zh-TW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脂肪稅？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探討反水貨客行為有多大程度影響內地訪港的遊客數量。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香港教育制度應較注重增加中學生知識還是全人發展？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1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 </a:t>
                      </a:r>
                      <a:endParaRPr lang="zh-TW" sz="1600" kern="10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3422" marR="6342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香港應否發牌管制劏房？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節日商品化是否有效傳承傳統節日文化？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1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3422" marR="6342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政府該如何介入本港「剩食」現象？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中國應否全面放寬一孩政策？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251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 </a:t>
                      </a:r>
                      <a:endParaRPr lang="zh-TW" sz="1600" kern="10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3422" marR="6342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探討香港古樹是否應受到立法保育？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中國的網絡實名制是否限制了公民的言論自由？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1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 </a:t>
                      </a:r>
                      <a:endParaRPr lang="zh-TW" sz="1600" kern="10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3422" marR="6342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在香港二次創作應否獲得豁免法律刑責？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中國政府是否應該立法禁止「人肉搜索」？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251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3422" marR="6342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在香港實施「在家教育」政策的可行性有多大？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zh-TW" sz="1600" kern="1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在香港普及素食文化所面對的困難。</a:t>
                      </a:r>
                    </a:p>
                  </a:txBody>
                  <a:tcPr marL="63422" marR="63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48672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評分指引 </a:t>
            </a:r>
            <a:r>
              <a:rPr lang="en-US" altLang="zh-TW" b="1" dirty="0" smtClean="0">
                <a:latin typeface="標楷體" pitchFamily="65" charset="-120"/>
                <a:ea typeface="標楷體" pitchFamily="65" charset="-120"/>
              </a:rPr>
              <a:t>(2017)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7</a:t>
            </a:fld>
            <a:endParaRPr lang="zh-HK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685" y="1223391"/>
            <a:ext cx="4767803" cy="4321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86" y="1252047"/>
            <a:ext cx="4059882" cy="4264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702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評分指引 </a:t>
            </a:r>
            <a:r>
              <a:rPr lang="en-US" altLang="zh-TW" b="1" dirty="0" smtClean="0">
                <a:latin typeface="標楷體" pitchFamily="65" charset="-120"/>
                <a:ea typeface="標楷體" pitchFamily="65" charset="-120"/>
              </a:rPr>
              <a:t>(2017)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8</a:t>
            </a:fld>
            <a:endParaRPr lang="zh-HK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979" y="1340768"/>
            <a:ext cx="1729829" cy="50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341359"/>
            <a:ext cx="5616624" cy="5039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2139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撰寫</a:t>
            </a:r>
            <a:r>
              <a:rPr lang="en-US" altLang="zh-TW" b="1" dirty="0" smtClean="0">
                <a:latin typeface="標楷體" pitchFamily="65" charset="-120"/>
                <a:ea typeface="標楷體" pitchFamily="65" charset="-120"/>
              </a:rPr>
              <a:t>Part C 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的指引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9</a:t>
            </a:fld>
            <a:endParaRPr lang="zh-HK" altLang="en-US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43079" y="4797152"/>
            <a:ext cx="7879080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高階要求：針對同一標準，進行正反的討論，突顯爭議點</a:t>
            </a:r>
            <a:endParaRPr kumimoji="1" lang="zh-TW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  <a:cs typeface="新細明體" pitchFamily="18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902199" y="1268760"/>
            <a:ext cx="75608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2800" b="1" u="sng" kern="100" dirty="0" smtClean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/>
                <a:sym typeface="Wingdings"/>
              </a:rPr>
              <a:t> </a:t>
            </a:r>
            <a:r>
              <a:rPr lang="zh-TW" altLang="en-US" sz="2800" b="1" u="sng" kern="100" dirty="0" smtClean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/>
              </a:rPr>
              <a:t>須多角度</a:t>
            </a:r>
            <a:r>
              <a:rPr lang="zh-TW" altLang="zh-HK" sz="2800" b="1" u="sng" kern="100" dirty="0" smtClean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/>
              </a:rPr>
              <a:t>分析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zh-TW" altLang="zh-HK" sz="2800" kern="100" dirty="0" smtClean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/>
              </a:rPr>
              <a:t>正面、負面</a:t>
            </a:r>
            <a:endParaRPr lang="en-US" altLang="zh-TW" sz="2800" kern="1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  <a:cs typeface="Times New Roman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zh-TW" altLang="zh-HK" sz="2800" kern="100" dirty="0" smtClean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/>
              </a:rPr>
              <a:t>支持、反對</a:t>
            </a:r>
            <a:endParaRPr lang="en-US" altLang="zh-TW" sz="2800" kern="1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  <a:cs typeface="Times New Roman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zh-TW" altLang="zh-HK" sz="2800" kern="100" dirty="0" smtClean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/>
              </a:rPr>
              <a:t>利、弊</a:t>
            </a:r>
            <a:endParaRPr lang="en-US" altLang="zh-TW" sz="2800" kern="1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  <a:cs typeface="Times New Roman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zh-TW" altLang="zh-HK" sz="2800" kern="100" dirty="0" smtClean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/>
              </a:rPr>
              <a:t>不同持份者</a:t>
            </a:r>
            <a:endParaRPr lang="en-US" altLang="zh-TW" sz="2800" kern="1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  <a:cs typeface="Times New Roman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zh-TW" altLang="zh-HK" sz="2800" kern="100" dirty="0" smtClean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/>
              </a:rPr>
              <a:t>不同地區</a:t>
            </a:r>
            <a:r>
              <a:rPr lang="en-US" altLang="zh-HK" sz="2800" kern="100" dirty="0" smtClean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/>
              </a:rPr>
              <a:t> / </a:t>
            </a:r>
            <a:r>
              <a:rPr lang="zh-TW" altLang="zh-HK" sz="2800" kern="100" dirty="0" smtClean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/>
              </a:rPr>
              <a:t>國家</a:t>
            </a:r>
            <a:endParaRPr lang="en-US" altLang="zh-TW" sz="2800" kern="1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  <a:cs typeface="Times New Roman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zh-TW" altLang="zh-HK" sz="2800" kern="100" dirty="0" smtClean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/>
              </a:rPr>
              <a:t>按發展時序</a:t>
            </a:r>
            <a:r>
              <a:rPr lang="en-US" altLang="zh-HK" sz="2800" kern="100" dirty="0" smtClean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/>
              </a:rPr>
              <a:t> (</a:t>
            </a:r>
            <a:r>
              <a:rPr lang="zh-TW" altLang="zh-HK" sz="2800" kern="100" dirty="0" smtClean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/>
              </a:rPr>
              <a:t>陳述</a:t>
            </a:r>
            <a:r>
              <a:rPr lang="en-US" altLang="zh-HK" sz="2800" kern="100" dirty="0" smtClean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/>
              </a:rPr>
              <a:t>) </a:t>
            </a:r>
            <a:r>
              <a:rPr lang="zh-TW" altLang="zh-HK" sz="2800" kern="100" dirty="0" smtClean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/>
              </a:rPr>
              <a:t>顯示變化</a:t>
            </a:r>
            <a:r>
              <a:rPr lang="en-US" altLang="zh-HK" sz="2800" kern="100" dirty="0" smtClean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/>
              </a:rPr>
              <a:t> + </a:t>
            </a:r>
            <a:r>
              <a:rPr lang="zh-TW" altLang="zh-HK" sz="2800" kern="100" dirty="0" smtClean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/>
              </a:rPr>
              <a:t>進程</a:t>
            </a:r>
          </a:p>
        </p:txBody>
      </p:sp>
    </p:spTree>
    <p:extLst>
      <p:ext uri="{BB962C8B-B14F-4D97-AF65-F5344CB8AC3E}">
        <p14:creationId xmlns:p14="http://schemas.microsoft.com/office/powerpoint/2010/main" val="2092229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學生常犯毛病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10</a:t>
            </a:fld>
            <a:endParaRPr lang="zh-HK" altLang="en-US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5697657"/>
              </p:ext>
            </p:extLst>
          </p:nvPr>
        </p:nvGraphicFramePr>
        <p:xfrm>
          <a:off x="755576" y="1340768"/>
          <a:ext cx="7848872" cy="5060478"/>
        </p:xfrm>
        <a:graphic>
          <a:graphicData uri="http://schemas.openxmlformats.org/drawingml/2006/table">
            <a:tbl>
              <a:tblPr firstRow="1" firstCol="1" bandRow="1"/>
              <a:tblGrid>
                <a:gridCol w="2160240"/>
                <a:gridCol w="5688632"/>
              </a:tblGrid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i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毛病</a:t>
                      </a:r>
                      <a:endParaRPr lang="zh-TW" sz="2000" b="1" i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i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樣本</a:t>
                      </a:r>
                      <a:endParaRPr lang="zh-TW" sz="2000" b="1" i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40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「焦點問題</a:t>
                      </a:r>
                      <a:r>
                        <a:rPr lang="zh-TW" sz="20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」</a:t>
                      </a:r>
                      <a:endParaRPr lang="en-US" altLang="zh-TW" sz="200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不</a:t>
                      </a:r>
                      <a:r>
                        <a:rPr lang="zh-TW" sz="20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聚焦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樣本</a:t>
                      </a:r>
                      <a:r>
                        <a:rPr lang="zh-TW" sz="2000" b="1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一</a:t>
                      </a:r>
                      <a:endParaRPr lang="en-US" altLang="zh-TW" sz="2000" b="1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節日</a:t>
                      </a:r>
                      <a:r>
                        <a:rPr lang="zh-TW" sz="20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商品化是否有效傳承傳統節日文化？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405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4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HK" sz="2000" b="1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樣本二</a:t>
                      </a:r>
                      <a:endParaRPr lang="en-US" altLang="zh-TW" sz="2000" b="1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香港的網絡言論自由會否太寬鬆？</a:t>
                      </a:r>
                      <a:endParaRPr lang="zh-TW" sz="20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4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先有立場</a:t>
                      </a:r>
                      <a:r>
                        <a:rPr lang="zh-TW" sz="20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，</a:t>
                      </a:r>
                      <a:endParaRPr lang="en-US" altLang="zh-TW" sz="200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再</a:t>
                      </a:r>
                      <a:r>
                        <a:rPr lang="zh-TW" sz="20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找證據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樣本</a:t>
                      </a:r>
                      <a:r>
                        <a:rPr lang="zh-TW" altLang="en-US" sz="2000" b="1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三</a:t>
                      </a:r>
                      <a:endParaRPr lang="en-US" altLang="zh-TW" sz="2000" b="1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香港</a:t>
                      </a:r>
                      <a:r>
                        <a:rPr lang="zh-TW" sz="20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政府應否取消小三全港性系統評估？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405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用</a:t>
                      </a:r>
                      <a:r>
                        <a:rPr lang="zh-TW" sz="20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圖表</a:t>
                      </a:r>
                      <a:endParaRPr lang="en-US" altLang="zh-TW" sz="200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但</a:t>
                      </a:r>
                      <a:r>
                        <a:rPr lang="zh-TW" sz="20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欠</a:t>
                      </a:r>
                      <a:r>
                        <a:rPr lang="zh-TW" sz="20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歸納</a:t>
                      </a:r>
                      <a:endParaRPr lang="zh-TW" sz="20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樣本</a:t>
                      </a:r>
                      <a:r>
                        <a:rPr lang="zh-TW" altLang="en-US" sz="2000" b="1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四</a:t>
                      </a:r>
                      <a:endParaRPr lang="en-US" altLang="zh-TW" sz="2000" b="1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香港</a:t>
                      </a:r>
                      <a:r>
                        <a:rPr lang="zh-TW" sz="20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政府應否將</a:t>
                      </a:r>
                      <a:r>
                        <a:rPr lang="en-US" sz="2000" kern="100" dirty="0" err="1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Uber</a:t>
                      </a:r>
                      <a:r>
                        <a:rPr lang="zh-TW" sz="20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合法化</a:t>
                      </a:r>
                      <a:r>
                        <a:rPr lang="zh-TW" sz="20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？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405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24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樣本</a:t>
                      </a:r>
                      <a:r>
                        <a:rPr lang="zh-TW" altLang="en-US" sz="2000" b="1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五</a:t>
                      </a:r>
                      <a:endParaRPr lang="en-US" altLang="zh-TW" sz="2000" b="1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中國</a:t>
                      </a:r>
                      <a:r>
                        <a:rPr lang="zh-TW" sz="20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的死刑應否廢除？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405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樣本</a:t>
                      </a:r>
                      <a:r>
                        <a:rPr lang="zh-TW" altLang="en-US" sz="2000" b="1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六</a:t>
                      </a:r>
                      <a:endParaRPr lang="en-US" altLang="zh-TW" sz="2000" b="1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在</a:t>
                      </a:r>
                      <a:r>
                        <a:rPr lang="zh-TW" sz="20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香港應否放寬法例至代孕商業化？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6084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老師必需</a:t>
            </a:r>
            <a:r>
              <a:rPr lang="en-US" altLang="zh-TW" b="1" dirty="0" smtClean="0">
                <a:latin typeface="標楷體" pitchFamily="65" charset="-120"/>
                <a:ea typeface="標楷體" pitchFamily="65" charset="-120"/>
              </a:rPr>
              <a:t>……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5C209-764A-48BC-A450-3F11B0F0061A}" type="slidenum">
              <a:rPr lang="zh-HK" altLang="en-US" smtClean="0"/>
              <a:t>11</a:t>
            </a:fld>
            <a:endParaRPr lang="zh-HK" altLang="en-US"/>
          </a:p>
        </p:txBody>
      </p:sp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764257575"/>
              </p:ext>
            </p:extLst>
          </p:nvPr>
        </p:nvGraphicFramePr>
        <p:xfrm>
          <a:off x="1187624" y="1469008"/>
          <a:ext cx="6936432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1331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991</Words>
  <Application>Microsoft Office PowerPoint</Application>
  <PresentationFormat>如螢幕大小 (4:3)</PresentationFormat>
  <Paragraphs>195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8" baseType="lpstr">
      <vt:lpstr>新細明體</vt:lpstr>
      <vt:lpstr>標楷體</vt:lpstr>
      <vt:lpstr>Arial</vt:lpstr>
      <vt:lpstr>Calibri</vt:lpstr>
      <vt:lpstr>Times New Roman</vt:lpstr>
      <vt:lpstr>Wingdings</vt:lpstr>
      <vt:lpstr>Office 佈景主題</vt:lpstr>
      <vt:lpstr>指導學生獨立專題探究 校本經驗分享</vt:lpstr>
      <vt:lpstr>學生背景</vt:lpstr>
      <vt:lpstr>任教策略</vt:lpstr>
      <vt:lpstr>學生呈交課業日程</vt:lpstr>
      <vt:lpstr>設題目標準</vt:lpstr>
      <vt:lpstr>題目</vt:lpstr>
      <vt:lpstr>評分指引 (2017)</vt:lpstr>
      <vt:lpstr>評分指引 (2017)</vt:lpstr>
      <vt:lpstr>撰寫Part C 的指引</vt:lpstr>
      <vt:lpstr>學生常犯毛病</vt:lpstr>
      <vt:lpstr>老師必需……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Fung Wing Yee</dc:creator>
  <cp:lastModifiedBy>Windows User</cp:lastModifiedBy>
  <cp:revision>32</cp:revision>
  <dcterms:created xsi:type="dcterms:W3CDTF">2017-06-19T04:06:22Z</dcterms:created>
  <dcterms:modified xsi:type="dcterms:W3CDTF">2017-06-23T02:25:15Z</dcterms:modified>
</cp:coreProperties>
</file>