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0" r:id="rId5"/>
    <p:sldId id="274" r:id="rId6"/>
    <p:sldId id="259" r:id="rId7"/>
    <p:sldId id="260" r:id="rId8"/>
    <p:sldId id="275" r:id="rId9"/>
  </p:sldIdLst>
  <p:sldSz cx="9144000" cy="6858000" type="screen4x3"/>
  <p:notesSz cx="6797675" cy="9928225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CF45FF8-AAA7-409E-9E11-BCA8713B8034}" type="datetimeFigureOut">
              <a:rPr lang="zh-HK" altLang="en-US" smtClean="0"/>
              <a:t>18/10/2016</a:t>
            </a:fld>
            <a:endParaRPr lang="zh-HK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zh-HK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橢圓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橢圓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橢圓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75B61A-5CF3-4CEC-8953-E7399F76B9FA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CF45FF8-AAA7-409E-9E11-BCA8713B8034}" type="datetimeFigureOut">
              <a:rPr lang="zh-HK" altLang="en-US" smtClean="0"/>
              <a:t>18/10/2016</a:t>
            </a:fld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75B61A-5CF3-4CEC-8953-E7399F76B9FA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CF45FF8-AAA7-409E-9E11-BCA8713B8034}" type="datetimeFigureOut">
              <a:rPr lang="zh-HK" altLang="en-US" smtClean="0"/>
              <a:t>18/10/2016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zh-HK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75B61A-5CF3-4CEC-8953-E7399F76B9FA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FF8-AAA7-409E-9E11-BCA8713B8034}" type="datetimeFigureOut">
              <a:rPr lang="zh-HK" altLang="en-US" smtClean="0"/>
              <a:t>18/10/2016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B61A-5CF3-4CEC-8953-E7399F76B9FA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FF8-AAA7-409E-9E11-BCA8713B8034}" type="datetimeFigureOut">
              <a:rPr lang="zh-HK" altLang="en-US" smtClean="0"/>
              <a:t>18/10/2016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B61A-5CF3-4CEC-8953-E7399F76B9FA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CF45FF8-AAA7-409E-9E11-BCA8713B8034}" type="datetimeFigureOut">
              <a:rPr lang="zh-HK" altLang="en-US" smtClean="0"/>
              <a:t>18/10/2016</a:t>
            </a:fld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75B61A-5CF3-4CEC-8953-E7399F76B9FA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FF8-AAA7-409E-9E11-BCA8713B8034}" type="datetimeFigureOut">
              <a:rPr lang="zh-HK" altLang="en-US" smtClean="0"/>
              <a:t>18/10/2016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B61A-5CF3-4CEC-8953-E7399F76B9FA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CF45FF8-AAA7-409E-9E11-BCA8713B8034}" type="datetimeFigureOut">
              <a:rPr lang="zh-HK" altLang="en-US" smtClean="0"/>
              <a:t>18/10/2016</a:t>
            </a:fld>
            <a:endParaRPr lang="zh-HK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75B61A-5CF3-4CEC-8953-E7399F76B9FA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CF45FF8-AAA7-409E-9E11-BCA8713B8034}" type="datetimeFigureOut">
              <a:rPr lang="zh-HK" altLang="en-US" smtClean="0"/>
              <a:t>18/10/2016</a:t>
            </a:fld>
            <a:endParaRPr lang="zh-HK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75B61A-5CF3-4CEC-8953-E7399F76B9FA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FF8-AAA7-409E-9E11-BCA8713B8034}" type="datetimeFigureOut">
              <a:rPr lang="zh-HK" altLang="en-US" smtClean="0"/>
              <a:t>18/10/2016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B61A-5CF3-4CEC-8953-E7399F76B9FA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FF8-AAA7-409E-9E11-BCA8713B8034}" type="datetimeFigureOut">
              <a:rPr lang="zh-HK" altLang="en-US" smtClean="0"/>
              <a:t>18/10/2016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B61A-5CF3-4CEC-8953-E7399F76B9FA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CF45FF8-AAA7-409E-9E11-BCA8713B8034}" type="datetimeFigureOut">
              <a:rPr lang="zh-HK" altLang="en-US" smtClean="0"/>
              <a:t>18/10/2016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75B61A-5CF3-4CEC-8953-E7399F76B9FA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z="3200" dirty="0"/>
              <a:t>透過議題</a:t>
            </a:r>
            <a:r>
              <a:rPr lang="zh-TW" altLang="en-US" sz="3200" dirty="0" smtClean="0"/>
              <a:t>探究培養</a:t>
            </a:r>
            <a:r>
              <a:rPr lang="zh-TW" altLang="en-US" sz="3200" dirty="0"/>
              <a:t>正面價值觀</a:t>
            </a:r>
            <a:r>
              <a:rPr lang="zh-HK" altLang="en-US" sz="3200" dirty="0"/>
              <a:t/>
            </a:r>
            <a:br>
              <a:rPr lang="zh-HK" altLang="en-US" sz="3200" dirty="0"/>
            </a:b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zh-HK" altLang="en-US" sz="24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1979712" y="2998777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高中通識教育科</a:t>
            </a:r>
            <a:endParaRPr lang="zh-HK" altLang="en-US" sz="4400" dirty="0"/>
          </a:p>
        </p:txBody>
      </p:sp>
    </p:spTree>
    <p:extLst>
      <p:ext uri="{BB962C8B-B14F-4D97-AF65-F5344CB8AC3E}">
        <p14:creationId xmlns:p14="http://schemas.microsoft.com/office/powerpoint/2010/main" val="57096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培養正面價值觀的相關</a:t>
            </a:r>
            <a:r>
              <a:rPr lang="zh-HK" altLang="en-US" dirty="0" smtClean="0"/>
              <a:t>理論或研究</a:t>
            </a:r>
          </a:p>
        </p:txBody>
      </p:sp>
      <p:sp>
        <p:nvSpPr>
          <p:cNvPr id="1536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HK" dirty="0" smtClean="0"/>
              <a:t>Prescriptive vs </a:t>
            </a:r>
            <a:r>
              <a:rPr lang="en-US" altLang="zh-HK" dirty="0" smtClean="0">
                <a:solidFill>
                  <a:srgbClr val="FF0000"/>
                </a:solidFill>
              </a:rPr>
              <a:t>Descriptive</a:t>
            </a:r>
            <a:r>
              <a:rPr lang="en-US" altLang="zh-HK" dirty="0" smtClean="0"/>
              <a:t> Approach</a:t>
            </a:r>
          </a:p>
          <a:p>
            <a:r>
              <a:rPr lang="en-US" altLang="zh-HK" dirty="0" smtClean="0"/>
              <a:t>Moral reasoning –</a:t>
            </a:r>
            <a:r>
              <a:rPr lang="zh-HK" altLang="en-US" dirty="0" smtClean="0"/>
              <a:t>透過帶領學生討論涉及</a:t>
            </a:r>
            <a:r>
              <a:rPr lang="zh-HK" altLang="en-US" dirty="0" smtClean="0">
                <a:solidFill>
                  <a:srgbClr val="FF0000"/>
                </a:solidFill>
              </a:rPr>
              <a:t>價值觀矛盾</a:t>
            </a:r>
            <a:r>
              <a:rPr lang="zh-HK" altLang="en-US" dirty="0" smtClean="0"/>
              <a:t>的議題，以培養學生的</a:t>
            </a:r>
            <a:r>
              <a:rPr lang="zh-HK" altLang="en-US" dirty="0" smtClean="0">
                <a:solidFill>
                  <a:srgbClr val="FF0000"/>
                </a:solidFill>
              </a:rPr>
              <a:t>價值判斷</a:t>
            </a:r>
            <a:endParaRPr lang="en-US" altLang="zh-HK" sz="2000" dirty="0" smtClean="0"/>
          </a:p>
          <a:p>
            <a:r>
              <a:rPr lang="en-US" altLang="zh-HK" dirty="0" smtClean="0"/>
              <a:t>Value Clarification – </a:t>
            </a:r>
            <a:r>
              <a:rPr lang="zh-HK" altLang="en-US" dirty="0" smtClean="0"/>
              <a:t>教師</a:t>
            </a:r>
            <a:r>
              <a:rPr lang="zh-HK" altLang="en-US" dirty="0"/>
              <a:t>指導學生</a:t>
            </a:r>
            <a:r>
              <a:rPr lang="zh-HK" altLang="en-US" dirty="0" smtClean="0"/>
              <a:t>運用</a:t>
            </a:r>
            <a:r>
              <a:rPr lang="zh-HK" altLang="en-US" dirty="0" smtClean="0">
                <a:solidFill>
                  <a:srgbClr val="FF0000"/>
                </a:solidFill>
              </a:rPr>
              <a:t>理性思考</a:t>
            </a:r>
            <a:r>
              <a:rPr lang="zh-HK" altLang="en-US" dirty="0" smtClean="0"/>
              <a:t>及</a:t>
            </a:r>
            <a:r>
              <a:rPr lang="zh-HK" altLang="en-US" dirty="0" smtClean="0">
                <a:solidFill>
                  <a:srgbClr val="FF0000"/>
                </a:solidFill>
              </a:rPr>
              <a:t>情意感知</a:t>
            </a:r>
            <a:r>
              <a:rPr lang="zh-HK" altLang="en-US" dirty="0" smtClean="0"/>
              <a:t>去探討人的行為，以</a:t>
            </a:r>
            <a:r>
              <a:rPr lang="zh-HK" altLang="en-US" dirty="0" smtClean="0">
                <a:solidFill>
                  <a:srgbClr val="FF0000"/>
                </a:solidFill>
              </a:rPr>
              <a:t>澄清</a:t>
            </a:r>
            <a:r>
              <a:rPr lang="zh-HK" altLang="en-US" dirty="0" smtClean="0"/>
              <a:t>自己的價值觀，而不是透過灌輸的方式</a:t>
            </a:r>
            <a:endParaRPr lang="en-US" altLang="zh-HK" dirty="0" smtClean="0"/>
          </a:p>
        </p:txBody>
      </p:sp>
      <p:sp>
        <p:nvSpPr>
          <p:cNvPr id="5" name="矩形 4"/>
          <p:cNvSpPr/>
          <p:nvPr/>
        </p:nvSpPr>
        <p:spPr>
          <a:xfrm>
            <a:off x="6084888" y="6524625"/>
            <a:ext cx="2952750" cy="223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5366" name="文字方塊 5"/>
          <p:cNvSpPr txBox="1">
            <a:spLocks noChangeArrowheads="1"/>
          </p:cNvSpPr>
          <p:nvPr/>
        </p:nvSpPr>
        <p:spPr bwMode="auto">
          <a:xfrm>
            <a:off x="611188" y="5326063"/>
            <a:ext cx="50577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HK" sz="1200"/>
              <a:t>Values Education Study Final Report (2003) by</a:t>
            </a:r>
            <a:endParaRPr lang="zh-HK" altLang="en-US" sz="1200"/>
          </a:p>
          <a:p>
            <a:pPr eaLnBrk="1" hangingPunct="1"/>
            <a:r>
              <a:rPr lang="en-US" altLang="zh-HK" sz="1200"/>
              <a:t>Australian Government Department of Education, Science and </a:t>
            </a:r>
          </a:p>
          <a:p>
            <a:pPr eaLnBrk="1" hangingPunct="1"/>
            <a:r>
              <a:rPr lang="en-US" altLang="zh-HK" sz="1200"/>
              <a:t>Training </a:t>
            </a:r>
            <a:endParaRPr lang="zh-HK" altLang="en-US" sz="1200"/>
          </a:p>
        </p:txBody>
      </p:sp>
    </p:spTree>
    <p:extLst>
      <p:ext uri="{BB962C8B-B14F-4D97-AF65-F5344CB8AC3E}">
        <p14:creationId xmlns:p14="http://schemas.microsoft.com/office/powerpoint/2010/main" val="117038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培養正面價值觀的一些學與教策略</a:t>
            </a:r>
            <a:endParaRPr lang="zh-HK" altLang="en-US" dirty="0" smtClean="0"/>
          </a:p>
        </p:txBody>
      </p:sp>
      <p:sp>
        <p:nvSpPr>
          <p:cNvPr id="13315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HK" altLang="en-US" dirty="0" smtClean="0"/>
              <a:t>老師解說 </a:t>
            </a:r>
            <a:r>
              <a:rPr lang="en-US" altLang="zh-HK" dirty="0" smtClean="0"/>
              <a:t>/ </a:t>
            </a:r>
            <a:r>
              <a:rPr lang="zh-HK" altLang="en-US" dirty="0" smtClean="0">
                <a:solidFill>
                  <a:srgbClr val="FF0000"/>
                </a:solidFill>
              </a:rPr>
              <a:t>直接指導</a:t>
            </a:r>
            <a:endParaRPr lang="en-US" altLang="zh-HK" dirty="0" smtClean="0">
              <a:solidFill>
                <a:srgbClr val="FF0000"/>
              </a:solidFill>
            </a:endParaRPr>
          </a:p>
          <a:p>
            <a:r>
              <a:rPr lang="zh-HK" altLang="en-US" dirty="0" smtClean="0"/>
              <a:t>透過</a:t>
            </a:r>
            <a:r>
              <a:rPr lang="zh-HK" altLang="en-US" dirty="0" smtClean="0">
                <a:solidFill>
                  <a:srgbClr val="FF0000"/>
                </a:solidFill>
              </a:rPr>
              <a:t>故事</a:t>
            </a:r>
            <a:r>
              <a:rPr lang="zh-HK" altLang="en-US" dirty="0" smtClean="0"/>
              <a:t>說道理</a:t>
            </a:r>
            <a:endParaRPr lang="en-US" altLang="zh-HK" dirty="0" smtClean="0"/>
          </a:p>
          <a:p>
            <a:r>
              <a:rPr lang="zh-HK" altLang="en-US" dirty="0"/>
              <a:t>不同情境的</a:t>
            </a:r>
            <a:r>
              <a:rPr lang="zh-HK" altLang="en-US" dirty="0">
                <a:solidFill>
                  <a:srgbClr val="FF0000"/>
                </a:solidFill>
              </a:rPr>
              <a:t>個案</a:t>
            </a:r>
            <a:r>
              <a:rPr lang="zh-HK" altLang="en-US" dirty="0"/>
              <a:t>分析 </a:t>
            </a:r>
            <a:endParaRPr lang="en-US" altLang="zh-HK" dirty="0"/>
          </a:p>
          <a:p>
            <a:r>
              <a:rPr lang="zh-HK" altLang="en-US" dirty="0" smtClean="0"/>
              <a:t>讓學生參與</a:t>
            </a:r>
            <a:r>
              <a:rPr lang="zh-HK" altLang="en-US" dirty="0" smtClean="0">
                <a:solidFill>
                  <a:srgbClr val="FF0000"/>
                </a:solidFill>
              </a:rPr>
              <a:t>模擬</a:t>
            </a:r>
            <a:r>
              <a:rPr lang="zh-HK" altLang="en-US" dirty="0" smtClean="0"/>
              <a:t>情景</a:t>
            </a:r>
            <a:endParaRPr lang="en-US" altLang="zh-HK" dirty="0" smtClean="0"/>
          </a:p>
          <a:p>
            <a:r>
              <a:rPr lang="zh-HK" altLang="en-US" dirty="0" smtClean="0"/>
              <a:t>體驗式學習</a:t>
            </a:r>
            <a:endParaRPr lang="zh-HK" altLang="en-US" dirty="0" smtClean="0">
              <a:solidFill>
                <a:srgbClr val="FF0000"/>
              </a:solidFill>
            </a:endParaRPr>
          </a:p>
        </p:txBody>
      </p:sp>
      <p:sp>
        <p:nvSpPr>
          <p:cNvPr id="4" name="向下箭號 3"/>
          <p:cNvSpPr/>
          <p:nvPr/>
        </p:nvSpPr>
        <p:spPr>
          <a:xfrm>
            <a:off x="6156176" y="1700808"/>
            <a:ext cx="576263" cy="1944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3317" name="文字方塊 4"/>
          <p:cNvSpPr txBox="1">
            <a:spLocks noChangeArrowheads="1"/>
          </p:cNvSpPr>
          <p:nvPr/>
        </p:nvSpPr>
        <p:spPr bwMode="auto">
          <a:xfrm>
            <a:off x="6948264" y="1484784"/>
            <a:ext cx="677863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9pPr>
          </a:lstStyle>
          <a:p>
            <a:pPr eaLnBrk="1" hangingPunct="1"/>
            <a:r>
              <a:rPr lang="zh-HK" altLang="en-US" sz="3200" b="1" dirty="0">
                <a:solidFill>
                  <a:srgbClr val="006600"/>
                </a:solidFill>
                <a:latin typeface="微軟正黑體" pitchFamily="34" charset="-120"/>
                <a:ea typeface="微軟正黑體" pitchFamily="34" charset="-120"/>
              </a:rPr>
              <a:t>愈近真實情況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1015412" y="4581128"/>
            <a:ext cx="541205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 </a:t>
            </a:r>
            <a:r>
              <a:rPr lang="zh-HK" altLang="en-US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基礎知識 </a:t>
            </a:r>
            <a:endParaRPr lang="en-US" altLang="zh-HK" sz="28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HK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HK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醫學知識、</a:t>
            </a:r>
            <a:r>
              <a:rPr lang="zh-HK" altLang="en-US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制度 </a:t>
            </a:r>
            <a:r>
              <a:rPr lang="en-US" altLang="zh-HK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</a:t>
            </a:r>
            <a:r>
              <a:rPr lang="zh-HK" altLang="en-US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政策</a:t>
            </a:r>
            <a:r>
              <a:rPr lang="zh-HK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HK" altLang="en-US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現況等</a:t>
            </a:r>
            <a:r>
              <a:rPr lang="en-US" altLang="zh-HK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0219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3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培養正面價值觀的一些學與教策略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HK" altLang="en-US" dirty="0" smtClean="0"/>
              <a:t>學生</a:t>
            </a:r>
            <a:r>
              <a:rPr lang="zh-HK" altLang="en-US" dirty="0"/>
              <a:t>對器官捐贈議題感興趣，但</a:t>
            </a:r>
            <a:r>
              <a:rPr lang="zh-HK" altLang="en-US" dirty="0">
                <a:solidFill>
                  <a:srgbClr val="FF0000"/>
                </a:solidFill>
              </a:rPr>
              <a:t>缺乏認識</a:t>
            </a:r>
            <a:endParaRPr lang="en-US" altLang="zh-HK" dirty="0" smtClean="0">
              <a:solidFill>
                <a:srgbClr val="FF0000"/>
              </a:solidFill>
            </a:endParaRPr>
          </a:p>
          <a:p>
            <a:r>
              <a:rPr lang="zh-HK" altLang="en-US" dirty="0" smtClean="0"/>
              <a:t>學生</a:t>
            </a:r>
            <a:r>
              <a:rPr lang="zh-HK" altLang="en-US" dirty="0"/>
              <a:t>對「生死」、「疾病」等</a:t>
            </a:r>
            <a:r>
              <a:rPr lang="zh-HK" altLang="en-US" dirty="0">
                <a:solidFill>
                  <a:srgbClr val="FF0000"/>
                </a:solidFill>
              </a:rPr>
              <a:t>感覺較</a:t>
            </a:r>
            <a:r>
              <a:rPr lang="zh-HK" altLang="en-US" dirty="0" smtClean="0">
                <a:solidFill>
                  <a:srgbClr val="FF0000"/>
                </a:solidFill>
              </a:rPr>
              <a:t>遙遠</a:t>
            </a:r>
            <a:endParaRPr lang="en-US" altLang="zh-HK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dirty="0" smtClean="0"/>
              <a:t>透過</a:t>
            </a:r>
            <a:r>
              <a:rPr lang="zh-HK" altLang="en-US" dirty="0">
                <a:solidFill>
                  <a:srgbClr val="FF0000"/>
                </a:solidFill>
              </a:rPr>
              <a:t>提問</a:t>
            </a:r>
            <a:r>
              <a:rPr lang="zh-HK" altLang="en-US" dirty="0"/>
              <a:t>及回饋，讓學生掌握</a:t>
            </a:r>
            <a:r>
              <a:rPr lang="zh-HK" altLang="en-US" dirty="0" smtClean="0">
                <a:solidFill>
                  <a:srgbClr val="FF0000"/>
                </a:solidFill>
              </a:rPr>
              <a:t>基礎</a:t>
            </a:r>
            <a:r>
              <a:rPr lang="zh-HK" altLang="en-US" dirty="0">
                <a:solidFill>
                  <a:srgbClr val="FF0000"/>
                </a:solidFill>
              </a:rPr>
              <a:t>知識</a:t>
            </a:r>
            <a:endParaRPr lang="en-US" altLang="zh-HK" dirty="0" smtClean="0">
              <a:solidFill>
                <a:srgbClr val="FF0000"/>
              </a:solidFill>
            </a:endParaRPr>
          </a:p>
          <a:p>
            <a:r>
              <a:rPr lang="zh-HK" altLang="en-US" dirty="0"/>
              <a:t>運用</a:t>
            </a:r>
            <a:r>
              <a:rPr lang="zh-HK" altLang="en-US" dirty="0">
                <a:solidFill>
                  <a:srgbClr val="FF0000"/>
                </a:solidFill>
              </a:rPr>
              <a:t>模擬情境</a:t>
            </a:r>
            <a:r>
              <a:rPr lang="zh-HK" altLang="en-US" dirty="0"/>
              <a:t>，引發學生思考生命意義</a:t>
            </a:r>
            <a:endParaRPr lang="en-US" altLang="zh-HK" dirty="0"/>
          </a:p>
          <a:p>
            <a:r>
              <a:rPr lang="zh-HK" altLang="en-US" dirty="0" smtClean="0">
                <a:solidFill>
                  <a:srgbClr val="FF0000"/>
                </a:solidFill>
              </a:rPr>
              <a:t>設想</a:t>
            </a:r>
            <a:r>
              <a:rPr lang="zh-HK" altLang="en-US" dirty="0"/>
              <a:t>病人一天的生活及所遇困難，包括對工作</a:t>
            </a:r>
            <a:r>
              <a:rPr lang="en-US" altLang="zh-HK" dirty="0"/>
              <a:t>/</a:t>
            </a:r>
            <a:r>
              <a:rPr lang="zh-HK" altLang="en-US" dirty="0"/>
              <a:t>學業的影響、所涉醫療開支等</a:t>
            </a:r>
            <a:endParaRPr lang="en-US" altLang="zh-HK" dirty="0"/>
          </a:p>
          <a:p>
            <a:r>
              <a:rPr lang="zh-HK" altLang="en-US" dirty="0" smtClean="0"/>
              <a:t>鼓勵</a:t>
            </a:r>
            <a:r>
              <a:rPr lang="zh-HK" altLang="en-US" dirty="0"/>
              <a:t>學生運用</a:t>
            </a:r>
            <a:r>
              <a:rPr lang="zh-HK" altLang="en-US" dirty="0">
                <a:solidFill>
                  <a:srgbClr val="FF0000"/>
                </a:solidFill>
              </a:rPr>
              <a:t>概念，</a:t>
            </a:r>
            <a:r>
              <a:rPr lang="zh-HK" altLang="en-US" dirty="0" smtClean="0"/>
              <a:t>討論</a:t>
            </a:r>
            <a:r>
              <a:rPr lang="zh-HK" altLang="en-US" dirty="0"/>
              <a:t>個案及</a:t>
            </a:r>
            <a:r>
              <a:rPr lang="zh-HK" altLang="en-US" dirty="0" smtClean="0"/>
              <a:t>議題</a:t>
            </a:r>
            <a:endParaRPr lang="en-US" altLang="zh-HK" dirty="0" smtClean="0"/>
          </a:p>
          <a:p>
            <a:endParaRPr lang="zh-HK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534" y="4653136"/>
            <a:ext cx="2497806" cy="2015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341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培養正面價值觀的一些學與教策略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HK" altLang="en-US" dirty="0"/>
              <a:t>價值觀：</a:t>
            </a:r>
            <a:r>
              <a:rPr lang="zh-HK" altLang="en-US" dirty="0" smtClean="0"/>
              <a:t>關愛</a:t>
            </a:r>
            <a:r>
              <a:rPr lang="zh-TW" altLang="en-US" dirty="0" smtClean="0"/>
              <a:t>他人</a:t>
            </a:r>
            <a:r>
              <a:rPr lang="zh-TW" altLang="en-US" dirty="0"/>
              <a:t>，同理心、感恩</a:t>
            </a:r>
            <a:r>
              <a:rPr lang="zh-TW" altLang="en-US" dirty="0" smtClean="0"/>
              <a:t>等</a:t>
            </a:r>
            <a:endParaRPr lang="en-US" altLang="zh-TW" dirty="0" smtClean="0"/>
          </a:p>
          <a:p>
            <a:r>
              <a:rPr lang="zh-HK" altLang="en-US" dirty="0" smtClean="0"/>
              <a:t>議題</a:t>
            </a:r>
            <a:r>
              <a:rPr lang="zh-HK" altLang="en-US" dirty="0"/>
              <a:t>：</a:t>
            </a:r>
            <a:r>
              <a:rPr lang="zh-HK" altLang="en-US" dirty="0" smtClean="0"/>
              <a:t>器官捐贈</a:t>
            </a:r>
            <a:endParaRPr lang="en-US" altLang="zh-HK" dirty="0" smtClean="0"/>
          </a:p>
          <a:p>
            <a:r>
              <a:rPr lang="zh-HK" altLang="en-US" dirty="0"/>
              <a:t>單元：公共衛生</a:t>
            </a:r>
            <a:endParaRPr lang="en-US" altLang="zh-TW" dirty="0" smtClean="0"/>
          </a:p>
          <a:p>
            <a:endParaRPr lang="zh-HK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922614"/>
            <a:ext cx="4206512" cy="3832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6012160" y="558924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400" b="1" dirty="0">
                <a:solidFill>
                  <a:srgbClr val="00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模擬情境</a:t>
            </a:r>
          </a:p>
        </p:txBody>
      </p:sp>
    </p:spTree>
    <p:extLst>
      <p:ext uri="{BB962C8B-B14F-4D97-AF65-F5344CB8AC3E}">
        <p14:creationId xmlns:p14="http://schemas.microsoft.com/office/powerpoint/2010/main" val="3845813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培養正面價值觀的一些學與教策略</a:t>
            </a:r>
            <a:endParaRPr lang="zh-HK" altLang="en-US" dirty="0" smtClean="0"/>
          </a:p>
        </p:txBody>
      </p:sp>
      <p:sp>
        <p:nvSpPr>
          <p:cNvPr id="17411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HK" altLang="en-US" dirty="0" smtClean="0"/>
              <a:t>價值觀：關愛、共融</a:t>
            </a:r>
            <a:endParaRPr lang="en-US" altLang="zh-HK" dirty="0" smtClean="0"/>
          </a:p>
          <a:p>
            <a:r>
              <a:rPr lang="zh-HK" altLang="en-US" dirty="0" smtClean="0"/>
              <a:t>全球化下的貧窮問題  </a:t>
            </a:r>
          </a:p>
        </p:txBody>
      </p:sp>
      <p:pic>
        <p:nvPicPr>
          <p:cNvPr id="17413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501008"/>
            <a:ext cx="4319587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01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培養正面價值觀的一些學與教策略</a:t>
            </a:r>
            <a:endParaRPr lang="zh-HK" altLang="en-US" dirty="0" smtClean="0"/>
          </a:p>
        </p:txBody>
      </p:sp>
      <p:sp>
        <p:nvSpPr>
          <p:cNvPr id="1536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HK" altLang="en-US" sz="3200" dirty="0" smtClean="0"/>
              <a:t>非洲剛果的貧窮情況</a:t>
            </a:r>
            <a:endParaRPr lang="en-US" altLang="zh-HK" sz="3200" dirty="0" smtClean="0"/>
          </a:p>
          <a:p>
            <a:pPr lvl="1"/>
            <a:r>
              <a:rPr lang="zh-HK" altLang="en-US" sz="2400" dirty="0" smtClean="0"/>
              <a:t>如何讓學生</a:t>
            </a:r>
            <a:r>
              <a:rPr lang="zh-HK" altLang="en-US" sz="2400" dirty="0" smtClean="0">
                <a:solidFill>
                  <a:srgbClr val="FF0000"/>
                </a:solidFill>
              </a:rPr>
              <a:t>感受</a:t>
            </a:r>
            <a:r>
              <a:rPr lang="zh-HK" altLang="en-US" sz="2400" dirty="0" smtClean="0"/>
              <a:t>更多？</a:t>
            </a:r>
            <a:endParaRPr lang="en-US" altLang="zh-HK" sz="2400" dirty="0" smtClean="0"/>
          </a:p>
          <a:p>
            <a:pPr lvl="1"/>
            <a:r>
              <a:rPr lang="zh-HK" altLang="en-US" sz="2400" dirty="0" smtClean="0"/>
              <a:t>如何拉近貧窮地區與我們的</a:t>
            </a:r>
            <a:r>
              <a:rPr lang="zh-HK" altLang="en-US" sz="2400" dirty="0" smtClean="0">
                <a:solidFill>
                  <a:srgbClr val="FF0000"/>
                </a:solidFill>
              </a:rPr>
              <a:t>距離</a:t>
            </a:r>
            <a:r>
              <a:rPr lang="zh-HK" altLang="en-US" sz="2400" dirty="0" smtClean="0"/>
              <a:t>？</a:t>
            </a:r>
            <a:endParaRPr lang="en-US" altLang="zh-HK" sz="2400" dirty="0" smtClean="0"/>
          </a:p>
          <a:p>
            <a:pPr lvl="1"/>
            <a:r>
              <a:rPr lang="zh-HK" altLang="en-US" sz="2400" dirty="0" smtClean="0"/>
              <a:t>如何減少學生的「</a:t>
            </a:r>
            <a:r>
              <a:rPr lang="zh-HK" altLang="en-US" sz="2400" dirty="0" smtClean="0">
                <a:solidFill>
                  <a:srgbClr val="FF0000"/>
                </a:solidFill>
              </a:rPr>
              <a:t>無力感</a:t>
            </a:r>
            <a:r>
              <a:rPr lang="zh-HK" altLang="en-US" sz="2400" dirty="0" smtClean="0"/>
              <a:t>」？</a:t>
            </a:r>
            <a:endParaRPr lang="en-US" altLang="zh-HK" sz="2400" dirty="0" smtClean="0"/>
          </a:p>
          <a:p>
            <a:pPr lvl="1"/>
            <a:r>
              <a:rPr lang="zh-HK" altLang="en-US" sz="2400" dirty="0" smtClean="0"/>
              <a:t>如何帶領學生的</a:t>
            </a:r>
            <a:r>
              <a:rPr lang="zh-HK" altLang="en-US" sz="2400" dirty="0" smtClean="0">
                <a:solidFill>
                  <a:srgbClr val="FF0000"/>
                </a:solidFill>
              </a:rPr>
              <a:t>正面</a:t>
            </a:r>
            <a:r>
              <a:rPr lang="zh-HK" altLang="en-US" sz="2400" dirty="0" smtClean="0"/>
              <a:t>思考？</a:t>
            </a:r>
            <a:endParaRPr lang="en-US" altLang="zh-HK" sz="2400" dirty="0" smtClean="0"/>
          </a:p>
          <a:p>
            <a:pPr lvl="1"/>
            <a:endParaRPr lang="zh-HK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5754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培養正面價值觀的一些學與教策略</a:t>
            </a:r>
            <a:endParaRPr lang="zh-HK" altLang="en-US" dirty="0" smtClean="0"/>
          </a:p>
        </p:txBody>
      </p:sp>
      <p:sp>
        <p:nvSpPr>
          <p:cNvPr id="21507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zh-HK" altLang="en-US" dirty="0" smtClean="0"/>
              <a:t>引導</a:t>
            </a:r>
            <a:r>
              <a:rPr lang="zh-HK" altLang="en-US" dirty="0" smtClean="0">
                <a:solidFill>
                  <a:srgbClr val="FF0000"/>
                </a:solidFill>
              </a:rPr>
              <a:t>正面</a:t>
            </a:r>
            <a:r>
              <a:rPr lang="zh-HK" altLang="en-US" dirty="0" smtClean="0"/>
              <a:t>思考</a:t>
            </a:r>
            <a:endParaRPr lang="en-US" altLang="zh-HK" dirty="0" smtClean="0"/>
          </a:p>
          <a:p>
            <a:pPr>
              <a:defRPr/>
            </a:pPr>
            <a:r>
              <a:rPr lang="zh-HK" altLang="en-US" dirty="0" smtClean="0"/>
              <a:t>尊重</a:t>
            </a:r>
            <a:r>
              <a:rPr lang="zh-HK" altLang="en-US" dirty="0" smtClean="0">
                <a:solidFill>
                  <a:srgbClr val="FF0000"/>
                </a:solidFill>
              </a:rPr>
              <a:t>証據</a:t>
            </a:r>
            <a:r>
              <a:rPr lang="zh-HK" altLang="en-US" dirty="0" smtClean="0"/>
              <a:t>的思考 </a:t>
            </a:r>
            <a:r>
              <a:rPr lang="en-US" altLang="zh-HK" dirty="0" smtClean="0"/>
              <a:t>/ </a:t>
            </a:r>
            <a:r>
              <a:rPr lang="zh-HK" altLang="en-US" dirty="0" smtClean="0"/>
              <a:t>討論</a:t>
            </a:r>
            <a:endParaRPr lang="en-US" altLang="zh-HK" dirty="0" smtClean="0"/>
          </a:p>
          <a:p>
            <a:pPr>
              <a:defRPr/>
            </a:pPr>
            <a:r>
              <a:rPr lang="zh-HK" altLang="en-US" dirty="0" smtClean="0"/>
              <a:t>提出</a:t>
            </a:r>
            <a:r>
              <a:rPr lang="zh-HK" altLang="en-US" dirty="0" smtClean="0">
                <a:solidFill>
                  <a:srgbClr val="FF0000"/>
                </a:solidFill>
              </a:rPr>
              <a:t>解決辦法 </a:t>
            </a:r>
            <a:r>
              <a:rPr lang="en-US" altLang="zh-HK" dirty="0" smtClean="0"/>
              <a:t>/ </a:t>
            </a:r>
            <a:r>
              <a:rPr lang="zh-HK" altLang="en-US" dirty="0" smtClean="0"/>
              <a:t>建議如何</a:t>
            </a:r>
            <a:r>
              <a:rPr lang="zh-HK" altLang="en-US" dirty="0" smtClean="0">
                <a:solidFill>
                  <a:srgbClr val="FF0000"/>
                </a:solidFill>
              </a:rPr>
              <a:t>改變</a:t>
            </a:r>
            <a:r>
              <a:rPr lang="zh-HK" altLang="en-US" dirty="0" smtClean="0"/>
              <a:t>現況</a:t>
            </a:r>
            <a:endParaRPr lang="en-US" altLang="zh-HK" dirty="0" smtClean="0"/>
          </a:p>
          <a:p>
            <a:pPr>
              <a:defRPr/>
            </a:pPr>
            <a:r>
              <a:rPr lang="zh-HK" altLang="en-US" dirty="0"/>
              <a:t>預計</a:t>
            </a:r>
            <a:r>
              <a:rPr lang="zh-HK" altLang="en-US" dirty="0">
                <a:solidFill>
                  <a:srgbClr val="FF0000"/>
                </a:solidFill>
              </a:rPr>
              <a:t>未來</a:t>
            </a:r>
            <a:r>
              <a:rPr lang="zh-HK" altLang="en-US" dirty="0"/>
              <a:t>的趨勢，提出解決方案</a:t>
            </a:r>
            <a:endParaRPr lang="en-US" altLang="zh-HK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zh-HK" altLang="en-US" dirty="0"/>
              <a:t>扮演</a:t>
            </a:r>
            <a:r>
              <a:rPr lang="zh-HK" altLang="en-US" dirty="0">
                <a:solidFill>
                  <a:srgbClr val="FF0000"/>
                </a:solidFill>
              </a:rPr>
              <a:t>政府</a:t>
            </a:r>
            <a:r>
              <a:rPr lang="zh-HK" altLang="en-US" dirty="0"/>
              <a:t> </a:t>
            </a:r>
            <a:r>
              <a:rPr lang="en-US" altLang="zh-HK" dirty="0"/>
              <a:t>/ </a:t>
            </a:r>
            <a:r>
              <a:rPr lang="zh-HK" altLang="en-US" dirty="0"/>
              <a:t>政策制定者的角色</a:t>
            </a:r>
          </a:p>
          <a:p>
            <a:pPr>
              <a:defRPr/>
            </a:pPr>
            <a:r>
              <a:rPr lang="zh-HK" altLang="en-US" dirty="0" smtClean="0"/>
              <a:t>參與社區 </a:t>
            </a:r>
            <a:r>
              <a:rPr lang="en-US" altLang="zh-HK" dirty="0" smtClean="0"/>
              <a:t>/ </a:t>
            </a:r>
            <a:r>
              <a:rPr lang="zh-HK" altLang="en-US" dirty="0" smtClean="0"/>
              <a:t>實際</a:t>
            </a:r>
            <a:r>
              <a:rPr lang="zh-HK" altLang="en-US" dirty="0" smtClean="0">
                <a:solidFill>
                  <a:srgbClr val="FF0000"/>
                </a:solidFill>
              </a:rPr>
              <a:t>行動</a:t>
            </a:r>
            <a:endParaRPr lang="en-US" altLang="zh-HK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51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972</TotalTime>
  <Words>365</Words>
  <Application>Microsoft Office PowerPoint</Application>
  <PresentationFormat>如螢幕大小 (4:3)</PresentationFormat>
  <Paragraphs>46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壁窗</vt:lpstr>
      <vt:lpstr>透過議題探究培養正面價值觀 </vt:lpstr>
      <vt:lpstr>培養正面價值觀的相關理論或研究</vt:lpstr>
      <vt:lpstr>培養正面價值觀的一些學與教策略</vt:lpstr>
      <vt:lpstr>培養正面價值觀的一些學與教策略</vt:lpstr>
      <vt:lpstr>培養正面價值觀的一些學與教策略</vt:lpstr>
      <vt:lpstr>培養正面價值觀的一些學與教策略</vt:lpstr>
      <vt:lpstr>培養正面價值觀的一些學與教策略</vt:lpstr>
      <vt:lpstr>培養正面價值觀的一些學與教策略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有關器官移植的學與教策略</dc:title>
  <dc:creator>CHAN, Wah-lun</dc:creator>
  <cp:lastModifiedBy>CHAN, Wah-lun</cp:lastModifiedBy>
  <cp:revision>35</cp:revision>
  <cp:lastPrinted>2016-10-06T03:29:37Z</cp:lastPrinted>
  <dcterms:created xsi:type="dcterms:W3CDTF">2016-09-30T02:16:57Z</dcterms:created>
  <dcterms:modified xsi:type="dcterms:W3CDTF">2016-10-18T08:10:58Z</dcterms:modified>
</cp:coreProperties>
</file>