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62" r:id="rId3"/>
    <p:sldId id="269" r:id="rId4"/>
    <p:sldId id="263" r:id="rId5"/>
    <p:sldId id="264" r:id="rId6"/>
    <p:sldId id="265" r:id="rId7"/>
    <p:sldId id="267" r:id="rId8"/>
    <p:sldId id="256" r:id="rId9"/>
    <p:sldId id="257" r:id="rId10"/>
    <p:sldId id="258" r:id="rId11"/>
    <p:sldId id="259" r:id="rId12"/>
    <p:sldId id="260" r:id="rId13"/>
    <p:sldId id="261" r:id="rId14"/>
    <p:sldId id="266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A73DC90E-D21D-4F30-B6C8-8C167148835B}" type="datetimeFigureOut">
              <a:rPr lang="zh-TW" altLang="en-US" smtClean="0"/>
              <a:pPr/>
              <a:t>2016/2/29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59C8A2DD-19CC-4069-9E41-46D8F62451D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hyperlink" Target="mailto:yvonnekpw@yahoo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42843" y="642918"/>
            <a:ext cx="885831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TW" sz="3600" dirty="0" smtClean="0"/>
          </a:p>
          <a:p>
            <a:pPr algn="ctr"/>
            <a:r>
              <a:rPr lang="zh-TW" altLang="en-US" sz="3600" dirty="0" smtClean="0"/>
              <a:t>教育局  課程發展處</a:t>
            </a:r>
            <a:endParaRPr lang="en-US" altLang="zh-TW" sz="3600" dirty="0" smtClean="0"/>
          </a:p>
          <a:p>
            <a:pPr algn="ctr"/>
            <a:r>
              <a:rPr lang="zh-TW" altLang="en-US" sz="3600" dirty="0" smtClean="0"/>
              <a:t>通識教育組</a:t>
            </a:r>
            <a:endParaRPr lang="en-US" altLang="zh-TW" sz="3600" dirty="0" smtClean="0"/>
          </a:p>
          <a:p>
            <a:pPr algn="ctr"/>
            <a:endParaRPr lang="en-US" altLang="zh-TW" sz="3600" dirty="0" smtClean="0"/>
          </a:p>
          <a:p>
            <a:pPr algn="ctr"/>
            <a:r>
              <a:rPr lang="zh-TW" altLang="en-US" sz="3200" dirty="0" smtClean="0"/>
              <a:t>簡介「注意力不足</a:t>
            </a:r>
            <a:r>
              <a:rPr lang="en-US" altLang="zh-TW" sz="3200" dirty="0" smtClean="0"/>
              <a:t>/</a:t>
            </a:r>
            <a:r>
              <a:rPr lang="zh-TW" altLang="en-US" sz="3200" dirty="0" smtClean="0"/>
              <a:t>過度活躍症」特殊學習需要</a:t>
            </a:r>
            <a:endParaRPr lang="en-US" altLang="zh-TW" sz="3200" dirty="0" smtClean="0"/>
          </a:p>
          <a:p>
            <a:pPr algn="ctr"/>
            <a:endParaRPr lang="en-US" altLang="zh-TW" sz="3200" dirty="0"/>
          </a:p>
          <a:p>
            <a:pPr algn="ctr"/>
            <a:endParaRPr lang="en-US" altLang="zh-TW" sz="3200" dirty="0" smtClean="0"/>
          </a:p>
          <a:p>
            <a:pPr algn="ctr"/>
            <a:r>
              <a:rPr lang="zh-TW" altLang="en-US" sz="3200" dirty="0" smtClean="0"/>
              <a:t>鄞佩慧</a:t>
            </a:r>
            <a:endParaRPr lang="en-US" altLang="zh-TW" sz="3600" dirty="0" smtClean="0"/>
          </a:p>
          <a:p>
            <a:pPr algn="ctr"/>
            <a:r>
              <a:rPr lang="zh-TW" altLang="en-US" sz="3200" dirty="0" smtClean="0"/>
              <a:t>香港教育學院  特殊教育與輔導學系</a:t>
            </a:r>
            <a:endParaRPr lang="en-US" altLang="zh-TW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714348" y="1643050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 </a:t>
            </a:r>
            <a:endParaRPr lang="zh-TW" altLang="en-US" sz="24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857388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《</a:t>
            </a:r>
            <a:r>
              <a:rPr lang="zh-TW" altLang="en-US" sz="3200" dirty="0" smtClean="0"/>
              <a:t>精神疾病診斷及統計手冊</a:t>
            </a:r>
            <a:r>
              <a:rPr lang="en-US" altLang="zh-TW" sz="3200" dirty="0" smtClean="0"/>
              <a:t>》(</a:t>
            </a:r>
            <a:r>
              <a:rPr lang="zh-TW" altLang="en-US" sz="3200" dirty="0" smtClean="0"/>
              <a:t>第五版</a:t>
            </a:r>
            <a:r>
              <a:rPr lang="en-US" altLang="zh-TW" sz="3200" dirty="0" smtClean="0"/>
              <a:t>)</a:t>
            </a:r>
            <a:br>
              <a:rPr lang="en-US" altLang="zh-TW" sz="3200" dirty="0" smtClean="0"/>
            </a:br>
            <a:r>
              <a:rPr lang="en-US" altLang="zh-TW" sz="3200" dirty="0" smtClean="0"/>
              <a:t>(Diagnostic and Statistical Manual of Mental </a:t>
            </a:r>
            <a:r>
              <a:rPr lang="en-US" altLang="zh-TW" sz="3200" dirty="0" err="1" smtClean="0"/>
              <a:t>Disorders,DSM</a:t>
            </a:r>
            <a:r>
              <a:rPr lang="en-US" altLang="zh-TW" sz="3200" dirty="0" smtClean="0"/>
              <a:t>-V)-ADHD</a:t>
            </a:r>
            <a:endParaRPr lang="zh-TW" altLang="en-US" sz="3200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2E53D-8E54-470F-9BC0-584F856C611C}" type="slidenum">
              <a:rPr lang="zh-HK" altLang="en-US" smtClean="0"/>
              <a:pPr/>
              <a:t>2</a:t>
            </a:fld>
            <a:endParaRPr lang="zh-HK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57158" y="2500306"/>
          <a:ext cx="8358246" cy="400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217"/>
                <a:gridCol w="7208029"/>
              </a:tblGrid>
              <a:tr h="1071570"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solidFill>
                            <a:schemeClr val="tx1"/>
                          </a:solidFill>
                        </a:rPr>
                        <a:t>DSM-IV</a:t>
                      </a:r>
                    </a:p>
                    <a:p>
                      <a:r>
                        <a:rPr lang="en-US" altLang="zh-TW" sz="2400" b="0" dirty="0" smtClean="0">
                          <a:solidFill>
                            <a:schemeClr val="tx1"/>
                          </a:solidFill>
                        </a:rPr>
                        <a:t>1994</a:t>
                      </a:r>
                      <a:endParaRPr lang="zh-TW" alt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zh-TW" altLang="en-US" sz="2400" b="0" dirty="0" smtClean="0">
                          <a:solidFill>
                            <a:schemeClr val="tx1"/>
                          </a:solidFill>
                        </a:rPr>
                        <a:t>「</a:t>
                      </a:r>
                      <a:r>
                        <a:rPr lang="zh-TW" altLang="en-US" sz="2400" b="1" u="sng" dirty="0" smtClean="0">
                          <a:solidFill>
                            <a:schemeClr val="tx1"/>
                          </a:solidFill>
                        </a:rPr>
                        <a:t>精神障礙</a:t>
                      </a:r>
                      <a:r>
                        <a:rPr lang="zh-TW" altLang="en-US" sz="2400" b="0" dirty="0" smtClean="0">
                          <a:solidFill>
                            <a:schemeClr val="tx1"/>
                          </a:solidFill>
                        </a:rPr>
                        <a:t>初診於嬰兒期、小學期或青春期」</a:t>
                      </a:r>
                      <a:endParaRPr lang="en-US" altLang="zh-TW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400" b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altLang="zh-TW" sz="24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sz="2400" b="0" dirty="0" smtClean="0">
                          <a:solidFill>
                            <a:schemeClr val="tx1"/>
                          </a:solidFill>
                        </a:rPr>
                        <a:t>Disorder usually First Diagnosed in Infancy, Childhood or Adolescent)</a:t>
                      </a:r>
                      <a:endParaRPr lang="zh-TW" alt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5792"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2472">
                <a:tc>
                  <a:txBody>
                    <a:bodyPr/>
                    <a:lstStyle/>
                    <a:p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</a:rPr>
                        <a:t>DSM-V</a:t>
                      </a:r>
                      <a:br>
                        <a:rPr lang="en-US" altLang="zh-TW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zh-TW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2400" dirty="0" smtClean="0"/>
                        <a:t>「</a:t>
                      </a:r>
                      <a:r>
                        <a:rPr lang="zh-TW" altLang="en-US" sz="2400" b="1" u="sng" dirty="0" smtClean="0"/>
                        <a:t>腦神經</a:t>
                      </a:r>
                      <a:r>
                        <a:rPr lang="zh-TW" altLang="en-US" sz="2400" dirty="0" smtClean="0"/>
                        <a:t>發展障礙」</a:t>
                      </a:r>
                      <a:r>
                        <a:rPr lang="en-US" altLang="zh-TW" sz="2400" dirty="0" smtClean="0"/>
                        <a:t>(Neurodevelopment Disorder)  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2400" dirty="0" smtClean="0"/>
                        <a:t> </a:t>
                      </a:r>
                      <a:r>
                        <a:rPr lang="zh-TW" altLang="en-US" sz="2400" dirty="0" smtClean="0"/>
                        <a:t>智力障礙</a:t>
                      </a:r>
                      <a:r>
                        <a:rPr lang="en-US" altLang="zh-TW" sz="2400" dirty="0" smtClean="0"/>
                        <a:t>(Intellectual</a:t>
                      </a:r>
                      <a:r>
                        <a:rPr lang="en-US" altLang="zh-TW" sz="2400" baseline="0" dirty="0" smtClean="0"/>
                        <a:t> Disability)</a:t>
                      </a:r>
                      <a:endParaRPr lang="en-US" altLang="zh-TW" sz="2400" dirty="0" smtClean="0"/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2400" dirty="0" smtClean="0"/>
                        <a:t>溝通障礙</a:t>
                      </a:r>
                      <a:r>
                        <a:rPr lang="en-US" altLang="zh-TW" sz="2400" dirty="0" smtClean="0"/>
                        <a:t>(Communication Disorders)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2400" dirty="0" smtClean="0"/>
                        <a:t>自閉症</a:t>
                      </a:r>
                      <a:r>
                        <a:rPr lang="en-US" altLang="zh-TW" sz="2400" dirty="0" smtClean="0"/>
                        <a:t>(Autism Spectrum Disorder)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2400" dirty="0" smtClean="0"/>
                        <a:t>學習障礙</a:t>
                      </a:r>
                      <a:r>
                        <a:rPr lang="en-US" altLang="zh-TW" sz="2400" dirty="0" smtClean="0"/>
                        <a:t>(Specific Learning Disorders)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2400" dirty="0" smtClean="0"/>
                        <a:t>肢體活動障礙</a:t>
                      </a:r>
                      <a:r>
                        <a:rPr lang="en-US" altLang="zh-TW" sz="2400" dirty="0" smtClean="0"/>
                        <a:t>(Motor Disorders)</a:t>
                      </a:r>
                      <a:endParaRPr lang="zh-TW" alt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向下箭號 7"/>
          <p:cNvSpPr/>
          <p:nvPr/>
        </p:nvSpPr>
        <p:spPr>
          <a:xfrm>
            <a:off x="714348" y="3643314"/>
            <a:ext cx="428628" cy="5000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282" y="6500834"/>
            <a:ext cx="35621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dirty="0" smtClean="0"/>
              <a:t>資料來源</a:t>
            </a:r>
            <a:r>
              <a:rPr lang="en-US" altLang="zh-TW" sz="1000" dirty="0" smtClean="0"/>
              <a:t>:</a:t>
            </a:r>
            <a:r>
              <a:rPr lang="zh-TW" altLang="en-US" sz="1000" dirty="0" smtClean="0"/>
              <a:t>趙少寧著</a:t>
            </a:r>
            <a:r>
              <a:rPr lang="en-US" altLang="zh-TW" sz="1000" dirty="0" smtClean="0"/>
              <a:t>(2014)《ADHD</a:t>
            </a:r>
            <a:r>
              <a:rPr lang="zh-TW" altLang="en-US" sz="1000" dirty="0" smtClean="0"/>
              <a:t>專注力失調過度活躍症</a:t>
            </a:r>
            <a:r>
              <a:rPr lang="en-US" altLang="zh-TW" sz="1000" dirty="0" smtClean="0"/>
              <a:t>》</a:t>
            </a:r>
            <a:endParaRPr lang="zh-TW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57158" y="428604"/>
            <a:ext cx="86373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/>
              <a:t>認識「專注力不足</a:t>
            </a:r>
            <a:r>
              <a:rPr lang="en-US" altLang="zh-TW" sz="3400" dirty="0" smtClean="0"/>
              <a:t>/</a:t>
            </a:r>
            <a:r>
              <a:rPr lang="zh-TW" altLang="en-US" sz="3400" dirty="0" smtClean="0"/>
              <a:t>過度活躍症」學生的特徵</a:t>
            </a:r>
            <a:endParaRPr lang="zh-TW" altLang="en-US" sz="3400" dirty="0"/>
          </a:p>
        </p:txBody>
      </p:sp>
      <p:pic>
        <p:nvPicPr>
          <p:cNvPr id="4" name="圖片 3" descr="ADHD.jpg"/>
          <p:cNvPicPr>
            <a:picLocks noChangeAspect="1"/>
          </p:cNvPicPr>
          <p:nvPr/>
        </p:nvPicPr>
        <p:blipFill>
          <a:blip r:embed="rId2">
            <a:lum contrast="-4000"/>
          </a:blip>
          <a:stretch>
            <a:fillRect/>
          </a:stretch>
        </p:blipFill>
        <p:spPr>
          <a:xfrm>
            <a:off x="857224" y="4286256"/>
            <a:ext cx="2827120" cy="2214578"/>
          </a:xfrm>
          <a:prstGeom prst="rect">
            <a:avLst/>
          </a:prstGeom>
        </p:spPr>
      </p:pic>
      <p:pic>
        <p:nvPicPr>
          <p:cNvPr id="5" name="圖片 4" descr="ADH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4214818"/>
            <a:ext cx="2286016" cy="2071702"/>
          </a:xfrm>
          <a:prstGeom prst="rect">
            <a:avLst/>
          </a:prstGeom>
        </p:spPr>
      </p:pic>
      <p:pic>
        <p:nvPicPr>
          <p:cNvPr id="6" name="圖片 5" descr="ADHD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1000108"/>
            <a:ext cx="2973607" cy="2643206"/>
          </a:xfrm>
          <a:prstGeom prst="rect">
            <a:avLst/>
          </a:prstGeom>
        </p:spPr>
      </p:pic>
      <p:cxnSp>
        <p:nvCxnSpPr>
          <p:cNvPr id="8" name="直線單箭頭接點 7"/>
          <p:cNvCxnSpPr/>
          <p:nvPr/>
        </p:nvCxnSpPr>
        <p:spPr>
          <a:xfrm flipV="1">
            <a:off x="2357422" y="3500438"/>
            <a:ext cx="857256" cy="7143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rot="10800000">
            <a:off x="6072198" y="3429000"/>
            <a:ext cx="1000132" cy="7143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1600" y="-24045"/>
            <a:ext cx="7772400" cy="1470025"/>
          </a:xfrm>
        </p:spPr>
        <p:txBody>
          <a:bodyPr/>
          <a:lstStyle/>
          <a:p>
            <a:r>
              <a:rPr lang="zh-TW" altLang="en-US" sz="4000" dirty="0" smtClean="0"/>
              <a:t>識別</a:t>
            </a:r>
            <a:r>
              <a:rPr lang="en-US" altLang="zh-TW" sz="4000" dirty="0" smtClean="0"/>
              <a:t>-1. </a:t>
            </a:r>
            <a:r>
              <a:rPr lang="zh-TW" altLang="en-US" sz="4000" dirty="0" smtClean="0"/>
              <a:t>專注力不足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en-US" altLang="zh-TW" sz="3200" dirty="0" smtClean="0"/>
              <a:t>(Attention-Deficit)</a:t>
            </a:r>
            <a:endParaRPr lang="zh-HK" altLang="en-US" sz="3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00034" y="1428736"/>
            <a:ext cx="8320438" cy="5024600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經常無法注意環節的細節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或在學校課堂上、做功課或進行其他活動時經常粗心犯錯。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在工作或遊戲時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難以維持專注力。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在交談時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經常表現得不太專注。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經常不能遵守指示來完成事情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並且不能完成學校堂課、家課或指定要求</a:t>
            </a:r>
            <a:r>
              <a:rPr lang="en-US" altLang="zh-TW" sz="2400" dirty="0" smtClean="0">
                <a:solidFill>
                  <a:schemeClr val="tx1"/>
                </a:solidFill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</a:rPr>
              <a:t>並非由於對抗行為或不了解指示所致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  <a:r>
              <a:rPr lang="zh-TW" altLang="en-US" sz="2400" dirty="0" smtClean="0">
                <a:solidFill>
                  <a:schemeClr val="tx1"/>
                </a:solidFill>
              </a:rPr>
              <a:t>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對規劃性的工作和活動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經常顯得有困難依從。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經常逃避、不喜歡或拒絕參與需要全神貫注的任務</a:t>
            </a:r>
            <a:r>
              <a:rPr lang="en-US" altLang="zh-TW" sz="2400" dirty="0" smtClean="0">
                <a:solidFill>
                  <a:schemeClr val="tx1"/>
                </a:solidFill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</a:rPr>
              <a:t>如</a:t>
            </a:r>
            <a:r>
              <a:rPr lang="en-US" altLang="zh-TW" sz="2400" dirty="0" smtClean="0">
                <a:solidFill>
                  <a:schemeClr val="tx1"/>
                </a:solidFill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</a:rPr>
              <a:t>學校堂課或家課</a:t>
            </a:r>
            <a:r>
              <a:rPr lang="en-US" altLang="zh-TW" sz="2400" dirty="0" smtClean="0">
                <a:solidFill>
                  <a:schemeClr val="tx1"/>
                </a:solidFill>
              </a:rPr>
              <a:t>,</a:t>
            </a:r>
            <a:r>
              <a:rPr lang="zh-TW" altLang="en-US" sz="2400" dirty="0" smtClean="0">
                <a:solidFill>
                  <a:schemeClr val="tx1"/>
                </a:solidFill>
              </a:rPr>
              <a:t>又如</a:t>
            </a:r>
            <a:r>
              <a:rPr lang="en-US" altLang="zh-TW" sz="2400" dirty="0" smtClean="0">
                <a:solidFill>
                  <a:schemeClr val="tx1"/>
                </a:solidFill>
              </a:rPr>
              <a:t>:</a:t>
            </a:r>
            <a:r>
              <a:rPr lang="zh-TW" altLang="en-US" sz="2400" u="sng" dirty="0" smtClean="0">
                <a:solidFill>
                  <a:schemeClr val="tx1"/>
                </a:solidFill>
              </a:rPr>
              <a:t>青少年及成年階段未能成完報告、表格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  <a:r>
              <a:rPr lang="zh-TW" altLang="en-US" sz="2400" dirty="0" smtClean="0">
                <a:solidFill>
                  <a:schemeClr val="tx1"/>
                </a:solidFill>
              </a:rPr>
              <a:t>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時常遺失物件</a:t>
            </a:r>
            <a:r>
              <a:rPr lang="en-US" altLang="zh-HK" sz="2400" dirty="0" smtClean="0">
                <a:solidFill>
                  <a:schemeClr val="tx1"/>
                </a:solidFill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</a:rPr>
              <a:t>如</a:t>
            </a:r>
            <a:r>
              <a:rPr lang="en-US" altLang="zh-TW" sz="2400" dirty="0" smtClean="0">
                <a:solidFill>
                  <a:schemeClr val="tx1"/>
                </a:solidFill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</a:rPr>
              <a:t>學校指定的功課、鉛筆、書本、文具或回條。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容易受外界刺激或干擾影響而分心。</a:t>
            </a:r>
            <a:r>
              <a:rPr lang="en-US" altLang="zh-TW" sz="2400" dirty="0" smtClean="0">
                <a:solidFill>
                  <a:schemeClr val="tx1"/>
                </a:solidFill>
              </a:rPr>
              <a:t>(</a:t>
            </a:r>
            <a:r>
              <a:rPr lang="zh-TW" altLang="en-US" sz="2400" u="sng" dirty="0" smtClean="0">
                <a:solidFill>
                  <a:schemeClr val="tx1"/>
                </a:solidFill>
              </a:rPr>
              <a:t>包括在青少年及成年階段出現的無關連想法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2400" dirty="0" smtClean="0">
                <a:solidFill>
                  <a:schemeClr val="tx1"/>
                </a:solidFill>
              </a:rPr>
              <a:t>經常遺忘日常生活中的事物。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zh-HK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2E53D-8E54-470F-9BC0-584F856C611C}" type="slidenum">
              <a:rPr lang="zh-HK" altLang="en-US" smtClean="0"/>
              <a:pPr/>
              <a:t>4</a:t>
            </a:fld>
            <a:endParaRPr lang="zh-HK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00034" y="6429396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/>
              <a:t>資料來源：</a:t>
            </a:r>
            <a:r>
              <a:rPr lang="en-US" altLang="zh-TW" sz="1100" dirty="0" smtClean="0"/>
              <a:t>DSM V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8031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88641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識別</a:t>
            </a:r>
            <a:r>
              <a:rPr lang="en-US" altLang="zh-TW" dirty="0" smtClean="0"/>
              <a:t>-2. </a:t>
            </a:r>
            <a:r>
              <a:rPr lang="zh-TW" altLang="en-US" dirty="0" smtClean="0"/>
              <a:t>過度活躍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3600" dirty="0" smtClean="0"/>
              <a:t>(Hyperactivity)</a:t>
            </a:r>
            <a:endParaRPr lang="zh-HK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7848872" cy="4464496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經常手忙腳亂或坐立時扭動不安。</a:t>
            </a:r>
            <a:endParaRPr lang="en-US" altLang="zh-TW" sz="3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常坐不定及時常離座</a:t>
            </a:r>
            <a:r>
              <a:rPr lang="en-US" altLang="zh-TW" sz="3000" dirty="0" smtClean="0">
                <a:solidFill>
                  <a:schemeClr val="tx1"/>
                </a:solidFill>
              </a:rPr>
              <a:t>(</a:t>
            </a:r>
            <a:r>
              <a:rPr lang="zh-TW" altLang="en-US" sz="3000" dirty="0" smtClean="0">
                <a:solidFill>
                  <a:schemeClr val="tx1"/>
                </a:solidFill>
              </a:rPr>
              <a:t>如</a:t>
            </a:r>
            <a:r>
              <a:rPr lang="en-US" altLang="zh-TW" sz="3000" dirty="0" smtClean="0">
                <a:solidFill>
                  <a:schemeClr val="tx1"/>
                </a:solidFill>
              </a:rPr>
              <a:t>:</a:t>
            </a:r>
            <a:r>
              <a:rPr lang="zh-TW" altLang="en-US" sz="3000" dirty="0" smtClean="0">
                <a:solidFill>
                  <a:schemeClr val="tx1"/>
                </a:solidFill>
              </a:rPr>
              <a:t>在課堂、</a:t>
            </a:r>
            <a:r>
              <a:rPr lang="zh-TW" altLang="en-US" sz="3000" u="sng" dirty="0" smtClean="0">
                <a:solidFill>
                  <a:schemeClr val="tx1"/>
                </a:solidFill>
              </a:rPr>
              <a:t>工作環境</a:t>
            </a:r>
            <a:r>
              <a:rPr lang="zh-TW" altLang="en-US" sz="3000" dirty="0" smtClean="0">
                <a:solidFill>
                  <a:schemeClr val="tx1"/>
                </a:solidFill>
              </a:rPr>
              <a:t>或其他</a:t>
            </a:r>
            <a:r>
              <a:rPr lang="zh-TW" altLang="en-US" sz="3000" dirty="0">
                <a:solidFill>
                  <a:schemeClr val="tx1"/>
                </a:solidFill>
              </a:rPr>
              <a:t>需要安坐的</a:t>
            </a:r>
            <a:r>
              <a:rPr lang="zh-TW" altLang="en-US" sz="3000" dirty="0" smtClean="0">
                <a:solidFill>
                  <a:schemeClr val="tx1"/>
                </a:solidFill>
              </a:rPr>
              <a:t>場合</a:t>
            </a:r>
            <a:r>
              <a:rPr lang="en-US" altLang="zh-TW" sz="30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在不適當的場合經常四處奔跑或四處攀爬</a:t>
            </a:r>
            <a:r>
              <a:rPr lang="en-US" altLang="zh-TW" sz="3000" dirty="0" smtClean="0">
                <a:solidFill>
                  <a:schemeClr val="tx1"/>
                </a:solidFill>
              </a:rPr>
              <a:t>(</a:t>
            </a:r>
            <a:r>
              <a:rPr lang="zh-TW" altLang="en-US" sz="3000" dirty="0" smtClean="0">
                <a:solidFill>
                  <a:schemeClr val="tx1"/>
                </a:solidFill>
              </a:rPr>
              <a:t>青少年或成人則感到難以安靜</a:t>
            </a:r>
            <a:r>
              <a:rPr lang="en-US" altLang="zh-TW" sz="3000" dirty="0" smtClean="0">
                <a:solidFill>
                  <a:schemeClr val="tx1"/>
                </a:solidFill>
              </a:rPr>
              <a:t>)</a:t>
            </a:r>
            <a:r>
              <a:rPr lang="zh-TW" altLang="en-US" sz="3000" dirty="0" smtClean="0">
                <a:solidFill>
                  <a:schemeClr val="tx1"/>
                </a:solidFill>
              </a:rPr>
              <a:t>。</a:t>
            </a:r>
            <a:endParaRPr lang="en-US" altLang="zh-TW" sz="3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難以安靜地玩耍或參與靜態活動。</a:t>
            </a:r>
            <a:endParaRPr lang="en-US" altLang="zh-TW" sz="3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經常處於過度活躍的狀態、無法靜止。</a:t>
            </a:r>
            <a:endParaRPr lang="en-US" altLang="zh-TW" sz="3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sz="3000" dirty="0" smtClean="0">
                <a:solidFill>
                  <a:schemeClr val="tx1"/>
                </a:solidFill>
              </a:rPr>
              <a:t>經常說話過多。</a:t>
            </a:r>
            <a:endParaRPr lang="en-US" altLang="zh-TW" sz="3000" dirty="0" smtClean="0">
              <a:solidFill>
                <a:schemeClr val="tx1"/>
              </a:solidFill>
            </a:endParaRPr>
          </a:p>
          <a:p>
            <a:pPr algn="l"/>
            <a:endParaRPr lang="en-US" altLang="zh-TW" sz="2400" dirty="0" smtClean="0">
              <a:solidFill>
                <a:schemeClr val="tx1"/>
              </a:solidFill>
            </a:endParaRPr>
          </a:p>
          <a:p>
            <a:pPr algn="l"/>
            <a:endParaRPr lang="zh-HK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2E53D-8E54-470F-9BC0-584F856C611C}" type="slidenum">
              <a:rPr lang="zh-HK" altLang="en-US" smtClean="0"/>
              <a:pPr/>
              <a:t>5</a:t>
            </a:fld>
            <a:endParaRPr lang="zh-HK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00034" y="6429396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/>
              <a:t>資料來源：</a:t>
            </a:r>
            <a:r>
              <a:rPr lang="en-US" altLang="zh-TW" sz="1100" dirty="0" smtClean="0"/>
              <a:t>DSM V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38609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/>
          <a:lstStyle/>
          <a:p>
            <a:r>
              <a:rPr lang="zh-TW" altLang="en-US" sz="4000" dirty="0" smtClean="0"/>
              <a:t>識別</a:t>
            </a:r>
            <a:r>
              <a:rPr lang="en-US" altLang="zh-TW" sz="4000" dirty="0" smtClean="0"/>
              <a:t>-3. </a:t>
            </a:r>
            <a:r>
              <a:rPr lang="zh-TW" altLang="en-US" sz="4000" dirty="0" smtClean="0"/>
              <a:t>易衝動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en-US" altLang="zh-TW" sz="3200" dirty="0" smtClean="0"/>
              <a:t>(Impulsivity)</a:t>
            </a:r>
            <a:endParaRPr lang="zh-HK" altLang="en-US" sz="3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8103274" cy="2370564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</a:rPr>
              <a:t>經常在提問未完畢前</a:t>
            </a:r>
            <a:r>
              <a:rPr lang="en-US" altLang="zh-TW" dirty="0" smtClean="0">
                <a:solidFill>
                  <a:schemeClr val="tx1"/>
                </a:solidFill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</a:rPr>
              <a:t>就搶著說出答案。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</a:rPr>
              <a:t>在排隊或輪候時</a:t>
            </a:r>
            <a:r>
              <a:rPr lang="en-US" altLang="zh-TW" dirty="0" smtClean="0">
                <a:solidFill>
                  <a:schemeClr val="tx1"/>
                </a:solidFill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</a:rPr>
              <a:t>缺乏耐性等待。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</a:rPr>
              <a:t>經常打斷別人的話語及干擾別人的活動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l"/>
            <a:r>
              <a:rPr lang="en-US" altLang="zh-HK" dirty="0" smtClean="0">
                <a:solidFill>
                  <a:schemeClr val="tx1"/>
                </a:solidFill>
              </a:rPr>
              <a:t>      (</a:t>
            </a:r>
            <a:r>
              <a:rPr lang="zh-TW" altLang="en-US" dirty="0" smtClean="0">
                <a:solidFill>
                  <a:schemeClr val="tx1"/>
                </a:solidFill>
              </a:rPr>
              <a:t>如</a:t>
            </a:r>
            <a:r>
              <a:rPr lang="en-US" altLang="zh-TW" dirty="0" smtClean="0">
                <a:solidFill>
                  <a:schemeClr val="tx1"/>
                </a:solidFill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</a:rPr>
              <a:t>貿然闖入他人的談話或遊戲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</a:rPr>
              <a:t>。</a:t>
            </a:r>
            <a:endParaRPr lang="zh-HK" altLang="en-US" dirty="0">
              <a:solidFill>
                <a:schemeClr val="tx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2E53D-8E54-470F-9BC0-584F856C611C}" type="slidenum">
              <a:rPr lang="zh-HK" altLang="en-US" smtClean="0"/>
              <a:pPr/>
              <a:t>6</a:t>
            </a:fld>
            <a:endParaRPr lang="zh-HK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00034" y="6429396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/>
              <a:t>資料來源：</a:t>
            </a:r>
            <a:r>
              <a:rPr lang="en-US" altLang="zh-TW" sz="1100" dirty="0" smtClean="0"/>
              <a:t>DSM V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191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857232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確診</a:t>
            </a:r>
            <a:r>
              <a:rPr lang="zh-TW" altLang="en-US" sz="4000" dirty="0"/>
              <a:t>專注力不足</a:t>
            </a:r>
            <a:r>
              <a:rPr lang="en-US" altLang="zh-TW" sz="4000" dirty="0"/>
              <a:t>/</a:t>
            </a:r>
            <a:r>
              <a:rPr lang="zh-TW" altLang="en-US" sz="4000" dirty="0"/>
              <a:t>過度活躍</a:t>
            </a:r>
            <a:endParaRPr lang="zh-HK" altLang="en-US" sz="40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2E53D-8E54-470F-9BC0-584F856C611C}" type="slidenum">
              <a:rPr lang="zh-HK" altLang="en-US" smtClean="0"/>
              <a:pPr/>
              <a:t>7</a:t>
            </a:fld>
            <a:endParaRPr lang="zh-HK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00034" y="928670"/>
            <a:ext cx="813536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最少持續</a:t>
            </a:r>
            <a:r>
              <a:rPr lang="en-US" altLang="zh-TW" sz="3200" dirty="0" smtClean="0">
                <a:solidFill>
                  <a:srgbClr val="FF0000"/>
                </a:solidFill>
              </a:rPr>
              <a:t>6</a:t>
            </a:r>
            <a:r>
              <a:rPr lang="zh-TW" altLang="en-US" sz="3200" dirty="0" smtClean="0">
                <a:solidFill>
                  <a:srgbClr val="FF0000"/>
                </a:solidFill>
              </a:rPr>
              <a:t>個月</a:t>
            </a:r>
            <a:r>
              <a:rPr lang="zh-TW" altLang="en-US" sz="3200" dirty="0" smtClean="0"/>
              <a:t>出現症狀</a:t>
            </a:r>
            <a:endParaRPr lang="en-US" altLang="zh-TW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>
                <a:solidFill>
                  <a:srgbClr val="FF0000"/>
                </a:solidFill>
              </a:rPr>
              <a:t>在</a:t>
            </a:r>
            <a:r>
              <a:rPr lang="en-US" altLang="zh-TW" sz="3200" dirty="0" smtClean="0">
                <a:solidFill>
                  <a:srgbClr val="FF0000"/>
                </a:solidFill>
              </a:rPr>
              <a:t>12</a:t>
            </a:r>
            <a:r>
              <a:rPr lang="zh-TW" altLang="en-US" sz="3200" dirty="0" smtClean="0">
                <a:solidFill>
                  <a:srgbClr val="FF0000"/>
                </a:solidFill>
              </a:rPr>
              <a:t>歲</a:t>
            </a:r>
            <a:r>
              <a:rPr lang="zh-TW" altLang="en-US" sz="3200" dirty="0">
                <a:solidFill>
                  <a:srgbClr val="FF0000"/>
                </a:solidFill>
              </a:rPr>
              <a:t>以前</a:t>
            </a:r>
            <a:r>
              <a:rPr lang="zh-TW" altLang="en-US" sz="3200" dirty="0"/>
              <a:t>開始出現症狀</a:t>
            </a:r>
            <a:endParaRPr lang="en-US" altLang="zh-TW" sz="3200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「專注力不足」</a:t>
            </a:r>
            <a:r>
              <a:rPr lang="zh-TW" altLang="en-US" sz="3200" dirty="0" smtClean="0">
                <a:solidFill>
                  <a:srgbClr val="FF0000"/>
                </a:solidFill>
              </a:rPr>
              <a:t>在</a:t>
            </a:r>
            <a:r>
              <a:rPr lang="en-US" altLang="zh-TW" sz="3200" dirty="0" smtClean="0">
                <a:solidFill>
                  <a:srgbClr val="FF0000"/>
                </a:solidFill>
              </a:rPr>
              <a:t>9</a:t>
            </a:r>
            <a:r>
              <a:rPr lang="zh-TW" altLang="en-US" sz="3200" dirty="0" smtClean="0">
                <a:solidFill>
                  <a:srgbClr val="FF0000"/>
                </a:solidFill>
              </a:rPr>
              <a:t>項症狀出現</a:t>
            </a:r>
            <a:r>
              <a:rPr lang="en-US" altLang="zh-TW" sz="3200" dirty="0" smtClean="0">
                <a:solidFill>
                  <a:srgbClr val="FF0000"/>
                </a:solidFill>
              </a:rPr>
              <a:t>6</a:t>
            </a:r>
            <a:r>
              <a:rPr lang="zh-TW" altLang="en-US" sz="3200" dirty="0">
                <a:solidFill>
                  <a:srgbClr val="FF0000"/>
                </a:solidFill>
              </a:rPr>
              <a:t>項</a:t>
            </a:r>
            <a:r>
              <a:rPr lang="zh-TW" altLang="en-US" sz="3200" dirty="0"/>
              <a:t>或</a:t>
            </a:r>
            <a:r>
              <a:rPr lang="zh-TW" altLang="en-US" sz="3200" dirty="0" smtClean="0"/>
              <a:t>以上</a:t>
            </a:r>
            <a:endParaRPr lang="en-US" altLang="zh-TW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「</a:t>
            </a:r>
            <a:r>
              <a:rPr lang="zh-TW" altLang="en-US" sz="3200" dirty="0"/>
              <a:t>過度活躍」及「易衝動」兩個項目中合</a:t>
            </a:r>
            <a:r>
              <a:rPr lang="zh-TW" altLang="en-US" sz="3200" dirty="0" smtClean="0"/>
              <a:t>共</a:t>
            </a:r>
            <a:r>
              <a:rPr lang="en-US" altLang="zh-TW" sz="3200" dirty="0" smtClean="0"/>
              <a:t>9</a:t>
            </a:r>
            <a:r>
              <a:rPr lang="zh-TW" altLang="en-US" sz="3200" dirty="0" smtClean="0"/>
              <a:t>項症狀出現</a:t>
            </a:r>
            <a:r>
              <a:rPr lang="en-US" altLang="zh-TW" sz="3200" dirty="0"/>
              <a:t>6</a:t>
            </a:r>
            <a:r>
              <a:rPr lang="zh-TW" altLang="en-US" sz="3200" dirty="0"/>
              <a:t>項或</a:t>
            </a:r>
            <a:r>
              <a:rPr lang="zh-TW" altLang="en-US" sz="3200" dirty="0" smtClean="0"/>
              <a:t>以上</a:t>
            </a:r>
            <a:endParaRPr lang="en-US" altLang="zh-TW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sz="3200" dirty="0" smtClean="0">
                <a:solidFill>
                  <a:srgbClr val="FF0000"/>
                </a:solidFill>
              </a:rPr>
              <a:t>17</a:t>
            </a:r>
            <a:r>
              <a:rPr lang="zh-TW" altLang="en-US" sz="3200" dirty="0" smtClean="0">
                <a:solidFill>
                  <a:srgbClr val="FF0000"/>
                </a:solidFill>
              </a:rPr>
              <a:t>歲</a:t>
            </a:r>
            <a:r>
              <a:rPr lang="zh-TW" altLang="en-US" sz="3200" dirty="0" smtClean="0"/>
              <a:t>或以上出現的症狀</a:t>
            </a:r>
            <a:r>
              <a:rPr lang="zh-TW" altLang="en-US" sz="3200" dirty="0" smtClean="0">
                <a:solidFill>
                  <a:srgbClr val="FF0000"/>
                </a:solidFill>
              </a:rPr>
              <a:t>只需</a:t>
            </a:r>
            <a:r>
              <a:rPr lang="en-US" altLang="zh-TW" sz="3200" dirty="0" smtClean="0">
                <a:solidFill>
                  <a:srgbClr val="FF0000"/>
                </a:solidFill>
              </a:rPr>
              <a:t>5</a:t>
            </a:r>
            <a:r>
              <a:rPr lang="zh-TW" altLang="en-US" sz="3200" dirty="0" smtClean="0">
                <a:solidFill>
                  <a:srgbClr val="FF0000"/>
                </a:solidFill>
              </a:rPr>
              <a:t>項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症狀造成的某些損害</a:t>
            </a:r>
            <a:r>
              <a:rPr lang="zh-TW" altLang="en-US" sz="3200" dirty="0" smtClean="0">
                <a:solidFill>
                  <a:srgbClr val="FF0000"/>
                </a:solidFill>
              </a:rPr>
              <a:t>存在兩種或以上的場合出現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如</a:t>
            </a:r>
            <a:r>
              <a:rPr lang="en-US" altLang="zh-TW" sz="3200" dirty="0" smtClean="0"/>
              <a:t>: </a:t>
            </a:r>
            <a:r>
              <a:rPr lang="zh-TW" altLang="en-US" sz="3200" dirty="0" smtClean="0"/>
              <a:t>學校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或工作場所</a:t>
            </a:r>
            <a:r>
              <a:rPr lang="en-US" altLang="zh-TW" sz="3200" dirty="0" smtClean="0"/>
              <a:t>)</a:t>
            </a:r>
            <a:r>
              <a:rPr lang="zh-TW" altLang="en-US" sz="3200" dirty="0" smtClean="0"/>
              <a:t>及家庭</a:t>
            </a:r>
            <a:r>
              <a:rPr lang="en-US" altLang="zh-TW" sz="32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必須有明確證據對社會、學業或職業功能已有臨床重大損失</a:t>
            </a:r>
            <a:endParaRPr lang="en-US" altLang="zh-TW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 smtClean="0"/>
              <a:t>同時可有自閉症的症狀</a:t>
            </a:r>
            <a:endParaRPr lang="en-US" altLang="zh-TW" sz="32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500034" y="6429396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/>
              <a:t>資料來源：</a:t>
            </a:r>
            <a:r>
              <a:rPr lang="en-US" altLang="zh-TW" sz="1100" dirty="0" smtClean="0"/>
              <a:t>DSM V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4630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7158" y="142852"/>
            <a:ext cx="8429684" cy="714381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ea"/>
                <a:ea typeface="+mn-ea"/>
              </a:rPr>
              <a:t>注 意 力 不 足 /過 度 活 躍 症</a:t>
            </a:r>
            <a:r>
              <a:rPr lang="zh-TW" altLang="en-US" sz="2800" dirty="0" smtClean="0">
                <a:latin typeface="+mn-ea"/>
                <a:ea typeface="+mn-ea"/>
              </a:rPr>
              <a:t> 學 生 的 課 堂 表現</a:t>
            </a:r>
            <a:endParaRPr lang="zh-TW" altLang="en-US" sz="2800" dirty="0">
              <a:latin typeface="+mn-ea"/>
              <a:ea typeface="+mn-ea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2844" y="1000108"/>
            <a:ext cx="8820000" cy="5400000"/>
          </a:xfrm>
        </p:spPr>
        <p:txBody>
          <a:bodyPr>
            <a:normAutofit fontScale="25000" lnSpcReduction="20000"/>
          </a:bodyPr>
          <a:lstStyle/>
          <a:p>
            <a:endParaRPr lang="zh-TW" altLang="en-US" dirty="0"/>
          </a:p>
          <a:p>
            <a:pPr algn="l">
              <a:lnSpc>
                <a:spcPct val="120000"/>
              </a:lnSpc>
            </a:pPr>
            <a:r>
              <a:rPr lang="en-US" altLang="zh-TW" sz="9600" dirty="0" smtClean="0">
                <a:solidFill>
                  <a:srgbClr val="FF0000"/>
                </a:solidFill>
              </a:rPr>
              <a:t>1</a:t>
            </a:r>
            <a:r>
              <a:rPr lang="zh-TW" altLang="en-US" sz="9600" dirty="0" smtClean="0">
                <a:solidFill>
                  <a:srgbClr val="FF0000"/>
                </a:solidFill>
              </a:rPr>
              <a:t> </a:t>
            </a:r>
            <a:r>
              <a:rPr lang="en-US" sz="9600" dirty="0" smtClean="0">
                <a:solidFill>
                  <a:srgbClr val="FF0000"/>
                </a:solidFill>
              </a:rPr>
              <a:t>注</a:t>
            </a:r>
            <a:r>
              <a:rPr lang="zh-TW" altLang="en-US" sz="9600" dirty="0" smtClean="0">
                <a:solidFill>
                  <a:srgbClr val="FF0000"/>
                </a:solidFill>
              </a:rPr>
              <a:t> </a:t>
            </a:r>
            <a:r>
              <a:rPr lang="en-US" sz="9600" dirty="0" smtClean="0">
                <a:solidFill>
                  <a:srgbClr val="FF0000"/>
                </a:solidFill>
              </a:rPr>
              <a:t>意</a:t>
            </a:r>
            <a:r>
              <a:rPr lang="zh-TW" altLang="en-US" sz="9600" dirty="0" smtClean="0">
                <a:solidFill>
                  <a:srgbClr val="FF0000"/>
                </a:solidFill>
              </a:rPr>
              <a:t> </a:t>
            </a:r>
            <a:r>
              <a:rPr lang="en-US" sz="9600" dirty="0" smtClean="0">
                <a:solidFill>
                  <a:srgbClr val="FF0000"/>
                </a:solidFill>
              </a:rPr>
              <a:t>力 散 渙 </a:t>
            </a:r>
          </a:p>
          <a:p>
            <a:pPr algn="l">
              <a:lnSpc>
                <a:spcPct val="120000"/>
              </a:lnSpc>
            </a:pPr>
            <a:r>
              <a:rPr lang="en-US" sz="9600" dirty="0" smtClean="0">
                <a:solidFill>
                  <a:schemeClr val="tx1"/>
                </a:solidFill>
              </a:rPr>
              <a:t>與 同 齡 學 童 相 比 </a:t>
            </a:r>
            <a:r>
              <a:rPr lang="en-US" sz="9600" dirty="0">
                <a:solidFill>
                  <a:schemeClr val="tx1"/>
                </a:solidFill>
              </a:rPr>
              <a:t>， </a:t>
            </a:r>
            <a:r>
              <a:rPr lang="en-US" sz="9600" dirty="0" smtClean="0">
                <a:solidFill>
                  <a:schemeClr val="tx1"/>
                </a:solidFill>
              </a:rPr>
              <a:t>他 們 的 專 注 力 明 顯 不 集 </a:t>
            </a:r>
            <a:r>
              <a:rPr lang="en-US" sz="9600" dirty="0" err="1" smtClean="0">
                <a:solidFill>
                  <a:schemeClr val="tx1"/>
                </a:solidFill>
              </a:rPr>
              <a:t>中和</a:t>
            </a:r>
            <a:r>
              <a:rPr lang="en-US" sz="9600" dirty="0" smtClean="0">
                <a:solidFill>
                  <a:schemeClr val="tx1"/>
                </a:solidFill>
              </a:rPr>
              <a:t> 短 暫 ， 又 容 易 受 外 界 干 擾 而 分 心 ； 做 事 亦 欠 缺 條 理 ， 對 細 節 不 留 心 ， 常 有 疏 忽 的 表 現 ；</a:t>
            </a:r>
            <a:endParaRPr lang="zh-TW" altLang="en-US" sz="9600" dirty="0" smtClean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sz="9600" dirty="0" smtClean="0">
                <a:solidFill>
                  <a:schemeClr val="tx1"/>
                </a:solidFill>
              </a:rPr>
              <a:t> </a:t>
            </a:r>
            <a:r>
              <a:rPr lang="en-US" sz="9600" dirty="0">
                <a:solidFill>
                  <a:schemeClr val="tx1"/>
                </a:solidFill>
              </a:rPr>
              <a:t/>
            </a:r>
            <a:br>
              <a:rPr lang="en-US" sz="9600" dirty="0">
                <a:solidFill>
                  <a:schemeClr val="tx1"/>
                </a:solidFill>
              </a:rPr>
            </a:br>
            <a:r>
              <a:rPr lang="en-US" altLang="zh-TW" sz="9600" dirty="0" smtClean="0">
                <a:solidFill>
                  <a:srgbClr val="FF0000"/>
                </a:solidFill>
              </a:rPr>
              <a:t>2</a:t>
            </a:r>
            <a:r>
              <a:rPr lang="zh-TW" altLang="en-US" sz="9600" dirty="0" smtClean="0">
                <a:solidFill>
                  <a:srgbClr val="FF0000"/>
                </a:solidFill>
              </a:rPr>
              <a:t> </a:t>
            </a:r>
            <a:r>
              <a:rPr lang="en-US" sz="9600" dirty="0" smtClean="0">
                <a:solidFill>
                  <a:srgbClr val="FF0000"/>
                </a:solidFill>
              </a:rPr>
              <a:t>活 </a:t>
            </a:r>
            <a:r>
              <a:rPr lang="en-US" sz="9600" dirty="0">
                <a:solidFill>
                  <a:srgbClr val="FF0000"/>
                </a:solidFill>
              </a:rPr>
              <a:t>動 量 過 </a:t>
            </a:r>
            <a:r>
              <a:rPr lang="en-US" sz="9600" dirty="0" smtClean="0">
                <a:solidFill>
                  <a:srgbClr val="FF0000"/>
                </a:solidFill>
              </a:rPr>
              <a:t>多</a:t>
            </a:r>
          </a:p>
          <a:p>
            <a:pPr algn="l">
              <a:lnSpc>
                <a:spcPct val="120000"/>
              </a:lnSpc>
            </a:pPr>
            <a:r>
              <a:rPr lang="en-US" sz="9600" dirty="0" smtClean="0">
                <a:solidFill>
                  <a:schemeClr val="tx1"/>
                </a:solidFill>
              </a:rPr>
              <a:t>在 </a:t>
            </a:r>
            <a:r>
              <a:rPr lang="en-US" sz="9600" dirty="0">
                <a:solidFill>
                  <a:schemeClr val="tx1"/>
                </a:solidFill>
              </a:rPr>
              <a:t>課 堂 中 ， 他 們 難 以 安 坐 ， 會 經 常 手 舞 足 蹈 或 不 停 地 把 弄 附 近 的 東 西 ； </a:t>
            </a:r>
            <a:endParaRPr lang="zh-TW" altLang="en-US" sz="96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sz="9600" dirty="0">
                <a:solidFill>
                  <a:schemeClr val="tx1"/>
                </a:solidFill>
              </a:rPr>
              <a:t> </a:t>
            </a:r>
            <a:endParaRPr lang="zh-TW" altLang="en-US" sz="96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TW" sz="9600" dirty="0" smtClean="0">
                <a:solidFill>
                  <a:srgbClr val="FF0000"/>
                </a:solidFill>
              </a:rPr>
              <a:t>3</a:t>
            </a:r>
            <a:r>
              <a:rPr lang="zh-TW" altLang="en-US" sz="9600" dirty="0" smtClean="0">
                <a:solidFill>
                  <a:srgbClr val="FF0000"/>
                </a:solidFill>
              </a:rPr>
              <a:t> </a:t>
            </a:r>
            <a:r>
              <a:rPr lang="en-US" sz="9600" dirty="0" smtClean="0">
                <a:solidFill>
                  <a:srgbClr val="FF0000"/>
                </a:solidFill>
              </a:rPr>
              <a:t>自 </a:t>
            </a:r>
            <a:r>
              <a:rPr lang="en-US" sz="9600" dirty="0">
                <a:solidFill>
                  <a:srgbClr val="FF0000"/>
                </a:solidFill>
              </a:rPr>
              <a:t>制 力 </a:t>
            </a:r>
            <a:r>
              <a:rPr lang="en-US" sz="9600" dirty="0" smtClean="0">
                <a:solidFill>
                  <a:srgbClr val="FF0000"/>
                </a:solidFill>
              </a:rPr>
              <a:t>弱</a:t>
            </a:r>
          </a:p>
          <a:p>
            <a:pPr algn="l">
              <a:lnSpc>
                <a:spcPct val="120000"/>
              </a:lnSpc>
            </a:pPr>
            <a:r>
              <a:rPr lang="en-US" sz="9600" dirty="0" smtClean="0">
                <a:solidFill>
                  <a:schemeClr val="tx1"/>
                </a:solidFill>
              </a:rPr>
              <a:t>他 </a:t>
            </a:r>
            <a:r>
              <a:rPr lang="en-US" sz="9600" dirty="0">
                <a:solidFill>
                  <a:schemeClr val="tx1"/>
                </a:solidFill>
              </a:rPr>
              <a:t>們 通 常 沒 有 考 慮 後 果 便 衝 動 行 事 ； 不 待 問 題 完 成 便 搶 着 說 出 答 案 ； 常 打 擾 別 人 ； 沒 有 耐 性 排 隊 輪 候 ； 以 及 沒 有 耐 性 依 照 步 驟 完 成 工 作 </a:t>
            </a:r>
            <a:r>
              <a:rPr lang="en-US" sz="9600" dirty="0" smtClean="0">
                <a:solidFill>
                  <a:schemeClr val="tx1"/>
                </a:solidFill>
              </a:rPr>
              <a:t>。</a:t>
            </a:r>
            <a:endParaRPr lang="zh-TW" alt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857256"/>
          </a:xfrm>
        </p:spPr>
        <p:txBody>
          <a:bodyPr/>
          <a:lstStyle/>
          <a:p>
            <a:r>
              <a:rPr lang="zh-TW" altLang="en-US" dirty="0" smtClean="0"/>
              <a:t>在課堂的教學建議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8596" y="1071546"/>
            <a:ext cx="8572560" cy="564360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altLang="zh-TW" spc="100" dirty="0" smtClean="0">
                <a:solidFill>
                  <a:schemeClr val="tx1"/>
                </a:solidFill>
              </a:rPr>
              <a:t>1</a:t>
            </a:r>
            <a:r>
              <a:rPr lang="zh-TW" altLang="en-US" spc="100" dirty="0" smtClean="0"/>
              <a:t> 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安排學生在課室前排或恰當的位置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chemeClr val="tx1"/>
                </a:solidFill>
              </a:rPr>
              <a:t>2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 教導學生要保持桌面整潔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把干擾減至最低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rgbClr val="FF0000"/>
                </a:solidFill>
              </a:rPr>
              <a:t>3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 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指示要清晰、有序及分拆</a:t>
            </a:r>
            <a:r>
              <a:rPr lang="en-US" altLang="zh-TW" sz="3300" kern="1000" spc="100" dirty="0" smtClean="0">
                <a:solidFill>
                  <a:srgbClr val="FF0000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宜給予視覺提示</a:t>
            </a:r>
            <a:r>
              <a:rPr lang="en-US" altLang="zh-TW" sz="3300" kern="1000" spc="100" dirty="0" smtClean="0">
                <a:solidFill>
                  <a:srgbClr val="FF0000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以便跟</a:t>
            </a:r>
            <a:endParaRPr lang="en-US" altLang="zh-TW" sz="3300" kern="1000" spc="100" dirty="0" smtClean="0">
              <a:solidFill>
                <a:srgbClr val="FF0000"/>
              </a:solidFill>
            </a:endParaRPr>
          </a:p>
          <a:p>
            <a:pPr algn="l"/>
            <a:r>
              <a:rPr lang="zh-TW" altLang="en-US" sz="3300" kern="1000" spc="100" dirty="0" smtClean="0">
                <a:solidFill>
                  <a:srgbClr val="FF0000"/>
                </a:solidFill>
              </a:rPr>
              <a:t>   隨</a:t>
            </a:r>
            <a:endParaRPr lang="en-US" altLang="zh-TW" sz="3300" kern="1000" spc="100" dirty="0" smtClean="0">
              <a:solidFill>
                <a:srgbClr val="FF0000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rgbClr val="FF0000"/>
                </a:solidFill>
              </a:rPr>
              <a:t>4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 有需要時可重複指示</a:t>
            </a:r>
            <a:r>
              <a:rPr lang="en-US" altLang="zh-TW" sz="3300" kern="1000" spc="100" dirty="0" smtClean="0">
                <a:solidFill>
                  <a:srgbClr val="FF0000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以確保完全接收和明白</a:t>
            </a:r>
            <a:endParaRPr lang="en-US" altLang="zh-TW" sz="3300" kern="1000" spc="100" dirty="0" smtClean="0">
              <a:solidFill>
                <a:srgbClr val="FF0000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rgbClr val="FF0000"/>
                </a:solidFill>
              </a:rPr>
              <a:t>5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 課堂設計以互動形式進行</a:t>
            </a:r>
            <a:r>
              <a:rPr lang="en-US" altLang="zh-TW" sz="3300" kern="1000" spc="100" dirty="0" smtClean="0">
                <a:solidFill>
                  <a:srgbClr val="FF0000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rgbClr val="FF0000"/>
                </a:solidFill>
              </a:rPr>
              <a:t>讓學生的口、手及腳有</a:t>
            </a:r>
            <a:endParaRPr lang="en-US" altLang="zh-TW" sz="3300" kern="1000" spc="100" dirty="0" smtClean="0">
              <a:solidFill>
                <a:srgbClr val="FF0000"/>
              </a:solidFill>
            </a:endParaRPr>
          </a:p>
          <a:p>
            <a:pPr algn="l"/>
            <a:r>
              <a:rPr lang="zh-TW" altLang="en-US" sz="3300" kern="1000" spc="100" dirty="0" smtClean="0">
                <a:solidFill>
                  <a:srgbClr val="FF0000"/>
                </a:solidFill>
              </a:rPr>
              <a:t>   活動的機會</a:t>
            </a:r>
            <a:endParaRPr lang="en-US" altLang="zh-TW" sz="3300" kern="1000" spc="100" dirty="0" smtClean="0">
              <a:solidFill>
                <a:srgbClr val="FF0000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chemeClr val="tx1"/>
                </a:solidFill>
              </a:rPr>
              <a:t>6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與學生交談時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可先叫喚他的名字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以確保有目光接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3300" kern="1000" spc="100" dirty="0" smtClean="0">
                <a:solidFill>
                  <a:schemeClr val="tx1"/>
                </a:solidFill>
              </a:rPr>
              <a:t>   觸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使他專注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chemeClr val="tx1"/>
                </a:solidFill>
              </a:rPr>
              <a:t>7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善用朋輩的輔導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給予提醒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依序課堂活動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chemeClr val="tx1"/>
                </a:solidFill>
              </a:rPr>
              <a:t>8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 在課前與學生訂出行為目標及協議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3300" kern="1000" spc="100" dirty="0" smtClean="0">
                <a:solidFill>
                  <a:schemeClr val="tx1"/>
                </a:solidFill>
              </a:rPr>
              <a:t>9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 當學生發脾氣時</a:t>
            </a:r>
            <a:r>
              <a:rPr lang="en-US" altLang="zh-TW" sz="3300" kern="1000" spc="100" dirty="0" smtClean="0">
                <a:solidFill>
                  <a:schemeClr val="tx1"/>
                </a:solidFill>
              </a:rPr>
              <a:t>,</a:t>
            </a:r>
            <a:r>
              <a:rPr lang="zh-TW" altLang="en-US" sz="3300" kern="1000" spc="100" dirty="0" smtClean="0">
                <a:solidFill>
                  <a:schemeClr val="tx1"/>
                </a:solidFill>
              </a:rPr>
              <a:t>避免與他有正面衝突</a:t>
            </a:r>
            <a:endParaRPr lang="en-US" altLang="zh-TW" sz="3300" kern="1000" spc="100" dirty="0" smtClean="0">
              <a:solidFill>
                <a:schemeClr val="tx1"/>
              </a:solidFill>
            </a:endParaRPr>
          </a:p>
          <a:p>
            <a:pPr algn="l"/>
            <a:endParaRPr lang="en-US" altLang="zh-TW" sz="3300" dirty="0">
              <a:solidFill>
                <a:schemeClr val="tx1"/>
              </a:solidFill>
            </a:endParaRPr>
          </a:p>
          <a:p>
            <a:pPr algn="l"/>
            <a:endParaRPr lang="en-US" altLang="zh-TW" sz="3300" dirty="0" smtClean="0">
              <a:solidFill>
                <a:schemeClr val="tx1"/>
              </a:solidFill>
            </a:endParaRPr>
          </a:p>
          <a:p>
            <a:pPr algn="l"/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857224" y="2428868"/>
            <a:ext cx="785818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143372" y="2428868"/>
            <a:ext cx="7143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57224" y="2928934"/>
            <a:ext cx="78581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857224" y="3429000"/>
            <a:ext cx="728667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857224" y="3929066"/>
            <a:ext cx="785818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785786" y="4357694"/>
            <a:ext cx="228601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>
                <a:solidFill>
                  <a:schemeClr val="tx1"/>
                </a:solidFill>
              </a:rPr>
              <a:t>   教師因應</a:t>
            </a:r>
            <a:r>
              <a:rPr lang="zh-TW" altLang="en-US" dirty="0" smtClean="0">
                <a:solidFill>
                  <a:srgbClr val="FF0000"/>
                </a:solidFill>
              </a:rPr>
              <a:t>學生的能力</a:t>
            </a:r>
            <a:r>
              <a:rPr lang="zh-TW" altLang="en-US" dirty="0" smtClean="0">
                <a:solidFill>
                  <a:schemeClr val="tx1"/>
                </a:solidFill>
              </a:rPr>
              <a:t>、個人</a:t>
            </a:r>
            <a:r>
              <a:rPr lang="zh-TW" altLang="en-US" dirty="0" smtClean="0">
                <a:solidFill>
                  <a:srgbClr val="FF0000"/>
                </a:solidFill>
              </a:rPr>
              <a:t>興趣</a:t>
            </a:r>
            <a:r>
              <a:rPr lang="zh-TW" altLang="en-US" dirty="0" smtClean="0">
                <a:solidFill>
                  <a:schemeClr val="tx1"/>
                </a:solidFill>
              </a:rPr>
              <a:t>，以及</a:t>
            </a:r>
            <a:r>
              <a:rPr lang="zh-TW" altLang="en-US" dirty="0" smtClean="0">
                <a:solidFill>
                  <a:srgbClr val="FF0000"/>
                </a:solidFill>
              </a:rPr>
              <a:t>學習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</a:rPr>
              <a:t>特性</a:t>
            </a:r>
            <a:r>
              <a:rPr lang="zh-TW" altLang="en-US" dirty="0" smtClean="0">
                <a:solidFill>
                  <a:schemeClr val="tx1"/>
                </a:solidFill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有系統地</a:t>
            </a:r>
            <a:r>
              <a:rPr lang="zh-TW" altLang="en-US" dirty="0" smtClean="0">
                <a:solidFill>
                  <a:schemeClr val="tx1"/>
                </a:solidFill>
              </a:rPr>
              <a:t>就教學習內容、過程和要求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zh-TW" altLang="en-US" dirty="0" smtClean="0">
                <a:solidFill>
                  <a:schemeClr val="tx1"/>
                </a:solidFill>
              </a:rPr>
              <a:t>作出調適。常見的十二類調適如下：</a:t>
            </a:r>
            <a:endParaRPr lang="zh-TW" alt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282" y="28572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教學策略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適宜教學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686800" cy="5400675"/>
          </a:xfrm>
        </p:spPr>
        <p:txBody>
          <a:bodyPr>
            <a:normAutofit fontScale="92500"/>
          </a:bodyPr>
          <a:lstStyle/>
          <a:p>
            <a:pPr marL="0" indent="0">
              <a:buFont typeface="Wingdings 2" pitchFamily="18" charset="2"/>
              <a:buNone/>
            </a:pPr>
            <a:r>
              <a:rPr lang="en-US" altLang="zh-TW" sz="2400" dirty="0" smtClean="0">
                <a:solidFill>
                  <a:schemeClr val="tx1"/>
                </a:solidFill>
              </a:rPr>
              <a:t>1 </a:t>
            </a:r>
            <a:r>
              <a:rPr lang="zh-TW" altLang="en-US" sz="2400" dirty="0" smtClean="0">
                <a:solidFill>
                  <a:srgbClr val="FF0000"/>
                </a:solidFill>
              </a:rPr>
              <a:t>教學內容</a:t>
            </a:r>
            <a:r>
              <a:rPr lang="zh-TW" altLang="en-US" sz="2400" dirty="0" smtClean="0">
                <a:solidFill>
                  <a:schemeClr val="tx1"/>
                </a:solidFill>
              </a:rPr>
              <a:t>：學生可以不同的角度學習同一的課題；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zh-TW" altLang="en-US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altLang="zh-TW" sz="2400" dirty="0" smtClean="0">
                <a:solidFill>
                  <a:schemeClr val="tx1"/>
                </a:solidFill>
              </a:rPr>
              <a:t>2 </a:t>
            </a:r>
            <a:r>
              <a:rPr lang="zh-TW" altLang="en-US" sz="2400" dirty="0" smtClean="0">
                <a:solidFill>
                  <a:srgbClr val="FF0000"/>
                </a:solidFill>
              </a:rPr>
              <a:t>學生興趣</a:t>
            </a:r>
            <a:r>
              <a:rPr lang="zh-TW" altLang="en-US" sz="2400" dirty="0" smtClean="0">
                <a:solidFill>
                  <a:schemeClr val="tx1"/>
                </a:solidFill>
              </a:rPr>
              <a:t>：教學活動的設計要配合學生的興趣和過往經歷；</a:t>
            </a:r>
          </a:p>
          <a:p>
            <a:pPr marL="0" indent="0">
              <a:buFont typeface="Wingdings 2" pitchFamily="18" charset="2"/>
              <a:buNone/>
            </a:pP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altLang="zh-TW" sz="2400" dirty="0" smtClean="0">
                <a:solidFill>
                  <a:schemeClr val="tx1"/>
                </a:solidFill>
              </a:rPr>
              <a:t>3 </a:t>
            </a:r>
            <a:r>
              <a:rPr lang="zh-TW" altLang="en-US" sz="2400" dirty="0" smtClean="0">
                <a:solidFill>
                  <a:srgbClr val="FF0000"/>
                </a:solidFill>
              </a:rPr>
              <a:t>學習進度</a:t>
            </a:r>
            <a:r>
              <a:rPr lang="zh-TW" altLang="en-US" sz="2400" dirty="0" smtClean="0">
                <a:solidFill>
                  <a:schemeClr val="tx1"/>
                </a:solidFill>
              </a:rPr>
              <a:t>：教師可因應學生的差異兼容不同的學習進度；</a:t>
            </a:r>
          </a:p>
          <a:p>
            <a:pPr marL="0" indent="0">
              <a:buFont typeface="Wingdings 2" pitchFamily="18" charset="2"/>
              <a:buNone/>
            </a:pP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altLang="zh-TW" sz="2400" dirty="0" smtClean="0">
                <a:solidFill>
                  <a:schemeClr val="tx1"/>
                </a:solidFill>
              </a:rPr>
              <a:t>4 </a:t>
            </a:r>
            <a:r>
              <a:rPr lang="zh-TW" altLang="en-US" sz="2400" dirty="0" smtClean="0">
                <a:solidFill>
                  <a:srgbClr val="FF0000"/>
                </a:solidFill>
              </a:rPr>
              <a:t>教學次序</a:t>
            </a:r>
            <a:r>
              <a:rPr lang="zh-TW" altLang="en-US" sz="2400" dirty="0" smtClean="0">
                <a:solidFill>
                  <a:schemeClr val="tx1"/>
                </a:solidFill>
              </a:rPr>
              <a:t>：把學習內容及活動細分為一系列循序漸進的小步驟 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altLang="zh-TW" sz="2400" dirty="0" smtClean="0">
                <a:solidFill>
                  <a:schemeClr val="tx1"/>
                </a:solidFill>
              </a:rPr>
              <a:t>                </a:t>
            </a:r>
            <a:r>
              <a:rPr lang="zh-TW" altLang="en-US" sz="2400" dirty="0" smtClean="0">
                <a:solidFill>
                  <a:schemeClr val="tx1"/>
                </a:solidFill>
              </a:rPr>
              <a:t>     </a:t>
            </a:r>
            <a:r>
              <a:rPr lang="en-US" altLang="zh-TW" sz="2400" dirty="0" smtClean="0">
                <a:solidFill>
                  <a:schemeClr val="tx1"/>
                </a:solidFill>
              </a:rPr>
              <a:t>  </a:t>
            </a:r>
            <a:r>
              <a:rPr lang="zh-TW" altLang="en-US" sz="2400" dirty="0" smtClean="0">
                <a:solidFill>
                  <a:schemeClr val="tx1"/>
                </a:solidFill>
              </a:rPr>
              <a:t> 。若學生在某個步驟遇到困難，教師可將該步驟再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zh-TW" altLang="en-US" sz="2400" dirty="0"/>
              <a:t> </a:t>
            </a:r>
            <a:r>
              <a:rPr lang="zh-TW" altLang="en-US" sz="2400" dirty="0" smtClean="0"/>
              <a:t>                        </a:t>
            </a:r>
            <a:r>
              <a:rPr lang="zh-TW" altLang="en-US" sz="2400" dirty="0" smtClean="0">
                <a:solidFill>
                  <a:schemeClr val="tx1"/>
                </a:solidFill>
              </a:rPr>
              <a:t>分</a:t>
            </a:r>
            <a:r>
              <a:rPr lang="en-US" altLang="zh-TW" sz="2400" dirty="0" smtClean="0">
                <a:solidFill>
                  <a:schemeClr val="tx1"/>
                </a:solidFill>
              </a:rPr>
              <a:t> </a:t>
            </a:r>
            <a:r>
              <a:rPr lang="zh-TW" altLang="en-US" sz="2400" dirty="0" smtClean="0">
                <a:solidFill>
                  <a:schemeClr val="tx1"/>
                </a:solidFill>
              </a:rPr>
              <a:t>割成更小的步學習程度：學生從各自不同的基礎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zh-TW" altLang="en-US" sz="2400" dirty="0"/>
              <a:t> </a:t>
            </a:r>
            <a:r>
              <a:rPr lang="zh-TW" altLang="en-US" sz="2400" dirty="0" smtClean="0"/>
              <a:t>                       </a:t>
            </a:r>
            <a:r>
              <a:rPr lang="zh-TW" altLang="en-US" sz="2400" dirty="0" smtClean="0">
                <a:solidFill>
                  <a:schemeClr val="tx1"/>
                </a:solidFill>
              </a:rPr>
              <a:t>上習同一課題概念；子，讓學生更有效地學習；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 smtClean="0"/>
              <a:t>5</a:t>
            </a:r>
            <a:r>
              <a:rPr lang="zh-TW" altLang="en-US" sz="2400" dirty="0" smtClean="0"/>
              <a:t> </a:t>
            </a:r>
            <a:r>
              <a:rPr lang="zh-TW" altLang="en-US" sz="2400" dirty="0" smtClean="0">
                <a:solidFill>
                  <a:srgbClr val="FF0000"/>
                </a:solidFill>
              </a:rPr>
              <a:t>學習程度</a:t>
            </a:r>
            <a:r>
              <a:rPr lang="zh-TW" altLang="en-US" sz="2400" dirty="0" smtClean="0"/>
              <a:t>：學生從各自不同的基礎上，學習同一課題概念；</a:t>
            </a:r>
            <a:endParaRPr lang="en-US" altLang="zh-TW" sz="2400" dirty="0" smtClean="0"/>
          </a:p>
          <a:p>
            <a:pPr marL="0" indent="0">
              <a:buFont typeface="Wingdings 2" pitchFamily="18" charset="2"/>
              <a:buNone/>
            </a:pPr>
            <a:endParaRPr lang="en-US" sz="2400" dirty="0" smtClean="0">
              <a:solidFill>
                <a:schemeClr val="tx1"/>
              </a:solidFill>
              <a:ea typeface="微軟正黑體" pitchFamily="34" charset="-12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85720" y="142852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教學策略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適宜教學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686800" cy="841248"/>
          </a:xfrm>
        </p:spPr>
        <p:txBody>
          <a:bodyPr/>
          <a:lstStyle/>
          <a:p>
            <a:pPr algn="ctr">
              <a:defRPr/>
            </a:pPr>
            <a:r>
              <a:rPr lang="zh-TW" altLang="en-US" dirty="0" smtClean="0"/>
              <a:t>教學策略</a:t>
            </a:r>
            <a:r>
              <a:rPr lang="en-US" altLang="zh-TW" dirty="0" smtClean="0"/>
              <a:t>:</a:t>
            </a:r>
            <a:r>
              <a:rPr lang="zh-TW" altLang="en-US" dirty="0" smtClean="0"/>
              <a:t> 適宜教學</a:t>
            </a:r>
            <a:endParaRPr lang="en-US" dirty="0"/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301625" y="1192213"/>
            <a:ext cx="8686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400" dirty="0" smtClean="0"/>
              <a:t>6</a:t>
            </a:r>
            <a:r>
              <a:rPr lang="zh-TW" altLang="en-US" sz="2400" dirty="0" smtClean="0"/>
              <a:t> </a:t>
            </a:r>
            <a:r>
              <a:rPr lang="zh-TW" altLang="en-US" sz="2400" dirty="0">
                <a:solidFill>
                  <a:srgbClr val="FF0000"/>
                </a:solidFill>
              </a:rPr>
              <a:t>溝通方式</a:t>
            </a:r>
            <a:r>
              <a:rPr lang="zh-TW" altLang="en-US" sz="2400" dirty="0"/>
              <a:t>：教師可利用視覺、聽覺、觸覺等不同媒介，讓</a:t>
            </a:r>
            <a:r>
              <a:rPr lang="zh-TW" altLang="en-US" sz="2400" dirty="0" smtClean="0"/>
              <a:t>學生                    </a:t>
            </a:r>
            <a:endParaRPr lang="en-US" altLang="zh-TW" sz="2400" dirty="0" smtClean="0"/>
          </a:p>
          <a:p>
            <a:r>
              <a:rPr lang="zh-TW" altLang="en-US" sz="2400" dirty="0"/>
              <a:t> </a:t>
            </a:r>
            <a:r>
              <a:rPr lang="zh-TW" altLang="en-US" sz="2400" dirty="0" smtClean="0"/>
              <a:t>                      運用</a:t>
            </a:r>
            <a:r>
              <a:rPr lang="zh-TW" altLang="en-US" sz="2400" dirty="0"/>
              <a:t>不同感官去感知事物。教師可採用不同形式的</a:t>
            </a:r>
            <a:endParaRPr lang="en-US" altLang="zh-TW" sz="2400" dirty="0"/>
          </a:p>
          <a:p>
            <a:r>
              <a:rPr lang="zh-TW" altLang="en-US" sz="2400" dirty="0"/>
              <a:t>                       教學媒介，例如：圖像、資訊科技、符號、言語等</a:t>
            </a:r>
            <a:endParaRPr lang="en-US" altLang="zh-TW" sz="2400" dirty="0"/>
          </a:p>
          <a:p>
            <a:r>
              <a:rPr lang="zh-TW" altLang="en-US" sz="2400" dirty="0"/>
              <a:t>                       等，促進學生對知識及技能的理解，加強思維及記</a:t>
            </a:r>
            <a:endParaRPr lang="en-US" altLang="zh-TW" sz="2400" dirty="0"/>
          </a:p>
          <a:p>
            <a:r>
              <a:rPr lang="zh-TW" altLang="en-US" sz="2400" dirty="0"/>
              <a:t>                       憶力的發展，也可以提高學習興趣和增強專注力；</a:t>
            </a:r>
            <a:endParaRPr lang="en-US" altLang="zh-TW" sz="2400" dirty="0"/>
          </a:p>
          <a:p>
            <a:endParaRPr lang="en-US" altLang="zh-TW" sz="2400" dirty="0"/>
          </a:p>
          <a:p>
            <a:r>
              <a:rPr lang="en-US" altLang="zh-TW" sz="2400" dirty="0"/>
              <a:t>7</a:t>
            </a:r>
            <a:r>
              <a:rPr lang="zh-TW" altLang="en-US" sz="2400" dirty="0"/>
              <a:t> </a:t>
            </a:r>
            <a:r>
              <a:rPr lang="zh-TW" altLang="en-US" sz="2400" dirty="0">
                <a:solidFill>
                  <a:srgbClr val="FF0000"/>
                </a:solidFill>
              </a:rPr>
              <a:t>學生回應</a:t>
            </a:r>
            <a:r>
              <a:rPr lang="zh-TW" altLang="en-US" sz="2400" dirty="0"/>
              <a:t>：學生以不同的方式展示學習成果；</a:t>
            </a:r>
          </a:p>
          <a:p>
            <a:endParaRPr lang="en-US" altLang="zh-TW" sz="2400" dirty="0"/>
          </a:p>
          <a:p>
            <a:r>
              <a:rPr lang="en-US" altLang="zh-TW" sz="2400" dirty="0"/>
              <a:t>8</a:t>
            </a:r>
            <a:r>
              <a:rPr lang="zh-TW" altLang="en-US" sz="2400" dirty="0"/>
              <a:t> </a:t>
            </a:r>
            <a:r>
              <a:rPr lang="zh-TW" altLang="en-US" sz="2400" dirty="0">
                <a:solidFill>
                  <a:srgbClr val="FF0000"/>
                </a:solidFill>
              </a:rPr>
              <a:t>內容結構</a:t>
            </a:r>
            <a:r>
              <a:rPr lang="zh-TW" altLang="en-US" sz="2400" dirty="0"/>
              <a:t>：教學內容分為有系統的細項或概念相關的章節，</a:t>
            </a:r>
            <a:endParaRPr lang="en-US" altLang="zh-TW" sz="2400" dirty="0"/>
          </a:p>
          <a:p>
            <a:r>
              <a:rPr lang="en-US" altLang="zh-TW" sz="2400" dirty="0"/>
              <a:t>        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             </a:t>
            </a:r>
            <a:r>
              <a:rPr lang="zh-TW" altLang="en-US" sz="2400" dirty="0"/>
              <a:t>可以是專題或綜合性的題材；</a:t>
            </a:r>
          </a:p>
          <a:p>
            <a:endParaRPr lang="en-US" altLang="zh-TW" sz="2400" dirty="0"/>
          </a:p>
          <a:p>
            <a:r>
              <a:rPr lang="en-US" altLang="zh-TW" sz="2400" dirty="0"/>
              <a:t>9</a:t>
            </a:r>
            <a:r>
              <a:rPr lang="zh-TW" altLang="en-US" sz="2400" dirty="0"/>
              <a:t> </a:t>
            </a:r>
            <a:r>
              <a:rPr lang="zh-TW" altLang="en-US" sz="2400" dirty="0">
                <a:solidFill>
                  <a:srgbClr val="FF0000"/>
                </a:solidFill>
              </a:rPr>
              <a:t>教學時間</a:t>
            </a:r>
            <a:r>
              <a:rPr lang="zh-TW" altLang="en-US" sz="2400" dirty="0"/>
              <a:t>：可用一半時間教學，另一半時間讓學生進行鞏固學</a:t>
            </a:r>
            <a:endParaRPr lang="en-US" altLang="zh-TW" sz="2400" dirty="0"/>
          </a:p>
          <a:p>
            <a:r>
              <a:rPr lang="zh-TW" altLang="en-US" sz="2400" dirty="0"/>
              <a:t>            </a:t>
            </a:r>
            <a:r>
              <a:rPr lang="zh-TW" altLang="en-US" sz="2400" dirty="0" smtClean="0"/>
              <a:t>              </a:t>
            </a:r>
            <a:r>
              <a:rPr lang="zh-TW" altLang="en-US" sz="2400" dirty="0"/>
              <a:t>習的活動；甚或給予額外時間支援；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79388" y="1844675"/>
            <a:ext cx="8929687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dirty="0"/>
              <a:t>10</a:t>
            </a:r>
            <a:r>
              <a:rPr lang="zh-TW" altLang="en-US" sz="2800" dirty="0"/>
              <a:t>  </a:t>
            </a:r>
            <a:r>
              <a:rPr lang="zh-TW" altLang="en-US" sz="2800" dirty="0">
                <a:solidFill>
                  <a:srgbClr val="FF0000"/>
                </a:solidFill>
              </a:rPr>
              <a:t>教學方式</a:t>
            </a:r>
            <a:r>
              <a:rPr lang="zh-TW" altLang="en-US" sz="2800" dirty="0"/>
              <a:t>：可以是講說、探索或論述。</a:t>
            </a:r>
          </a:p>
          <a:p>
            <a:endParaRPr lang="en-US" altLang="zh-TW" sz="2800" dirty="0"/>
          </a:p>
          <a:p>
            <a:r>
              <a:rPr lang="en-US" altLang="zh-TW" sz="2800" dirty="0"/>
              <a:t>11</a:t>
            </a:r>
            <a:r>
              <a:rPr lang="zh-TW" altLang="en-US" sz="2800" dirty="0"/>
              <a:t> </a:t>
            </a:r>
            <a:r>
              <a:rPr lang="zh-TW" altLang="en-US" sz="2800" dirty="0">
                <a:solidFill>
                  <a:srgbClr val="FF0000"/>
                </a:solidFill>
              </a:rPr>
              <a:t>學習方式</a:t>
            </a:r>
            <a:r>
              <a:rPr lang="zh-TW" altLang="en-US" sz="2800" dirty="0"/>
              <a:t>：可以是聆聽、探究或解難；及</a:t>
            </a:r>
          </a:p>
          <a:p>
            <a:endParaRPr lang="en-US" altLang="zh-TW" sz="2800" dirty="0"/>
          </a:p>
          <a:p>
            <a:r>
              <a:rPr lang="en-US" altLang="zh-TW" sz="2800" dirty="0"/>
              <a:t>12</a:t>
            </a:r>
            <a:r>
              <a:rPr lang="zh-TW" altLang="en-US" sz="2800" dirty="0"/>
              <a:t> </a:t>
            </a:r>
            <a:r>
              <a:rPr lang="zh-TW" altLang="en-US" sz="2800" dirty="0">
                <a:solidFill>
                  <a:srgbClr val="FF0000"/>
                </a:solidFill>
              </a:rPr>
              <a:t>學生組合</a:t>
            </a:r>
            <a:r>
              <a:rPr lang="zh-TW" altLang="en-US" sz="2800" dirty="0"/>
              <a:t>：學生可以不同的組合方式學習，例如雙人</a:t>
            </a:r>
            <a:endParaRPr lang="en-US" altLang="zh-TW" sz="2800" dirty="0"/>
          </a:p>
          <a:p>
            <a:r>
              <a:rPr lang="en-US" altLang="zh-TW" sz="2800" dirty="0"/>
              <a:t>                        </a:t>
            </a:r>
            <a:r>
              <a:rPr lang="zh-TW" altLang="en-US" sz="2800" dirty="0"/>
              <a:t>、小組、全班、科組或全校等</a:t>
            </a:r>
            <a:endParaRPr lang="en-US" sz="2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zh-TW" altLang="en-US" dirty="0" smtClean="0"/>
              <a:t>教學策略</a:t>
            </a:r>
            <a:r>
              <a:rPr lang="en-US" altLang="zh-TW" dirty="0" smtClean="0"/>
              <a:t>:</a:t>
            </a:r>
            <a:r>
              <a:rPr lang="zh-TW" altLang="en-US" dirty="0" smtClean="0"/>
              <a:t> 適宜教學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內容版面配置區 2"/>
          <p:cNvSpPr>
            <a:spLocks noGrp="1"/>
          </p:cNvSpPr>
          <p:nvPr>
            <p:ph idx="1"/>
          </p:nvPr>
        </p:nvSpPr>
        <p:spPr>
          <a:xfrm>
            <a:off x="323850" y="1268413"/>
            <a:ext cx="8686800" cy="4525962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US" altLang="zh-HK" sz="60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altLang="zh-HK" sz="6000" smtClean="0"/>
              <a:t>   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en-US" altLang="zh-HK" sz="6000" smtClean="0">
              <a:hlinkClick r:id="rId2"/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zh-HK" altLang="en-US" sz="6000" smtClean="0"/>
          </a:p>
        </p:txBody>
      </p:sp>
      <p:pic>
        <p:nvPicPr>
          <p:cNvPr id="31747" name="Picture 3" descr="C:\Documents and Settings\user\Local Settings\Temporary Internet Files\Content.IE5\M9WKJXDJ\MC900416028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665163"/>
            <a:ext cx="6613525" cy="542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撲面">
  <a:themeElements>
    <a:clrScheme name="暗香撲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撲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撲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253</TotalTime>
  <Words>1222</Words>
  <Application>Microsoft Office PowerPoint</Application>
  <PresentationFormat>如螢幕大小 (4:3)</PresentationFormat>
  <Paragraphs>131</Paragraphs>
  <Slides>14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暗香撲面</vt:lpstr>
      <vt:lpstr>PowerPoint 簡報</vt:lpstr>
      <vt:lpstr>《精神疾病診斷及統計手冊》(第五版) (Diagnostic and Statistical Manual of Mental Disorders,DSM-V)-ADHD</vt:lpstr>
      <vt:lpstr>PowerPoint 簡報</vt:lpstr>
      <vt:lpstr>識別-1. 專注力不足 (Attention-Deficit)</vt:lpstr>
      <vt:lpstr>識別-2. 過度活躍 (Hyperactivity)</vt:lpstr>
      <vt:lpstr>識別-3. 易衝動 (Impulsivity)</vt:lpstr>
      <vt:lpstr>確診專注力不足/過度活躍</vt:lpstr>
      <vt:lpstr>注 意 力 不 足 /過 度 活 躍 症 學 生 的 課 堂 表現</vt:lpstr>
      <vt:lpstr>在課堂的教學建議</vt:lpstr>
      <vt:lpstr>PowerPoint 簡報</vt:lpstr>
      <vt:lpstr>PowerPoint 簡報</vt:lpstr>
      <vt:lpstr>教學策略: 適宜教學</vt:lpstr>
      <vt:lpstr>教學策略: 適宜教學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CHIM, In-leng</cp:lastModifiedBy>
  <cp:revision>25</cp:revision>
  <dcterms:created xsi:type="dcterms:W3CDTF">2016-02-09T09:02:56Z</dcterms:created>
  <dcterms:modified xsi:type="dcterms:W3CDTF">2016-02-29T02:12:30Z</dcterms:modified>
</cp:coreProperties>
</file>