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6" r:id="rId1"/>
  </p:sldMasterIdLst>
  <p:notesMasterIdLst>
    <p:notesMasterId r:id="rId26"/>
  </p:notesMasterIdLst>
  <p:sldIdLst>
    <p:sldId id="256" r:id="rId2"/>
    <p:sldId id="274" r:id="rId3"/>
    <p:sldId id="278" r:id="rId4"/>
    <p:sldId id="286" r:id="rId5"/>
    <p:sldId id="287" r:id="rId6"/>
    <p:sldId id="275" r:id="rId7"/>
    <p:sldId id="293" r:id="rId8"/>
    <p:sldId id="258" r:id="rId9"/>
    <p:sldId id="276" r:id="rId10"/>
    <p:sldId id="259" r:id="rId11"/>
    <p:sldId id="277" r:id="rId12"/>
    <p:sldId id="302" r:id="rId13"/>
    <p:sldId id="296" r:id="rId14"/>
    <p:sldId id="300" r:id="rId15"/>
    <p:sldId id="260" r:id="rId16"/>
    <p:sldId id="268" r:id="rId17"/>
    <p:sldId id="297" r:id="rId18"/>
    <p:sldId id="265" r:id="rId19"/>
    <p:sldId id="270" r:id="rId20"/>
    <p:sldId id="257" r:id="rId21"/>
    <p:sldId id="282" r:id="rId22"/>
    <p:sldId id="298" r:id="rId23"/>
    <p:sldId id="283" r:id="rId24"/>
    <p:sldId id="280" r:id="rId25"/>
  </p:sldIdLst>
  <p:sldSz cx="9144000" cy="6858000" type="screen4x3"/>
  <p:notesSz cx="6797675" cy="9874250"/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7FF"/>
    <a:srgbClr val="FFCCFF"/>
    <a:srgbClr val="8FD4FF"/>
    <a:srgbClr val="CCECFF"/>
    <a:srgbClr val="008000"/>
    <a:srgbClr val="FF6600"/>
    <a:srgbClr val="AC14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9926" autoAdjust="0"/>
  </p:normalViewPr>
  <p:slideViewPr>
    <p:cSldViewPr>
      <p:cViewPr varScale="1">
        <p:scale>
          <a:sx n="85" d="100"/>
          <a:sy n="85" d="100"/>
        </p:scale>
        <p:origin x="-70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H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最低</c:v>
                </c:pt>
              </c:strCache>
            </c:strRef>
          </c:tx>
          <c:spPr>
            <a:ln>
              <a:noFill/>
            </a:ln>
          </c:spPr>
          <c:marker>
            <c:symbol val="dash"/>
            <c:size val="8"/>
            <c:spPr>
              <a:solidFill>
                <a:schemeClr val="tx1"/>
              </a:solidFill>
              <a:ln>
                <a:noFill/>
              </a:ln>
            </c:spPr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工作表1!$A$2:$A$7</c:f>
              <c:strCache>
                <c:ptCount val="6"/>
                <c:pt idx="0">
                  <c:v>太陽能</c:v>
                </c:pt>
                <c:pt idx="1">
                  <c:v>風力(陸上及海上)</c:v>
                </c:pt>
                <c:pt idx="2">
                  <c:v>核能</c:v>
                </c:pt>
                <c:pt idx="3">
                  <c:v>煤</c:v>
                </c:pt>
                <c:pt idx="4">
                  <c:v>水力</c:v>
                </c:pt>
                <c:pt idx="5">
                  <c:v>天然氣</c:v>
                </c:pt>
              </c:strCache>
            </c:strRef>
          </c:cat>
          <c:val>
            <c:numRef>
              <c:f>工作表1!$B$2:$B$7</c:f>
              <c:numCache>
                <c:formatCode>General</c:formatCode>
                <c:ptCount val="6"/>
                <c:pt idx="0">
                  <c:v>20</c:v>
                </c:pt>
                <c:pt idx="1">
                  <c:v>1</c:v>
                </c:pt>
                <c:pt idx="2">
                  <c:v>1</c:v>
                </c:pt>
                <c:pt idx="3">
                  <c:v>675</c:v>
                </c:pt>
                <c:pt idx="4">
                  <c:v>1</c:v>
                </c:pt>
                <c:pt idx="5">
                  <c:v>395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工作表1!$C$1</c:f>
              <c:strCache>
                <c:ptCount val="1"/>
                <c:pt idx="0">
                  <c:v>最高</c:v>
                </c:pt>
              </c:strCache>
            </c:strRef>
          </c:tx>
          <c:spPr>
            <a:ln>
              <a:noFill/>
            </a:ln>
          </c:spPr>
          <c:marker>
            <c:symbol val="dash"/>
            <c:size val="8"/>
            <c:spPr>
              <a:solidFill>
                <a:schemeClr val="tx1"/>
              </a:solidFill>
              <a:ln>
                <a:noFill/>
              </a:ln>
            </c:spPr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工作表1!$A$2:$A$7</c:f>
              <c:strCache>
                <c:ptCount val="6"/>
                <c:pt idx="0">
                  <c:v>太陽能</c:v>
                </c:pt>
                <c:pt idx="1">
                  <c:v>風力(陸上及海上)</c:v>
                </c:pt>
                <c:pt idx="2">
                  <c:v>核能</c:v>
                </c:pt>
                <c:pt idx="3">
                  <c:v>煤</c:v>
                </c:pt>
                <c:pt idx="4">
                  <c:v>水力</c:v>
                </c:pt>
                <c:pt idx="5">
                  <c:v>天然氣</c:v>
                </c:pt>
              </c:strCache>
            </c:strRef>
          </c:cat>
          <c:val>
            <c:numRef>
              <c:f>工作表1!$C$2:$C$7</c:f>
              <c:numCache>
                <c:formatCode>General</c:formatCode>
                <c:ptCount val="6"/>
                <c:pt idx="0">
                  <c:v>220</c:v>
                </c:pt>
                <c:pt idx="1">
                  <c:v>75</c:v>
                </c:pt>
                <c:pt idx="2">
                  <c:v>220</c:v>
                </c:pt>
                <c:pt idx="3">
                  <c:v>1690</c:v>
                </c:pt>
                <c:pt idx="4">
                  <c:v>34</c:v>
                </c:pt>
                <c:pt idx="5">
                  <c:v>780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hiLowLines>
          <c:spPr>
            <a:ln w="12700"/>
          </c:spPr>
        </c:hiLowLines>
        <c:marker val="1"/>
        <c:smooth val="0"/>
        <c:axId val="110192896"/>
        <c:axId val="110223360"/>
      </c:lineChart>
      <c:catAx>
        <c:axId val="1101928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0"/>
            </a:pPr>
            <a:endParaRPr lang="zh-HK"/>
          </a:p>
        </c:txPr>
        <c:crossAx val="110223360"/>
        <c:crosses val="autoZero"/>
        <c:auto val="1"/>
        <c:lblAlgn val="ctr"/>
        <c:lblOffset val="100"/>
        <c:noMultiLvlLbl val="0"/>
      </c:catAx>
      <c:valAx>
        <c:axId val="11022336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050" b="1">
                    <a:latin typeface="+mn-lt"/>
                    <a:ea typeface="Arial Unicode MS" panose="020B0604020202020204" pitchFamily="34" charset="-120"/>
                    <a:cs typeface="Arial" panose="020B0604020202020204" pitchFamily="34" charset="0"/>
                  </a:defRPr>
                </a:pPr>
                <a:r>
                  <a:rPr lang="zh-HK" altLang="en-US" sz="1050" b="1">
                    <a:latin typeface="+mn-lt"/>
                    <a:ea typeface="Arial Unicode MS" panose="020B0604020202020204" pitchFamily="34" charset="-120"/>
                    <a:cs typeface="Arial" panose="020B0604020202020204" pitchFamily="34" charset="0"/>
                  </a:rPr>
                  <a:t>生命週期温室氣體排放量</a:t>
                </a:r>
                <a:endParaRPr lang="en-US" altLang="zh-HK" sz="1050" b="1">
                  <a:latin typeface="+mn-lt"/>
                  <a:ea typeface="Arial Unicode MS" panose="020B0604020202020204" pitchFamily="34" charset="-120"/>
                  <a:cs typeface="Arial" panose="020B0604020202020204" pitchFamily="34" charset="0"/>
                </a:endParaRPr>
              </a:p>
              <a:p>
                <a:pPr>
                  <a:defRPr sz="1050" b="1">
                    <a:latin typeface="+mn-lt"/>
                    <a:ea typeface="Arial Unicode MS" panose="020B0604020202020204" pitchFamily="34" charset="-120"/>
                    <a:cs typeface="Arial" panose="020B0604020202020204" pitchFamily="34" charset="0"/>
                  </a:defRPr>
                </a:pPr>
                <a:r>
                  <a:rPr lang="en-US" altLang="zh-HK" sz="1050" b="1">
                    <a:latin typeface="+mn-lt"/>
                    <a:ea typeface="Arial Unicode MS" panose="020B0604020202020204" pitchFamily="34" charset="-120"/>
                    <a:cs typeface="Arial" panose="020B0604020202020204" pitchFamily="34" charset="0"/>
                  </a:rPr>
                  <a:t>(g CO</a:t>
                </a:r>
                <a:r>
                  <a:rPr lang="en-US" altLang="zh-HK" sz="1050" b="1" baseline="-25000">
                    <a:latin typeface="+mn-lt"/>
                    <a:ea typeface="Arial Unicode MS" panose="020B0604020202020204" pitchFamily="34" charset="-120"/>
                    <a:cs typeface="Arial" panose="020B0604020202020204" pitchFamily="34" charset="0"/>
                  </a:rPr>
                  <a:t>2</a:t>
                </a:r>
                <a:r>
                  <a:rPr lang="en-US" altLang="zh-HK" sz="1050" b="1">
                    <a:latin typeface="+mn-lt"/>
                    <a:ea typeface="Arial Unicode MS" panose="020B0604020202020204" pitchFamily="34" charset="-120"/>
                    <a:cs typeface="Arial" panose="020B0604020202020204" pitchFamily="34" charset="0"/>
                  </a:rPr>
                  <a:t>e/kWh)</a:t>
                </a:r>
                <a:endParaRPr lang="zh-HK" altLang="en-US" sz="1050" b="1">
                  <a:latin typeface="+mn-lt"/>
                  <a:ea typeface="Arial Unicode MS" panose="020B0604020202020204" pitchFamily="34" charset="-120"/>
                  <a:cs typeface="Arial" panose="020B0604020202020204" pitchFamily="34" charset="0"/>
                </a:endParaRPr>
              </a:p>
            </c:rich>
          </c:tx>
          <c:layout>
            <c:manualLayout>
              <c:xMode val="edge"/>
              <c:yMode val="edge"/>
              <c:x val="2.7274017583834416E-2"/>
              <c:y val="0.22381977252843391"/>
            </c:manualLayout>
          </c:layout>
          <c:overlay val="0"/>
        </c:title>
        <c:numFmt formatCode="General" sourceLinked="1"/>
        <c:majorTickMark val="out"/>
        <c:minorTickMark val="out"/>
        <c:tickLblPos val="nextTo"/>
        <c:crossAx val="110192896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image" Target="../media/image14.jp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image" Target="../media/image14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16771EE-6754-4144-9F0A-E600AB9B529F}" type="doc">
      <dgm:prSet loTypeId="urn:microsoft.com/office/officeart/2008/layout/BendingPictureCaptionList" loCatId="picture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zh-HK" altLang="en-US"/>
        </a:p>
      </dgm:t>
    </dgm:pt>
    <dgm:pt modelId="{8F3F074C-1066-431E-9779-EC75A66EBE2A}">
      <dgm:prSet phldrT="[Text]" custT="1"/>
      <dgm:spPr/>
      <dgm:t>
        <a:bodyPr/>
        <a:lstStyle/>
        <a:p>
          <a:r>
            <a:rPr lang="zh-TW" altLang="en-US" sz="1600" dirty="0" smtClean="0">
              <a:latin typeface="標楷體" pitchFamily="65" charset="-120"/>
              <a:ea typeface="標楷體" pitchFamily="65" charset="-120"/>
            </a:rPr>
            <a:t>京津冀區域</a:t>
          </a:r>
          <a:r>
            <a:rPr lang="en-US" altLang="zh-TW" sz="1600" dirty="0" smtClean="0">
              <a:latin typeface="標楷體" pitchFamily="65" charset="-120"/>
              <a:ea typeface="標楷體" pitchFamily="65" charset="-120"/>
            </a:rPr>
            <a:t>196</a:t>
          </a:r>
          <a:r>
            <a:rPr lang="zh-TW" altLang="en-US" sz="1600" dirty="0" smtClean="0">
              <a:latin typeface="標楷體" pitchFamily="65" charset="-120"/>
              <a:ea typeface="標楷體" pitchFamily="65" charset="-120"/>
            </a:rPr>
            <a:t>家燃煤電廠排放的空氣污染物導致該地區於</a:t>
          </a:r>
          <a:r>
            <a:rPr lang="en-US" altLang="zh-TW" sz="1600" dirty="0" smtClean="0">
              <a:latin typeface="標楷體" pitchFamily="65" charset="-120"/>
              <a:ea typeface="標楷體" pitchFamily="65" charset="-120"/>
            </a:rPr>
            <a:t>2011</a:t>
          </a:r>
          <a:r>
            <a:rPr lang="zh-TW" altLang="en-US" sz="1600" dirty="0" smtClean="0">
              <a:latin typeface="標楷體" pitchFamily="65" charset="-120"/>
              <a:ea typeface="標楷體" pitchFamily="65" charset="-120"/>
            </a:rPr>
            <a:t>年約有</a:t>
          </a:r>
          <a:r>
            <a:rPr lang="en-US" altLang="zh-TW" sz="1600" dirty="0" smtClean="0">
              <a:latin typeface="標楷體" pitchFamily="65" charset="-120"/>
              <a:ea typeface="標楷體" pitchFamily="65" charset="-120"/>
            </a:rPr>
            <a:t>9,900</a:t>
          </a:r>
          <a:r>
            <a:rPr lang="zh-TW" altLang="en-US" sz="1600" dirty="0" smtClean="0">
              <a:latin typeface="標楷體" pitchFamily="65" charset="-120"/>
              <a:ea typeface="標楷體" pitchFamily="65" charset="-120"/>
            </a:rPr>
            <a:t>人過早死亡</a:t>
          </a:r>
          <a:r>
            <a:rPr lang="en-US" altLang="zh-TW" sz="1400" dirty="0" smtClean="0"/>
            <a:t/>
          </a:r>
          <a:br>
            <a:rPr lang="en-US" altLang="zh-TW" sz="1400" dirty="0" smtClean="0"/>
          </a:br>
          <a:r>
            <a:rPr lang="en-US" sz="1000" dirty="0" smtClean="0"/>
            <a:t>(</a:t>
          </a:r>
          <a:r>
            <a:rPr lang="en-US" altLang="zh-HK" sz="1000" dirty="0" smtClean="0"/>
            <a:t>http://www.greenpeace.org/china/zh/news/releases/climate-energy/2013/06/jingjinji-coalplant-health/</a:t>
          </a:r>
          <a:r>
            <a:rPr lang="en-US" sz="1000" dirty="0" smtClean="0"/>
            <a:t>)</a:t>
          </a:r>
          <a:endParaRPr lang="zh-HK" altLang="en-US" sz="1000" dirty="0"/>
        </a:p>
      </dgm:t>
    </dgm:pt>
    <dgm:pt modelId="{64E6AA58-9209-42B9-AE2C-EF627B022130}" type="parTrans" cxnId="{B1B5D480-A170-4483-8373-09514457F804}">
      <dgm:prSet/>
      <dgm:spPr/>
      <dgm:t>
        <a:bodyPr/>
        <a:lstStyle/>
        <a:p>
          <a:endParaRPr lang="zh-HK" altLang="en-US"/>
        </a:p>
      </dgm:t>
    </dgm:pt>
    <dgm:pt modelId="{A9DF0D1B-56C6-490B-A127-8A39061B32CF}" type="sibTrans" cxnId="{B1B5D480-A170-4483-8373-09514457F804}">
      <dgm:prSet/>
      <dgm:spPr/>
      <dgm:t>
        <a:bodyPr/>
        <a:lstStyle/>
        <a:p>
          <a:endParaRPr lang="zh-HK" altLang="en-US"/>
        </a:p>
      </dgm:t>
    </dgm:pt>
    <dgm:pt modelId="{D7E74A31-BD17-402A-B43C-F98C24435DC2}">
      <dgm:prSet phldrT="[Text]" custT="1"/>
      <dgm:spPr/>
      <dgm:t>
        <a:bodyPr/>
        <a:lstStyle/>
        <a:p>
          <a:r>
            <a:rPr lang="zh-TW" altLang="en-US" sz="1600" dirty="0" smtClean="0">
              <a:latin typeface="標楷體" pitchFamily="65" charset="-120"/>
              <a:ea typeface="標楷體" pitchFamily="65" charset="-120"/>
            </a:rPr>
            <a:t>中國的霧霾平均削減壽命</a:t>
          </a:r>
          <a:r>
            <a:rPr lang="en-US" altLang="zh-TW" sz="1600" dirty="0" smtClean="0">
              <a:latin typeface="標楷體" pitchFamily="65" charset="-120"/>
              <a:ea typeface="標楷體" pitchFamily="65" charset="-120"/>
            </a:rPr>
            <a:t>5.5</a:t>
          </a:r>
          <a:r>
            <a:rPr lang="zh-TW" altLang="en-US" sz="1600" dirty="0" smtClean="0">
              <a:latin typeface="標楷體" pitchFamily="65" charset="-120"/>
              <a:ea typeface="標楷體" pitchFamily="65" charset="-120"/>
            </a:rPr>
            <a:t>年</a:t>
          </a:r>
          <a:r>
            <a:rPr lang="en-US" altLang="zh-TW" sz="1600" dirty="0" smtClean="0">
              <a:latin typeface="標楷體" pitchFamily="65" charset="-120"/>
              <a:ea typeface="標楷體" pitchFamily="65" charset="-120"/>
            </a:rPr>
            <a:t/>
          </a:r>
          <a:br>
            <a:rPr lang="en-US" altLang="zh-TW" sz="1600" dirty="0" smtClean="0">
              <a:latin typeface="標楷體" pitchFamily="65" charset="-120"/>
              <a:ea typeface="標楷體" pitchFamily="65" charset="-120"/>
            </a:rPr>
          </a:br>
          <a:r>
            <a:rPr lang="en-US" sz="1100" dirty="0" smtClean="0"/>
            <a:t>(</a:t>
          </a:r>
          <a:r>
            <a:rPr lang="en-US" altLang="zh-HK" sz="1100" dirty="0" smtClean="0"/>
            <a:t>http://big5.ftchinese.com/story/001051318?full=y</a:t>
          </a:r>
          <a:r>
            <a:rPr lang="en-US" sz="1100" dirty="0" smtClean="0"/>
            <a:t>) </a:t>
          </a:r>
          <a:endParaRPr lang="zh-HK" altLang="en-US" sz="1100" dirty="0"/>
        </a:p>
      </dgm:t>
    </dgm:pt>
    <dgm:pt modelId="{15AC6E46-22FB-471F-A31D-35A65F6A7509}" type="parTrans" cxnId="{379B83D5-4693-4612-932F-924206FC9116}">
      <dgm:prSet/>
      <dgm:spPr/>
      <dgm:t>
        <a:bodyPr/>
        <a:lstStyle/>
        <a:p>
          <a:endParaRPr lang="zh-HK" altLang="en-US"/>
        </a:p>
      </dgm:t>
    </dgm:pt>
    <dgm:pt modelId="{375DAEA4-127D-473E-A2E9-B36E3A4D1C62}" type="sibTrans" cxnId="{379B83D5-4693-4612-932F-924206FC9116}">
      <dgm:prSet/>
      <dgm:spPr/>
      <dgm:t>
        <a:bodyPr/>
        <a:lstStyle/>
        <a:p>
          <a:endParaRPr lang="zh-HK" altLang="en-US"/>
        </a:p>
      </dgm:t>
    </dgm:pt>
    <dgm:pt modelId="{8BBB1801-45C8-43AF-829B-FD427D299A0D}" type="pres">
      <dgm:prSet presAssocID="{816771EE-6754-4144-9F0A-E600AB9B529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2A11B53-BD25-48B2-B86B-3DE09C0313BA}" type="pres">
      <dgm:prSet presAssocID="{8F3F074C-1066-431E-9779-EC75A66EBE2A}" presName="composite" presStyleCnt="0"/>
      <dgm:spPr/>
      <dgm:t>
        <a:bodyPr/>
        <a:lstStyle/>
        <a:p>
          <a:endParaRPr lang="en-US"/>
        </a:p>
      </dgm:t>
    </dgm:pt>
    <dgm:pt modelId="{D44BF18F-7EF2-4F10-BA4C-4BD3BF60D43B}" type="pres">
      <dgm:prSet presAssocID="{8F3F074C-1066-431E-9779-EC75A66EBE2A}" presName="rect1" presStyleLbl="bgImgPlace1" presStyleIdx="0" presStyleCnt="2" custScaleX="53527" custScaleY="47387" custLinFactNeighborX="6409" custLinFactNeighborY="-25369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</dgm:spPr>
      <dgm:t>
        <a:bodyPr/>
        <a:lstStyle/>
        <a:p>
          <a:endParaRPr lang="en-US"/>
        </a:p>
      </dgm:t>
    </dgm:pt>
    <dgm:pt modelId="{066BBFE9-32FB-49A5-B504-73C5971C1A35}" type="pres">
      <dgm:prSet presAssocID="{8F3F074C-1066-431E-9779-EC75A66EBE2A}" presName="wedgeRectCallout1" presStyleLbl="node1" presStyleIdx="0" presStyleCnt="2" custScaleX="127071" custScaleY="80677" custLinFactY="-15712" custLinFactNeighborX="8556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A5CD78-820E-40EA-8EEA-8C42F14D8F27}" type="pres">
      <dgm:prSet presAssocID="{A9DF0D1B-56C6-490B-A127-8A39061B32CF}" presName="sibTrans" presStyleCnt="0"/>
      <dgm:spPr/>
      <dgm:t>
        <a:bodyPr/>
        <a:lstStyle/>
        <a:p>
          <a:endParaRPr lang="en-US"/>
        </a:p>
      </dgm:t>
    </dgm:pt>
    <dgm:pt modelId="{0C8B04E5-0125-4AA9-85AE-485E60D66422}" type="pres">
      <dgm:prSet presAssocID="{D7E74A31-BD17-402A-B43C-F98C24435DC2}" presName="composite" presStyleCnt="0"/>
      <dgm:spPr/>
      <dgm:t>
        <a:bodyPr/>
        <a:lstStyle/>
        <a:p>
          <a:endParaRPr lang="en-US"/>
        </a:p>
      </dgm:t>
    </dgm:pt>
    <dgm:pt modelId="{1F0B5297-3C53-40B0-A0FA-4C36BA5A392B}" type="pres">
      <dgm:prSet presAssocID="{D7E74A31-BD17-402A-B43C-F98C24435DC2}" presName="rect1" presStyleLbl="bgImgPlace1" presStyleIdx="1" presStyleCnt="2" custScaleX="71779" custScaleY="58447" custLinFactNeighborX="7532" custLinFactNeighborY="-21475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  <dgm:t>
        <a:bodyPr/>
        <a:lstStyle/>
        <a:p>
          <a:endParaRPr lang="en-US"/>
        </a:p>
      </dgm:t>
    </dgm:pt>
    <dgm:pt modelId="{41E36A41-6CF9-4874-8C6F-A2A9CDE4F9B3}" type="pres">
      <dgm:prSet presAssocID="{D7E74A31-BD17-402A-B43C-F98C24435DC2}" presName="wedgeRectCallout1" presStyleLbl="node1" presStyleIdx="1" presStyleCnt="2" custScaleY="41960" custLinFactY="-13933" custLinFactNeighborX="-226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79B83D5-4693-4612-932F-924206FC9116}" srcId="{816771EE-6754-4144-9F0A-E600AB9B529F}" destId="{D7E74A31-BD17-402A-B43C-F98C24435DC2}" srcOrd="1" destOrd="0" parTransId="{15AC6E46-22FB-471F-A31D-35A65F6A7509}" sibTransId="{375DAEA4-127D-473E-A2E9-B36E3A4D1C62}"/>
    <dgm:cxn modelId="{D6DBF397-C2F9-490D-9EC0-BAD5AAE094D4}" type="presOf" srcId="{D7E74A31-BD17-402A-B43C-F98C24435DC2}" destId="{41E36A41-6CF9-4874-8C6F-A2A9CDE4F9B3}" srcOrd="0" destOrd="0" presId="urn:microsoft.com/office/officeart/2008/layout/BendingPictureCaptionList"/>
    <dgm:cxn modelId="{72333B0C-ABEE-419E-9397-41EC43EEDCD6}" type="presOf" srcId="{8F3F074C-1066-431E-9779-EC75A66EBE2A}" destId="{066BBFE9-32FB-49A5-B504-73C5971C1A35}" srcOrd="0" destOrd="0" presId="urn:microsoft.com/office/officeart/2008/layout/BendingPictureCaptionList"/>
    <dgm:cxn modelId="{18631481-8E32-4C07-80F7-F38A288C70D1}" type="presOf" srcId="{816771EE-6754-4144-9F0A-E600AB9B529F}" destId="{8BBB1801-45C8-43AF-829B-FD427D299A0D}" srcOrd="0" destOrd="0" presId="urn:microsoft.com/office/officeart/2008/layout/BendingPictureCaptionList"/>
    <dgm:cxn modelId="{B1B5D480-A170-4483-8373-09514457F804}" srcId="{816771EE-6754-4144-9F0A-E600AB9B529F}" destId="{8F3F074C-1066-431E-9779-EC75A66EBE2A}" srcOrd="0" destOrd="0" parTransId="{64E6AA58-9209-42B9-AE2C-EF627B022130}" sibTransId="{A9DF0D1B-56C6-490B-A127-8A39061B32CF}"/>
    <dgm:cxn modelId="{28B429BE-D951-4DAD-B2B2-F544CA80FB50}" type="presParOf" srcId="{8BBB1801-45C8-43AF-829B-FD427D299A0D}" destId="{C2A11B53-BD25-48B2-B86B-3DE09C0313BA}" srcOrd="0" destOrd="0" presId="urn:microsoft.com/office/officeart/2008/layout/BendingPictureCaptionList"/>
    <dgm:cxn modelId="{FEDF32C4-EF16-417C-96F6-171D92E3D635}" type="presParOf" srcId="{C2A11B53-BD25-48B2-B86B-3DE09C0313BA}" destId="{D44BF18F-7EF2-4F10-BA4C-4BD3BF60D43B}" srcOrd="0" destOrd="0" presId="urn:microsoft.com/office/officeart/2008/layout/BendingPictureCaptionList"/>
    <dgm:cxn modelId="{91B7F5EA-41B3-43CE-9717-D1B473E05199}" type="presParOf" srcId="{C2A11B53-BD25-48B2-B86B-3DE09C0313BA}" destId="{066BBFE9-32FB-49A5-B504-73C5971C1A35}" srcOrd="1" destOrd="0" presId="urn:microsoft.com/office/officeart/2008/layout/BendingPictureCaptionList"/>
    <dgm:cxn modelId="{F0D3A3D3-3CE0-4206-BAC2-E286EA0BA78A}" type="presParOf" srcId="{8BBB1801-45C8-43AF-829B-FD427D299A0D}" destId="{37A5CD78-820E-40EA-8EEA-8C42F14D8F27}" srcOrd="1" destOrd="0" presId="urn:microsoft.com/office/officeart/2008/layout/BendingPictureCaptionList"/>
    <dgm:cxn modelId="{11C261E5-795D-4019-A36B-3B6D90D5F3F5}" type="presParOf" srcId="{8BBB1801-45C8-43AF-829B-FD427D299A0D}" destId="{0C8B04E5-0125-4AA9-85AE-485E60D66422}" srcOrd="2" destOrd="0" presId="urn:microsoft.com/office/officeart/2008/layout/BendingPictureCaptionList"/>
    <dgm:cxn modelId="{4017431C-06B9-4A85-9008-72D374663B58}" type="presParOf" srcId="{0C8B04E5-0125-4AA9-85AE-485E60D66422}" destId="{1F0B5297-3C53-40B0-A0FA-4C36BA5A392B}" srcOrd="0" destOrd="0" presId="urn:microsoft.com/office/officeart/2008/layout/BendingPictureCaptionList"/>
    <dgm:cxn modelId="{C2193417-7D8C-4D4A-BE90-E7B78944ADB6}" type="presParOf" srcId="{0C8B04E5-0125-4AA9-85AE-485E60D66422}" destId="{41E36A41-6CF9-4874-8C6F-A2A9CDE4F9B3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4BF18F-7EF2-4F10-BA4C-4BD3BF60D43B}">
      <dsp:nvSpPr>
        <dsp:cNvPr id="0" name=""/>
        <dsp:cNvSpPr/>
      </dsp:nvSpPr>
      <dsp:spPr>
        <a:xfrm>
          <a:off x="1305606" y="144019"/>
          <a:ext cx="2133281" cy="151086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6BBFE9-32FB-49A5-B504-73C5971C1A35}">
      <dsp:nvSpPr>
        <dsp:cNvPr id="0" name=""/>
        <dsp:cNvSpPr/>
      </dsp:nvSpPr>
      <dsp:spPr>
        <a:xfrm>
          <a:off x="306170" y="1800199"/>
          <a:ext cx="4507251" cy="900291"/>
        </a:xfrm>
        <a:prstGeom prst="wedgeRectCallout">
          <a:avLst>
            <a:gd name="adj1" fmla="val 20250"/>
            <a:gd name="adj2" fmla="val -607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kern="1200" dirty="0" smtClean="0">
              <a:latin typeface="標楷體" pitchFamily="65" charset="-120"/>
              <a:ea typeface="標楷體" pitchFamily="65" charset="-120"/>
            </a:rPr>
            <a:t>京津冀區域</a:t>
          </a:r>
          <a:r>
            <a:rPr lang="en-US" altLang="zh-TW" sz="1600" kern="1200" dirty="0" smtClean="0">
              <a:latin typeface="標楷體" pitchFamily="65" charset="-120"/>
              <a:ea typeface="標楷體" pitchFamily="65" charset="-120"/>
            </a:rPr>
            <a:t>196</a:t>
          </a:r>
          <a:r>
            <a:rPr lang="zh-TW" altLang="en-US" sz="1600" kern="1200" dirty="0" smtClean="0">
              <a:latin typeface="標楷體" pitchFamily="65" charset="-120"/>
              <a:ea typeface="標楷體" pitchFamily="65" charset="-120"/>
            </a:rPr>
            <a:t>家燃煤電廠排放的空氣污染物導致該地區於</a:t>
          </a:r>
          <a:r>
            <a:rPr lang="en-US" altLang="zh-TW" sz="1600" kern="1200" dirty="0" smtClean="0">
              <a:latin typeface="標楷體" pitchFamily="65" charset="-120"/>
              <a:ea typeface="標楷體" pitchFamily="65" charset="-120"/>
            </a:rPr>
            <a:t>2011</a:t>
          </a:r>
          <a:r>
            <a:rPr lang="zh-TW" altLang="en-US" sz="1600" kern="1200" dirty="0" smtClean="0">
              <a:latin typeface="標楷體" pitchFamily="65" charset="-120"/>
              <a:ea typeface="標楷體" pitchFamily="65" charset="-120"/>
            </a:rPr>
            <a:t>年約有</a:t>
          </a:r>
          <a:r>
            <a:rPr lang="en-US" altLang="zh-TW" sz="1600" kern="1200" dirty="0" smtClean="0">
              <a:latin typeface="標楷體" pitchFamily="65" charset="-120"/>
              <a:ea typeface="標楷體" pitchFamily="65" charset="-120"/>
            </a:rPr>
            <a:t>9,900</a:t>
          </a:r>
          <a:r>
            <a:rPr lang="zh-TW" altLang="en-US" sz="1600" kern="1200" dirty="0" smtClean="0">
              <a:latin typeface="標楷體" pitchFamily="65" charset="-120"/>
              <a:ea typeface="標楷體" pitchFamily="65" charset="-120"/>
            </a:rPr>
            <a:t>人過早死亡</a:t>
          </a:r>
          <a:r>
            <a:rPr lang="en-US" altLang="zh-TW" sz="1400" kern="1200" dirty="0" smtClean="0"/>
            <a:t/>
          </a:r>
          <a:br>
            <a:rPr lang="en-US" altLang="zh-TW" sz="1400" kern="1200" dirty="0" smtClean="0"/>
          </a:br>
          <a:r>
            <a:rPr lang="en-US" sz="1000" kern="1200" dirty="0" smtClean="0"/>
            <a:t>(</a:t>
          </a:r>
          <a:r>
            <a:rPr lang="en-US" altLang="zh-HK" sz="1000" kern="1200" dirty="0" smtClean="0"/>
            <a:t>http://www.greenpeace.org/china/zh/news/releases/climate-energy/2013/06/jingjinji-coalplant-health/</a:t>
          </a:r>
          <a:r>
            <a:rPr lang="en-US" sz="1000" kern="1200" dirty="0" smtClean="0"/>
            <a:t>)</a:t>
          </a:r>
          <a:endParaRPr lang="zh-HK" altLang="en-US" sz="1000" kern="1200" dirty="0"/>
        </a:p>
      </dsp:txBody>
      <dsp:txXfrm>
        <a:off x="306170" y="1800199"/>
        <a:ext cx="4507251" cy="900291"/>
      </dsp:txXfrm>
    </dsp:sp>
    <dsp:sp modelId="{1F0B5297-3C53-40B0-A0FA-4C36BA5A392B}">
      <dsp:nvSpPr>
        <dsp:cNvPr id="0" name=""/>
        <dsp:cNvSpPr/>
      </dsp:nvSpPr>
      <dsp:spPr>
        <a:xfrm>
          <a:off x="5412338" y="288028"/>
          <a:ext cx="2860702" cy="1863491"/>
        </a:xfrm>
        <a:prstGeom prst="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E36A41-6CF9-4874-8C6F-A2A9CDE4F9B3}">
      <dsp:nvSpPr>
        <dsp:cNvPr id="0" name=""/>
        <dsp:cNvSpPr/>
      </dsp:nvSpPr>
      <dsp:spPr>
        <a:xfrm>
          <a:off x="4900464" y="2232247"/>
          <a:ext cx="3547033" cy="468240"/>
        </a:xfrm>
        <a:prstGeom prst="wedgeRectCallout">
          <a:avLst>
            <a:gd name="adj1" fmla="val 20250"/>
            <a:gd name="adj2" fmla="val -607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kern="1200" dirty="0" smtClean="0">
              <a:latin typeface="標楷體" pitchFamily="65" charset="-120"/>
              <a:ea typeface="標楷體" pitchFamily="65" charset="-120"/>
            </a:rPr>
            <a:t>中國的霧霾平均削減壽命</a:t>
          </a:r>
          <a:r>
            <a:rPr lang="en-US" altLang="zh-TW" sz="1600" kern="1200" dirty="0" smtClean="0">
              <a:latin typeface="標楷體" pitchFamily="65" charset="-120"/>
              <a:ea typeface="標楷體" pitchFamily="65" charset="-120"/>
            </a:rPr>
            <a:t>5.5</a:t>
          </a:r>
          <a:r>
            <a:rPr lang="zh-TW" altLang="en-US" sz="1600" kern="1200" dirty="0" smtClean="0">
              <a:latin typeface="標楷體" pitchFamily="65" charset="-120"/>
              <a:ea typeface="標楷體" pitchFamily="65" charset="-120"/>
            </a:rPr>
            <a:t>年</a:t>
          </a:r>
          <a:r>
            <a:rPr lang="en-US" altLang="zh-TW" sz="1600" kern="1200" dirty="0" smtClean="0">
              <a:latin typeface="標楷體" pitchFamily="65" charset="-120"/>
              <a:ea typeface="標楷體" pitchFamily="65" charset="-120"/>
            </a:rPr>
            <a:t/>
          </a:r>
          <a:br>
            <a:rPr lang="en-US" altLang="zh-TW" sz="1600" kern="1200" dirty="0" smtClean="0">
              <a:latin typeface="標楷體" pitchFamily="65" charset="-120"/>
              <a:ea typeface="標楷體" pitchFamily="65" charset="-120"/>
            </a:rPr>
          </a:br>
          <a:r>
            <a:rPr lang="en-US" sz="1100" kern="1200" dirty="0" smtClean="0"/>
            <a:t>(</a:t>
          </a:r>
          <a:r>
            <a:rPr lang="en-US" altLang="zh-HK" sz="1100" kern="1200" dirty="0" smtClean="0"/>
            <a:t>http://big5.ftchinese.com/story/001051318?full=y</a:t>
          </a:r>
          <a:r>
            <a:rPr lang="en-US" sz="1100" kern="1200" dirty="0" smtClean="0"/>
            <a:t>) </a:t>
          </a:r>
          <a:endParaRPr lang="zh-HK" altLang="en-US" sz="1100" kern="1200" dirty="0"/>
        </a:p>
      </dsp:txBody>
      <dsp:txXfrm>
        <a:off x="4900464" y="2232247"/>
        <a:ext cx="3547033" cy="4682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3E5FCF-9AA1-45F1-8566-0E705B3FC428}" type="datetimeFigureOut">
              <a:rPr lang="zh-HK" altLang="en-US" smtClean="0"/>
              <a:t>17/3/2016</a:t>
            </a:fld>
            <a:endParaRPr lang="zh-HK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HK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DF4DA6-444D-40F1-8EFC-53A5543B743C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9120231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zh.wikipedia.org/wiki/%E5%93%88%E6%B2%83%E5%BE%B7%C2%B7%E5%8A%A0%E5%BE%B7%E7%B4%8D" TargetMode="External"/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DF4DA6-444D-40F1-8EFC-53A5543B743C}" type="slidenum">
              <a:rPr lang="zh-HK" altLang="en-US" smtClean="0"/>
              <a:t>2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2239968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最近發展區（</a:t>
            </a:r>
            <a:r>
              <a:rPr lang="en-US" altLang="zh-TW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zone of proximal development</a:t>
            </a:r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）是指從兒童實際認知發展水平到他能認知發展水平之間的差距。</a:t>
            </a:r>
            <a:r>
              <a:rPr lang="zh-TW" altLang="en-US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教學最佳效果產生在可能發展區</a:t>
            </a:r>
            <a:endParaRPr lang="en-US" altLang="zh-TW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TW" altLang="en-US" b="1" dirty="0" smtClean="0"/>
              <a:t>每位學生都有</a:t>
            </a:r>
            <a:r>
              <a:rPr lang="zh-HK" altLang="en-US" b="1" dirty="0" smtClean="0"/>
              <a:t>發展的潛力</a:t>
            </a:r>
            <a:r>
              <a:rPr lang="zh-TW" altLang="en-US" b="1" dirty="0" smtClean="0"/>
              <a:t>，</a:t>
            </a:r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DF4DA6-444D-40F1-8EFC-53A5543B743C}" type="slidenum">
              <a:rPr lang="zh-HK" altLang="en-US" smtClean="0"/>
              <a:t>3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629569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Difficult</a:t>
            </a:r>
            <a:r>
              <a:rPr lang="en-US" altLang="zh-TW" baseline="0" dirty="0" smtClean="0"/>
              <a:t> to compare </a:t>
            </a:r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DF4DA6-444D-40F1-8EFC-53A5543B743C}" type="slidenum">
              <a:rPr lang="zh-HK" altLang="en-US" smtClean="0"/>
              <a:t>6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7886429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27DA9E-868A-4135-ABB3-A917C28DA55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4470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DF4DA6-444D-40F1-8EFC-53A5543B743C}" type="slidenum">
              <a:rPr lang="zh-HK" altLang="en-US" smtClean="0"/>
              <a:t>8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1942748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冇 </a:t>
            </a:r>
            <a:r>
              <a:rPr lang="en-US" altLang="zh-TW" dirty="0" smtClean="0"/>
              <a:t>point</a:t>
            </a:r>
            <a:r>
              <a:rPr lang="en-US" altLang="zh-TW" baseline="0" dirty="0" smtClean="0"/>
              <a:t> (</a:t>
            </a:r>
            <a:r>
              <a:rPr lang="zh-TW" altLang="en-US" baseline="0" dirty="0" smtClean="0"/>
              <a:t>因為成個</a:t>
            </a:r>
            <a:r>
              <a:rPr lang="en-US" altLang="zh-TW" baseline="0" dirty="0" smtClean="0"/>
              <a:t>framework</a:t>
            </a:r>
            <a:r>
              <a:rPr lang="zh-TW" altLang="en-US" baseline="0" dirty="0" smtClean="0"/>
              <a:t>都冇</a:t>
            </a:r>
            <a:r>
              <a:rPr lang="en-US" altLang="zh-TW" baseline="0" dirty="0" smtClean="0"/>
              <a:t>ownership)</a:t>
            </a:r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DF4DA6-444D-40F1-8EFC-53A5543B743C}" type="slidenum">
              <a:rPr lang="zh-HK" altLang="en-US" smtClean="0"/>
              <a:t>10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6307321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HK" dirty="0" smtClean="0"/>
              <a:t>Humid, high density,</a:t>
            </a:r>
            <a:r>
              <a:rPr lang="en-US" altLang="zh-HK" baseline="0" dirty="0" smtClean="0"/>
              <a:t> climate change risks</a:t>
            </a:r>
            <a:endParaRPr lang="zh-HK" altLang="en-US" dirty="0" smtClean="0"/>
          </a:p>
          <a:p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DF4DA6-444D-40F1-8EFC-53A5543B743C}" type="slidenum">
              <a:rPr lang="zh-HK" altLang="en-US" smtClean="0"/>
              <a:t>14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9070305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DF4DA6-444D-40F1-8EFC-53A5543B743C}" type="slidenum">
              <a:rPr lang="zh-HK" altLang="en-US" smtClean="0"/>
              <a:t>15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2663756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DF4DA6-444D-40F1-8EFC-53A5543B743C}" type="slidenum">
              <a:rPr lang="zh-HK" altLang="en-US" smtClean="0"/>
              <a:t>19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2153543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DF4DA6-444D-40F1-8EFC-53A5543B743C}" type="slidenum">
              <a:rPr lang="zh-HK" altLang="en-US" smtClean="0"/>
              <a:t>20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7213319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DF4DA6-444D-40F1-8EFC-53A5543B743C}" type="slidenum">
              <a:rPr lang="zh-HK" altLang="en-US" smtClean="0"/>
              <a:t>22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3526098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HK" altLang="zh-H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根據</a:t>
            </a:r>
            <a:r>
              <a:rPr lang="zh-HK" altLang="zh-H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哈沃德·加德納"/>
              </a:rPr>
              <a:t>加德納</a:t>
            </a:r>
            <a:r>
              <a:rPr lang="zh-HK" altLang="zh-H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的理論，學校在發展學生各方面智能的同時，必須留意每一個學生都擁有某些方面的智能特別突出；而當學生未能在其他方面追上進度時，要引導學生運用其強項學習</a:t>
            </a:r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DF4DA6-444D-40F1-8EFC-53A5543B743C}" type="slidenum">
              <a:rPr lang="zh-HK" altLang="en-US" smtClean="0"/>
              <a:t>24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744331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618027" y="3923015"/>
            <a:ext cx="2508736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3346">
            <a:off x="2856203" y="2587842"/>
            <a:ext cx="5773084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339809" y="3015792"/>
            <a:ext cx="4847038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3200499" y="4766916"/>
            <a:ext cx="4836456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963292" y="5061539"/>
            <a:ext cx="1968535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BD1CF1A8-8EDD-4693-86C3-D37D93EA3A97}" type="datetime1">
              <a:rPr lang="zh-HK" altLang="en-US" smtClean="0"/>
              <a:t>17/3/2016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647592" y="4135346"/>
            <a:ext cx="2085881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1981439" y="5509808"/>
            <a:ext cx="73818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128F4B32-D31E-451B-886A-9DDF5FA1893D}" type="slidenum">
              <a:rPr lang="zh-HK" altLang="en-US" smtClean="0"/>
              <a:t>‹#›</a:t>
            </a:fld>
            <a:endParaRPr lang="zh-HK" altLang="en-US"/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0100"/>
            <a:ext cx="9144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82FD8-4AE6-48C8-8277-066791C5143A}" type="datetime1">
              <a:rPr lang="zh-HK" altLang="en-US" smtClean="0"/>
              <a:t>17/3/2016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F4B32-D31E-451B-886A-9DDF5FA1893D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97993"/>
            <a:ext cx="804143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99" y="3754402"/>
            <a:ext cx="74676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2B6B2-78D8-49DE-8ABB-CEE5B92AF25B}" type="datetime1">
              <a:rPr lang="zh-HK" altLang="en-US" smtClean="0"/>
              <a:t>17/3/2016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F4B32-D31E-451B-886A-9DDF5FA1893D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D35CE-42C5-415B-AB54-3E209B59BFD1}" type="datetime1">
              <a:rPr lang="zh-HK" altLang="en-US" smtClean="0"/>
              <a:t>17/3/2016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F4B32-D31E-451B-886A-9DDF5FA1893D}" type="slidenum">
              <a:rPr lang="zh-HK" altLang="en-US" smtClean="0"/>
              <a:t>‹#›</a:t>
            </a:fld>
            <a:endParaRPr lang="zh-HK" alt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41248" y="2039112"/>
            <a:ext cx="3657600" cy="395020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39112"/>
            <a:ext cx="3657600" cy="395020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2038388"/>
            <a:ext cx="301752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91091" y="2038387"/>
            <a:ext cx="3014708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09B47-9ECF-46D3-B5FE-16477514813F}" type="datetime1">
              <a:rPr lang="zh-HK" altLang="en-US" smtClean="0"/>
              <a:t>17/3/2016</a:t>
            </a:fld>
            <a:endParaRPr lang="zh-HK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F4B32-D31E-451B-886A-9DDF5FA1893D}" type="slidenum">
              <a:rPr lang="zh-HK" altLang="en-US" smtClean="0"/>
              <a:t>‹#›</a:t>
            </a:fld>
            <a:endParaRPr lang="zh-HK" altLang="en-US"/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3933637" y="4281002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3925861" y="3316840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841248" y="2743199"/>
            <a:ext cx="3017520" cy="324612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294376" y="2743200"/>
            <a:ext cx="3017520" cy="324612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15E6-9254-440E-9E1E-3CFDEF0FEACA}" type="datetime1">
              <a:rPr lang="zh-HK" altLang="en-US" smtClean="0"/>
              <a:t>17/3/2016</a:t>
            </a:fld>
            <a:endParaRPr lang="zh-HK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F4B32-D31E-451B-886A-9DDF5FA1893D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9E415-1BF5-43CB-B454-48BFC2072F4A}" type="datetime1">
              <a:rPr lang="zh-HK" altLang="en-US" smtClean="0"/>
              <a:t>17/3/2016</a:t>
            </a:fld>
            <a:endParaRPr lang="zh-HK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F4B32-D31E-451B-886A-9DDF5FA1893D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87081"/>
            <a:ext cx="3008313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3350" y="835428"/>
            <a:ext cx="4699370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1280" y="3408420"/>
            <a:ext cx="3008313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78E9B-A3A7-4599-9819-C127CFA4FA94}" type="datetime1">
              <a:rPr lang="zh-HK" altLang="en-US" smtClean="0"/>
              <a:t>17/3/2016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F4B32-D31E-451B-886A-9DDF5FA1893D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91206"/>
            <a:ext cx="27813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669654"/>
            <a:ext cx="804144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130552" y="594360"/>
            <a:ext cx="4873752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16153"/>
            <a:ext cx="67056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DC320-026A-4BEB-AB5F-49F22C5A99C9}" type="datetime1">
              <a:rPr lang="zh-HK" altLang="en-US" smtClean="0"/>
              <a:t>17/3/2016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F4B32-D31E-451B-886A-9DDF5FA1893D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C03EF-0A69-4631-944D-CC6E4FF20117}" type="datetime1">
              <a:rPr lang="zh-HK" altLang="en-US" smtClean="0"/>
              <a:t>17/3/2016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F4B32-D31E-451B-886A-9DDF5FA1893D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50278"/>
            <a:ext cx="1963320" cy="5469523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1280" y="838199"/>
            <a:ext cx="5907840" cy="5181602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D3068-A214-46D4-843D-B62E13119E5A}" type="datetime1">
              <a:rPr lang="zh-HK" altLang="en-US" smtClean="0"/>
              <a:t>17/3/2016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F4B32-D31E-451B-886A-9DDF5FA1893D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9504" y="274637"/>
            <a:ext cx="6387220" cy="13278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345" y="1837853"/>
            <a:ext cx="7419315" cy="4288310"/>
          </a:xfrm>
        </p:spPr>
        <p:txBody>
          <a:bodyPr/>
          <a:lstStyle>
            <a:lvl2pPr>
              <a:defRPr/>
            </a:lvl2pPr>
            <a:lvl3pPr marL="230400"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68553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4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38388"/>
            <a:ext cx="74676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128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EE99B949-F87E-44A9-9F36-F4386C89C4BE}" type="datetime1">
              <a:rPr lang="zh-HK" altLang="en-US" smtClean="0"/>
              <a:t>17/3/2016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48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912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128F4B32-D31E-451B-886A-9DDF5FA1893D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  <p:sldLayoutId id="2147483948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18.jpg"/><Relationship Id="rId4" Type="http://schemas.openxmlformats.org/officeDocument/2006/relationships/diagramLayout" Target="../diagrams/layout1.xml"/><Relationship Id="rId9" Type="http://schemas.openxmlformats.org/officeDocument/2006/relationships/image" Target="../media/image1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1.png"/><Relationship Id="rId4" Type="http://schemas.openxmlformats.org/officeDocument/2006/relationships/oleObject" Target="../embeddings/oleObject2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 rot="360000">
            <a:off x="3129542" y="3329755"/>
            <a:ext cx="5073770" cy="1599722"/>
          </a:xfrm>
        </p:spPr>
        <p:txBody>
          <a:bodyPr/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運用資源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冊內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的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dirty="0" smtClean="0">
                <a:latin typeface="標楷體" pitchFamily="65" charset="-120"/>
                <a:ea typeface="標楷體" pitchFamily="65" charset="-120"/>
              </a:rPr>
            </a:b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學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與教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策略</a:t>
            </a:r>
            <a:endParaRPr lang="zh-HK" altLang="en-US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4" y="0"/>
            <a:ext cx="4330419" cy="2287360"/>
          </a:xfrm>
          <a:prstGeom prst="rect">
            <a:avLst/>
          </a:prstGeom>
        </p:spPr>
      </p:pic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F4B32-D31E-451B-886A-9DDF5FA1893D}" type="slidenum">
              <a:rPr lang="zh-HK" altLang="en-US" smtClean="0"/>
              <a:t>1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396885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8041440" cy="904205"/>
          </a:xfrm>
        </p:spPr>
        <p:txBody>
          <a:bodyPr/>
          <a:lstStyle/>
          <a:p>
            <a:r>
              <a:rPr lang="zh-HK" altLang="en-US" sz="4000" dirty="0">
                <a:latin typeface="標楷體" pitchFamily="65" charset="-120"/>
                <a:ea typeface="標楷體" pitchFamily="65" charset="-120"/>
              </a:rPr>
              <a:t>學科教學知識</a:t>
            </a:r>
            <a:br>
              <a:rPr lang="zh-HK" altLang="en-US" sz="4000" dirty="0">
                <a:latin typeface="標楷體" pitchFamily="65" charset="-120"/>
                <a:ea typeface="標楷體" pitchFamily="65" charset="-120"/>
              </a:rPr>
            </a:br>
            <a:r>
              <a:rPr lang="en-US" altLang="zh-HK" sz="2800" dirty="0" smtClean="0">
                <a:latin typeface="Times New Roman" pitchFamily="18" charset="0"/>
                <a:cs typeface="Times New Roman" pitchFamily="18" charset="0"/>
              </a:rPr>
              <a:t>(Pedagogical </a:t>
            </a:r>
            <a:r>
              <a:rPr lang="en-US" altLang="zh-HK" sz="2800" dirty="0">
                <a:latin typeface="Times New Roman" pitchFamily="18" charset="0"/>
                <a:cs typeface="Times New Roman" pitchFamily="18" charset="0"/>
              </a:rPr>
              <a:t>Content </a:t>
            </a:r>
            <a:r>
              <a:rPr lang="en-US" altLang="zh-HK" sz="2800" dirty="0" smtClean="0">
                <a:latin typeface="Times New Roman" pitchFamily="18" charset="0"/>
                <a:cs typeface="Times New Roman" pitchFamily="18" charset="0"/>
              </a:rPr>
              <a:t>Knowledge , PCK) </a:t>
            </a:r>
            <a:r>
              <a:rPr lang="en-US" altLang="zh-HK" sz="2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altLang="zh-HK" sz="2800" dirty="0">
                <a:latin typeface="Times New Roman" pitchFamily="18" charset="0"/>
                <a:cs typeface="Times New Roman" pitchFamily="18" charset="0"/>
              </a:rPr>
            </a:br>
            <a:endParaRPr lang="zh-HK" alt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83568" y="1772816"/>
            <a:ext cx="7467600" cy="4923928"/>
          </a:xfrm>
        </p:spPr>
        <p:txBody>
          <a:bodyPr>
            <a:normAutofit/>
          </a:bodyPr>
          <a:lstStyle/>
          <a:p>
            <a:r>
              <a:rPr lang="zh-TW" altLang="en-US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學科</a:t>
            </a:r>
            <a:r>
              <a:rPr lang="zh-TW" altLang="en-US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知識 </a:t>
            </a:r>
            <a:r>
              <a:rPr lang="en-US" altLang="zh-TW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+</a:t>
            </a:r>
            <a:r>
              <a:rPr lang="zh-TW" altLang="en-US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 教學知識</a:t>
            </a:r>
            <a:endParaRPr lang="en-US" altLang="zh-TW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根據</a:t>
            </a:r>
            <a:r>
              <a:rPr lang="zh-TW" altLang="en-US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學生需要，</a:t>
            </a:r>
            <a:r>
              <a:rPr lang="zh-TW" altLang="en-US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把學科知識轉化為容易被學生理解和</a:t>
            </a:r>
            <a:r>
              <a:rPr lang="zh-TW" altLang="en-US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接受</a:t>
            </a:r>
            <a:r>
              <a:rPr lang="zh-TW" altLang="en-US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的教學</a:t>
            </a:r>
            <a:r>
              <a:rPr lang="zh-TW" altLang="en-US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內容</a:t>
            </a:r>
            <a:endParaRPr lang="en-US" altLang="zh-TW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通識教育科</a:t>
            </a:r>
            <a:r>
              <a:rPr lang="zh-TW" altLang="en-US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所需要的</a:t>
            </a:r>
            <a:r>
              <a:rPr lang="zh-TW" altLang="en-US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專門</a:t>
            </a:r>
            <a:r>
              <a:rPr lang="zh-TW" altLang="en-US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教學</a:t>
            </a:r>
            <a:r>
              <a:rPr lang="zh-TW" altLang="en-US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方式</a:t>
            </a:r>
            <a:r>
              <a:rPr lang="zh-TW" altLang="en-US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與教學</a:t>
            </a:r>
            <a:r>
              <a:rPr lang="zh-TW" altLang="en-US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策略</a:t>
            </a:r>
            <a:r>
              <a:rPr lang="en-US" altLang="zh-TW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?</a:t>
            </a:r>
          </a:p>
          <a:p>
            <a:pPr lvl="1">
              <a:buFont typeface="Wingdings" pitchFamily="2" charset="2"/>
              <a:buChar char="u"/>
            </a:pPr>
            <a:r>
              <a:rPr lang="zh-TW" altLang="en-US" sz="25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如何運用不同教學策略</a:t>
            </a:r>
            <a:r>
              <a:rPr lang="zh-TW" altLang="en-US" sz="25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教授</a:t>
            </a:r>
            <a:r>
              <a:rPr lang="zh-TW" altLang="en-US" sz="25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不同的概念</a:t>
            </a:r>
            <a:r>
              <a:rPr lang="en-US" altLang="zh-TW" sz="25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?</a:t>
            </a:r>
          </a:p>
          <a:p>
            <a:pPr lvl="1">
              <a:buFont typeface="Wingdings" pitchFamily="2" charset="2"/>
              <a:buChar char="u"/>
            </a:pPr>
            <a:r>
              <a:rPr lang="zh-TW" altLang="en-US" sz="25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如何令不同背景的學生</a:t>
            </a:r>
            <a:r>
              <a:rPr lang="zh-TW" altLang="en-US" sz="25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明白</a:t>
            </a:r>
            <a:r>
              <a:rPr lang="zh-TW" altLang="en-US" sz="25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概念</a:t>
            </a:r>
            <a:r>
              <a:rPr lang="en-US" altLang="zh-TW" sz="25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?</a:t>
            </a:r>
            <a:r>
              <a:rPr lang="zh-TW" altLang="en-US" sz="25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 </a:t>
            </a:r>
            <a:endParaRPr lang="en-US" altLang="zh-TW" sz="2500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pPr lvl="1">
              <a:buFont typeface="Wingdings" pitchFamily="2" charset="2"/>
              <a:buChar char="u"/>
            </a:pPr>
            <a:r>
              <a:rPr lang="zh-TW" altLang="en-US" sz="25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如何令概念</a:t>
            </a:r>
            <a:r>
              <a:rPr lang="zh-TW" altLang="en-US" sz="25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對學生</a:t>
            </a:r>
            <a:r>
              <a:rPr lang="zh-TW" altLang="en-US" sz="25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變得更</a:t>
            </a:r>
            <a:r>
              <a:rPr lang="zh-TW" altLang="en-US" sz="25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有意義</a:t>
            </a:r>
            <a:r>
              <a:rPr lang="en-US" altLang="zh-TW" sz="25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?</a:t>
            </a:r>
          </a:p>
          <a:p>
            <a:pPr lvl="1">
              <a:buFont typeface="Wingdings" pitchFamily="2" charset="2"/>
              <a:buChar char="u"/>
            </a:pPr>
            <a:r>
              <a:rPr lang="zh-TW" altLang="en-US" sz="25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如何</a:t>
            </a:r>
            <a:r>
              <a:rPr lang="zh-TW" altLang="en-US" sz="25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連繫</a:t>
            </a:r>
            <a:r>
              <a:rPr lang="zh-TW" altLang="en-US" sz="25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知識與概念</a:t>
            </a:r>
            <a:r>
              <a:rPr lang="en-US" altLang="zh-TW" sz="25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?</a:t>
            </a:r>
          </a:p>
          <a:p>
            <a:pPr lvl="1">
              <a:buFont typeface="Wingdings" pitchFamily="2" charset="2"/>
              <a:buChar char="u"/>
            </a:pPr>
            <a:r>
              <a:rPr lang="zh-TW" altLang="en-US" sz="25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提高學生</a:t>
            </a:r>
            <a:r>
              <a:rPr lang="zh-TW" altLang="en-US" sz="25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探究</a:t>
            </a:r>
            <a:r>
              <a:rPr lang="zh-TW" altLang="en-US" sz="25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議題的</a:t>
            </a:r>
            <a:r>
              <a:rPr lang="zh-TW" altLang="en-US" sz="25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興趣</a:t>
            </a:r>
            <a:r>
              <a:rPr lang="en-US" altLang="zh-TW" sz="25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?</a:t>
            </a:r>
          </a:p>
          <a:p>
            <a:pPr marL="0" indent="0">
              <a:buNone/>
            </a:pPr>
            <a:endParaRPr lang="en-US" altLang="zh-TW" dirty="0" smtClean="0"/>
          </a:p>
          <a:p>
            <a:pPr marL="0" indent="0">
              <a:buNone/>
            </a:pPr>
            <a:endParaRPr lang="en-US" altLang="zh-HK" dirty="0" smtClean="0"/>
          </a:p>
          <a:p>
            <a:pPr marL="0" indent="0">
              <a:buNone/>
            </a:pPr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F4B32-D31E-451B-886A-9DDF5FA1893D}" type="slidenum">
              <a:rPr lang="zh-HK" altLang="en-US" smtClean="0"/>
              <a:t>2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462705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84168" y="622429"/>
            <a:ext cx="2808312" cy="5260478"/>
          </a:xfrm>
          <a:solidFill>
            <a:schemeClr val="accent2">
              <a:lumMod val="20000"/>
              <a:lumOff val="80000"/>
              <a:alpha val="40000"/>
            </a:schemeClr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zh-TW" altLang="en-US" sz="2600" dirty="0" smtClean="0">
                <a:latin typeface="標楷體" pitchFamily="65" charset="-120"/>
                <a:ea typeface="標楷體" pitchFamily="65" charset="-120"/>
              </a:rPr>
              <a:t>學生的</a:t>
            </a:r>
            <a:r>
              <a:rPr lang="zh-TW" altLang="en-US" sz="2600" b="1" dirty="0">
                <a:latin typeface="標楷體" pitchFamily="65" charset="-120"/>
                <a:ea typeface="標楷體" pitchFamily="65" charset="-120"/>
              </a:rPr>
              <a:t>學習</a:t>
            </a:r>
            <a:r>
              <a:rPr lang="zh-TW" altLang="en-US" sz="2600" b="1" dirty="0" smtClean="0">
                <a:latin typeface="標楷體" pitchFamily="65" charset="-120"/>
                <a:ea typeface="標楷體" pitchFamily="65" charset="-120"/>
              </a:rPr>
              <a:t>差異</a:t>
            </a:r>
            <a:endParaRPr lang="en-US" altLang="zh-TW" sz="2600" b="1" dirty="0" smtClean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endParaRPr lang="zh-HK" altLang="en-US" sz="2600" b="1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能力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認知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及情意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發展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與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人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交往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動機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學習方式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需要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興趣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潛能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社會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及經濟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背景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不同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的學習經歷</a:t>
            </a:r>
            <a:endParaRPr lang="zh-HK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788371" y="805056"/>
            <a:ext cx="27743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可能發展區 </a:t>
            </a:r>
            <a:r>
              <a:rPr lang="en-US" altLang="zh-TW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(ZPD)</a:t>
            </a:r>
            <a:endParaRPr lang="zh-HK" altLang="en-US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402759" y="1268760"/>
            <a:ext cx="5328592" cy="4392487"/>
            <a:chOff x="3347864" y="1484784"/>
            <a:chExt cx="5328592" cy="4392487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47864" y="1484784"/>
              <a:ext cx="5173217" cy="4392487"/>
            </a:xfrm>
            <a:prstGeom prst="rect">
              <a:avLst/>
            </a:prstGeom>
          </p:spPr>
        </p:pic>
        <p:sp>
          <p:nvSpPr>
            <p:cNvPr id="6" name="矩形 5"/>
            <p:cNvSpPr/>
            <p:nvPr/>
          </p:nvSpPr>
          <p:spPr>
            <a:xfrm>
              <a:off x="3347864" y="3043485"/>
              <a:ext cx="1008111" cy="615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dirty="0" smtClean="0">
                  <a:latin typeface="標楷體" pitchFamily="65" charset="-120"/>
                  <a:ea typeface="標楷體" pitchFamily="65" charset="-120"/>
                </a:rPr>
                <a:t>實際</a:t>
              </a:r>
              <a:endParaRPr lang="en-US" altLang="zh-TW" dirty="0" smtClean="0">
                <a:latin typeface="標楷體" pitchFamily="65" charset="-120"/>
                <a:ea typeface="標楷體" pitchFamily="65" charset="-120"/>
              </a:endParaRPr>
            </a:p>
            <a:p>
              <a:pPr algn="ctr"/>
              <a:r>
                <a:rPr lang="zh-TW" altLang="en-US" sz="1600" dirty="0" smtClean="0">
                  <a:latin typeface="標楷體" pitchFamily="65" charset="-120"/>
                  <a:ea typeface="標楷體" pitchFamily="65" charset="-120"/>
                </a:rPr>
                <a:t>發展層次</a:t>
              </a:r>
              <a:endParaRPr lang="zh-HK" altLang="en-US" sz="1600" dirty="0"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7596336" y="3034883"/>
              <a:ext cx="1080120" cy="615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dirty="0" smtClean="0">
                  <a:latin typeface="標楷體" pitchFamily="65" charset="-120"/>
                  <a:ea typeface="標楷體" pitchFamily="65" charset="-120"/>
                </a:rPr>
                <a:t>潛在</a:t>
              </a:r>
              <a:endParaRPr lang="en-US" altLang="zh-TW" dirty="0" smtClean="0">
                <a:latin typeface="標楷體" pitchFamily="65" charset="-120"/>
                <a:ea typeface="標楷體" pitchFamily="65" charset="-120"/>
              </a:endParaRPr>
            </a:p>
            <a:p>
              <a:pPr algn="ctr"/>
              <a:r>
                <a:rPr lang="zh-TW" altLang="en-US" sz="1600" dirty="0" smtClean="0">
                  <a:latin typeface="標楷體" pitchFamily="65" charset="-120"/>
                  <a:ea typeface="標楷體" pitchFamily="65" charset="-120"/>
                </a:rPr>
                <a:t>發展</a:t>
              </a:r>
              <a:r>
                <a:rPr lang="zh-TW" altLang="en-US" sz="1600" dirty="0">
                  <a:latin typeface="標楷體" pitchFamily="65" charset="-120"/>
                  <a:ea typeface="標楷體" pitchFamily="65" charset="-120"/>
                </a:rPr>
                <a:t>層次</a:t>
              </a:r>
              <a:endParaRPr lang="zh-HK" altLang="en-US" sz="1600" dirty="0">
                <a:latin typeface="標楷體" pitchFamily="65" charset="-120"/>
                <a:ea typeface="標楷體" pitchFamily="65" charset="-120"/>
              </a:endParaRPr>
            </a:p>
          </p:txBody>
        </p:sp>
      </p:grp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F4B32-D31E-451B-886A-9DDF5FA1893D}" type="slidenum">
              <a:rPr lang="zh-HK" altLang="en-US" smtClean="0"/>
              <a:t>3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199287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8800" y="404664"/>
            <a:ext cx="9036496" cy="1442674"/>
          </a:xfrm>
        </p:spPr>
        <p:txBody>
          <a:bodyPr/>
          <a:lstStyle/>
          <a:p>
            <a:r>
              <a:rPr lang="zh-TW" altLang="en-US" sz="3600" b="1" dirty="0" smtClean="0">
                <a:latin typeface="標楷體" pitchFamily="65" charset="-120"/>
                <a:ea typeface="標楷體" pitchFamily="65" charset="-120"/>
              </a:rPr>
              <a:t>示例一</a:t>
            </a:r>
            <a:r>
              <a:rPr lang="en-US" altLang="zh-TW" sz="3600" b="1" dirty="0" smtClean="0"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sz="3600" b="1" dirty="0" smtClean="0">
                <a:latin typeface="標楷體" pitchFamily="65" charset="-120"/>
                <a:ea typeface="標楷體" pitchFamily="65" charset="-120"/>
              </a:rPr>
              <a:t>發電能源及可再生能源</a:t>
            </a:r>
            <a:r>
              <a:rPr lang="en-US" altLang="zh-TW" sz="3600" b="1" dirty="0" smtClean="0">
                <a:latin typeface="標楷體" pitchFamily="65" charset="-120"/>
                <a:ea typeface="標楷體" pitchFamily="65" charset="-120"/>
              </a:rPr>
              <a:t>(5</a:t>
            </a:r>
            <a:r>
              <a:rPr lang="zh-TW" altLang="en-US" sz="3600" b="1" dirty="0" smtClean="0">
                <a:latin typeface="標楷體" pitchFamily="65" charset="-120"/>
                <a:ea typeface="標楷體" pitchFamily="65" charset="-120"/>
              </a:rPr>
              <a:t>節</a:t>
            </a:r>
            <a:r>
              <a:rPr lang="en-US" altLang="zh-TW" sz="3600" b="1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lang="en-US" altLang="zh-TW" b="1" dirty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b="1" dirty="0">
                <a:latin typeface="標楷體" pitchFamily="65" charset="-120"/>
                <a:ea typeface="標楷體" pitchFamily="65" charset="-120"/>
              </a:rPr>
            </a:br>
            <a:r>
              <a:rPr lang="en-US" altLang="zh-TW" b="1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b="1" dirty="0" smtClean="0">
                <a:latin typeface="標楷體" pitchFamily="65" charset="-120"/>
                <a:ea typeface="標楷體" pitchFamily="65" charset="-120"/>
              </a:rPr>
            </a:br>
            <a:endParaRPr lang="zh-HK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836712"/>
            <a:ext cx="7467600" cy="4648957"/>
          </a:xfrm>
        </p:spPr>
        <p:txBody>
          <a:bodyPr/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學生的生活體驗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…</a:t>
            </a:r>
            <a:endParaRPr lang="zh-HK" altLang="en-US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6" name="圖片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40768"/>
            <a:ext cx="4968552" cy="518457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F4B32-D31E-451B-886A-9DDF5FA1893D}" type="slidenum">
              <a:rPr lang="zh-HK" altLang="en-US" smtClean="0"/>
              <a:t>4</a:t>
            </a:fld>
            <a:endParaRPr lang="zh-HK" altLang="en-US"/>
          </a:p>
        </p:txBody>
      </p:sp>
      <p:sp>
        <p:nvSpPr>
          <p:cNvPr id="5" name="矩形 4"/>
          <p:cNvSpPr/>
          <p:nvPr/>
        </p:nvSpPr>
        <p:spPr>
          <a:xfrm>
            <a:off x="5508104" y="1844824"/>
            <a:ext cx="345638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itchFamily="2" charset="2"/>
              <a:buChar char="Ø"/>
            </a:pPr>
            <a:r>
              <a:rPr lang="zh-HK" altLang="zh-HK" dirty="0" smtClean="0">
                <a:latin typeface="標楷體" pitchFamily="65" charset="-120"/>
                <a:ea typeface="標楷體" pitchFamily="65" charset="-120"/>
              </a:rPr>
              <a:t>你</a:t>
            </a:r>
            <a:r>
              <a:rPr lang="zh-HK" altLang="zh-HK" dirty="0">
                <a:latin typeface="標楷體" pitchFamily="65" charset="-120"/>
                <a:ea typeface="標楷體" pitchFamily="65" charset="-120"/>
              </a:rPr>
              <a:t>有看過家中的電費單嗎？</a:t>
            </a:r>
            <a:r>
              <a:rPr lang="zh-HK" altLang="zh-HK" dirty="0" smtClean="0">
                <a:latin typeface="標楷體" pitchFamily="65" charset="-120"/>
                <a:ea typeface="標楷體" pitchFamily="65" charset="-120"/>
              </a:rPr>
              <a:t>每月</a:t>
            </a:r>
            <a:r>
              <a:rPr lang="en-GB" altLang="zh-HK" dirty="0" smtClean="0">
                <a:latin typeface="標楷體" pitchFamily="65" charset="-120"/>
                <a:ea typeface="標楷體" pitchFamily="65" charset="-120"/>
              </a:rPr>
              <a:t>/</a:t>
            </a:r>
            <a:r>
              <a:rPr lang="zh-HK" altLang="zh-HK" dirty="0" smtClean="0">
                <a:latin typeface="標楷體" pitchFamily="65" charset="-120"/>
                <a:ea typeface="標楷體" pitchFamily="65" charset="-120"/>
              </a:rPr>
              <a:t>兩</a:t>
            </a:r>
            <a:r>
              <a:rPr lang="zh-HK" altLang="zh-HK" dirty="0">
                <a:latin typeface="標楷體" pitchFamily="65" charset="-120"/>
                <a:ea typeface="標楷體" pitchFamily="65" charset="-120"/>
              </a:rPr>
              <a:t>個月電費大概是多少</a:t>
            </a:r>
            <a:r>
              <a:rPr lang="zh-HK" altLang="zh-HK" dirty="0" smtClean="0">
                <a:latin typeface="標楷體" pitchFamily="65" charset="-120"/>
                <a:ea typeface="標楷體" pitchFamily="65" charset="-120"/>
              </a:rPr>
              <a:t>？</a:t>
            </a:r>
            <a:endParaRPr lang="en-US" altLang="zh-HK" dirty="0">
              <a:latin typeface="標楷體" pitchFamily="65" charset="-120"/>
              <a:ea typeface="標楷體" pitchFamily="65" charset="-120"/>
            </a:endParaRPr>
          </a:p>
          <a:p>
            <a:pPr marL="285750" lvl="0" indent="-285750">
              <a:buFont typeface="Wingdings" pitchFamily="2" charset="2"/>
              <a:buChar char="Ø"/>
            </a:pP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這些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電力在家中用來做什麼？哪些電器較為耗電？哪些電器的耗電是可以減少的？估計最多可減少多少百分比？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pPr marL="285750" lvl="0" indent="-285750">
              <a:buFont typeface="Wingdings" pitchFamily="2" charset="2"/>
              <a:buChar char="Ø"/>
            </a:pPr>
            <a:r>
              <a:rPr lang="zh-HK" altLang="zh-HK" dirty="0" smtClean="0">
                <a:latin typeface="標楷體" pitchFamily="65" charset="-120"/>
                <a:ea typeface="標楷體" pitchFamily="65" charset="-120"/>
              </a:rPr>
              <a:t>哪</a:t>
            </a:r>
            <a:r>
              <a:rPr lang="zh-HK" altLang="zh-HK" dirty="0">
                <a:latin typeface="標楷體" pitchFamily="65" charset="-120"/>
                <a:ea typeface="標楷體" pitchFamily="65" charset="-120"/>
              </a:rPr>
              <a:t>些月份的電費較高？為</a:t>
            </a:r>
            <a:r>
              <a:rPr lang="zh-HK" altLang="zh-HK" dirty="0" smtClean="0">
                <a:latin typeface="標楷體" pitchFamily="65" charset="-120"/>
                <a:ea typeface="標楷體" pitchFamily="65" charset="-120"/>
              </a:rPr>
              <a:t>甚麼</a:t>
            </a:r>
            <a:endParaRPr lang="en-US" altLang="zh-HK" dirty="0">
              <a:latin typeface="標楷體" pitchFamily="65" charset="-120"/>
              <a:ea typeface="標楷體" pitchFamily="65" charset="-120"/>
            </a:endParaRPr>
          </a:p>
          <a:p>
            <a:pPr marL="285750" lvl="0" indent="-285750">
              <a:buFont typeface="Wingdings" pitchFamily="2" charset="2"/>
              <a:buChar char="Ø"/>
            </a:pPr>
            <a:r>
              <a:rPr lang="zh-TW" altLang="zh-HK" dirty="0" smtClean="0">
                <a:latin typeface="標楷體" pitchFamily="65" charset="-120"/>
                <a:ea typeface="標楷體" pitchFamily="65" charset="-120"/>
              </a:rPr>
              <a:t>香港</a:t>
            </a:r>
            <a:r>
              <a:rPr lang="zh-HK" altLang="zh-HK" dirty="0">
                <a:latin typeface="標楷體" pitchFamily="65" charset="-120"/>
                <a:ea typeface="標楷體" pitchFamily="65" charset="-120"/>
              </a:rPr>
              <a:t>電力是從何而來？有甚麼方法可以產生電力？</a:t>
            </a:r>
            <a:endParaRPr lang="zh-TW" altLang="zh-HK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42764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9" name="Picture 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07" y="632044"/>
            <a:ext cx="4053554" cy="3778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8" name="圖表 7"/>
          <p:cNvGraphicFramePr/>
          <p:nvPr>
            <p:extLst>
              <p:ext uri="{D42A27DB-BD31-4B8C-83A1-F6EECF244321}">
                <p14:modId xmlns:p14="http://schemas.microsoft.com/office/powerpoint/2010/main" val="1167707439"/>
              </p:ext>
            </p:extLst>
          </p:nvPr>
        </p:nvGraphicFramePr>
        <p:xfrm>
          <a:off x="3851920" y="3815258"/>
          <a:ext cx="5122091" cy="2857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文字方塊 14"/>
          <p:cNvSpPr txBox="1"/>
          <p:nvPr/>
        </p:nvSpPr>
        <p:spPr>
          <a:xfrm>
            <a:off x="840994" y="56287"/>
            <a:ext cx="32269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latin typeface="標楷體" pitchFamily="65" charset="-120"/>
                <a:ea typeface="標楷體" pitchFamily="65" charset="-120"/>
              </a:rPr>
              <a:t>準確的知識輸入</a:t>
            </a:r>
            <a:r>
              <a:rPr lang="en-US" altLang="zh-TW" sz="1600" dirty="0" smtClean="0">
                <a:latin typeface="標楷體" pitchFamily="65" charset="-120"/>
                <a:ea typeface="標楷體" pitchFamily="65" charset="-120"/>
              </a:rPr>
              <a:t>(P.64)</a:t>
            </a:r>
            <a:endParaRPr lang="zh-HK" altLang="en-US" sz="16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3" name="文字方塊 22"/>
          <p:cNvSpPr txBox="1"/>
          <p:nvPr/>
        </p:nvSpPr>
        <p:spPr>
          <a:xfrm>
            <a:off x="4932040" y="3335639"/>
            <a:ext cx="37444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latin typeface="標楷體" pitchFamily="65" charset="-120"/>
                <a:ea typeface="標楷體" pitchFamily="65" charset="-120"/>
              </a:rPr>
              <a:t>不同種類的數據資料</a:t>
            </a:r>
            <a:r>
              <a:rPr lang="en-US" altLang="zh-TW" sz="16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en-US" altLang="zh-TW" sz="1600" dirty="0" smtClean="0">
                <a:latin typeface="標楷體" pitchFamily="65" charset="-120"/>
                <a:ea typeface="標楷體" pitchFamily="65" charset="-120"/>
              </a:rPr>
              <a:t>P.65)</a:t>
            </a:r>
            <a:endParaRPr lang="zh-HK" altLang="en-US" sz="1600" dirty="0">
              <a:latin typeface="標楷體" pitchFamily="65" charset="-120"/>
              <a:ea typeface="標楷體" pitchFamily="65" charset="-120"/>
            </a:endParaRPr>
          </a:p>
          <a:p>
            <a:endParaRPr lang="zh-HK" altLang="en-US" sz="24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" name="橢圓 1"/>
          <p:cNvSpPr/>
          <p:nvPr/>
        </p:nvSpPr>
        <p:spPr>
          <a:xfrm>
            <a:off x="6948264" y="5661248"/>
            <a:ext cx="360040" cy="504056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F4B32-D31E-451B-886A-9DDF5FA1893D}" type="slidenum">
              <a:rPr lang="zh-HK" altLang="en-US" smtClean="0"/>
              <a:t>5</a:t>
            </a:fld>
            <a:endParaRPr lang="zh-HK" altLang="en-US"/>
          </a:p>
        </p:txBody>
      </p:sp>
      <p:sp>
        <p:nvSpPr>
          <p:cNvPr id="9" name="橢圓 8"/>
          <p:cNvSpPr/>
          <p:nvPr/>
        </p:nvSpPr>
        <p:spPr>
          <a:xfrm>
            <a:off x="225852" y="908720"/>
            <a:ext cx="4058116" cy="1296144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738188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P spid="23" grpId="0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51520" y="1052736"/>
            <a:ext cx="7467600" cy="4648957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zh-TW" altLang="en-US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先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以圖像表達</a:t>
            </a:r>
            <a:endParaRPr lang="en-US" altLang="zh-TW" dirty="0" smtClean="0"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  <a:p>
            <a:pPr marL="457200" indent="-457200">
              <a:buAutoNum type="arabicPeriod"/>
            </a:pPr>
            <a:r>
              <a:rPr lang="zh-TW" altLang="en-US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轉化文字再作比較</a:t>
            </a:r>
            <a:endParaRPr lang="zh-HK" altLang="en-US" dirty="0"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548680"/>
            <a:ext cx="4536504" cy="6060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F4B32-D31E-451B-886A-9DDF5FA1893D}" type="slidenum">
              <a:rPr lang="zh-HK" altLang="en-US" smtClean="0"/>
              <a:t>6</a:t>
            </a:fld>
            <a:endParaRPr lang="zh-HK" altLang="en-US" dirty="0"/>
          </a:p>
        </p:txBody>
      </p:sp>
      <p:sp>
        <p:nvSpPr>
          <p:cNvPr id="6" name="標題 1"/>
          <p:cNvSpPr>
            <a:spLocks noGrp="1"/>
          </p:cNvSpPr>
          <p:nvPr>
            <p:ph type="title"/>
          </p:nvPr>
        </p:nvSpPr>
        <p:spPr>
          <a:xfrm>
            <a:off x="377788" y="980728"/>
            <a:ext cx="9036496" cy="216024"/>
          </a:xfrm>
        </p:spPr>
        <p:txBody>
          <a:bodyPr/>
          <a:lstStyle/>
          <a:p>
            <a:r>
              <a:rPr lang="en-US" altLang="zh-TW" sz="16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(P.70)</a:t>
            </a:r>
            <a:r>
              <a:rPr lang="en-US" altLang="zh-TW" sz="2000" b="1" dirty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2000" b="1" dirty="0">
                <a:latin typeface="標楷體" pitchFamily="65" charset="-120"/>
                <a:ea typeface="標楷體" pitchFamily="65" charset="-120"/>
              </a:rPr>
            </a:br>
            <a:r>
              <a:rPr lang="en-US" altLang="zh-TW" b="1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b="1" dirty="0" smtClean="0">
                <a:latin typeface="標楷體" pitchFamily="65" charset="-120"/>
                <a:ea typeface="標楷體" pitchFamily="65" charset="-120"/>
              </a:rPr>
            </a:br>
            <a:endParaRPr lang="zh-HK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7" name="Rectangle 4"/>
          <p:cNvSpPr txBox="1">
            <a:spLocks noChangeArrowheads="1"/>
          </p:cNvSpPr>
          <p:nvPr/>
        </p:nvSpPr>
        <p:spPr>
          <a:xfrm>
            <a:off x="191677" y="0"/>
            <a:ext cx="4447062" cy="548680"/>
          </a:xfrm>
          <a:prstGeom prst="rect">
            <a:avLst/>
          </a:prstGeom>
        </p:spPr>
        <p:txBody>
          <a:bodyPr vert="horz" lIns="0" tIns="0" rIns="3175" bIns="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53975" algn="r"/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比較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各種常用於發電的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能源</a:t>
            </a:r>
            <a:endParaRPr lang="en-US" sz="2800" dirty="0" smtClean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82756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42777662"/>
              </p:ext>
            </p:extLst>
          </p:nvPr>
        </p:nvGraphicFramePr>
        <p:xfrm>
          <a:off x="458088" y="908720"/>
          <a:ext cx="8458200" cy="49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7596336" y="6314131"/>
            <a:ext cx="1161826" cy="365125"/>
          </a:xfrm>
          <a:prstGeom prst="rect">
            <a:avLst/>
          </a:prstGeom>
        </p:spPr>
        <p:txBody>
          <a:bodyPr/>
          <a:lstStyle/>
          <a:p>
            <a:fld id="{1559C6BE-762A-47E7-852F-5AA2FA7B165A}" type="slidenum">
              <a:rPr lang="en-US" smtClean="0"/>
              <a:t>7</a:t>
            </a:fld>
            <a:endParaRPr lang="en-US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title"/>
          </p:nvPr>
        </p:nvSpPr>
        <p:spPr>
          <a:xfrm>
            <a:off x="1618535" y="260648"/>
            <a:ext cx="6157820" cy="548680"/>
          </a:xfrm>
        </p:spPr>
        <p:txBody>
          <a:bodyPr lIns="0" tIns="0" rIns="3175" bIns="0" anchor="b"/>
          <a:lstStyle/>
          <a:p>
            <a:pPr marL="53975" algn="r"/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以數據表達最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緊迫的環境問題及其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影響</a:t>
            </a:r>
            <a:endParaRPr lang="en-US" sz="2800" dirty="0" smtClean="0">
              <a:latin typeface="標楷體" pitchFamily="65" charset="-120"/>
              <a:ea typeface="標楷體" pitchFamily="65" charset="-120"/>
            </a:endParaRPr>
          </a:p>
        </p:txBody>
      </p:sp>
      <p:grpSp>
        <p:nvGrpSpPr>
          <p:cNvPr id="8" name="群組 7"/>
          <p:cNvGrpSpPr/>
          <p:nvPr/>
        </p:nvGrpSpPr>
        <p:grpSpPr>
          <a:xfrm>
            <a:off x="107504" y="3752248"/>
            <a:ext cx="5762911" cy="2666659"/>
            <a:chOff x="365703" y="3125302"/>
            <a:chExt cx="5762911" cy="2666659"/>
          </a:xfrm>
        </p:grpSpPr>
        <p:sp>
          <p:nvSpPr>
            <p:cNvPr id="9" name="矩形 8"/>
            <p:cNvSpPr/>
            <p:nvPr/>
          </p:nvSpPr>
          <p:spPr>
            <a:xfrm>
              <a:off x="1069668" y="3125303"/>
              <a:ext cx="1611432" cy="1677502"/>
            </a:xfrm>
            <a:prstGeom prst="rect">
              <a:avLst/>
            </a:prstGeom>
            <a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16000" r="-16000"/>
              </a:stretch>
            </a:blipFill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dk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手繪多邊形 9"/>
            <p:cNvSpPr/>
            <p:nvPr/>
          </p:nvSpPr>
          <p:spPr>
            <a:xfrm>
              <a:off x="365703" y="4837126"/>
              <a:ext cx="3022063" cy="787301"/>
            </a:xfrm>
            <a:custGeom>
              <a:avLst/>
              <a:gdLst>
                <a:gd name="connsiteX0" fmla="*/ 0 w 3778601"/>
                <a:gd name="connsiteY0" fmla="*/ 0 h 1188773"/>
                <a:gd name="connsiteX1" fmla="*/ 2204184 w 3778601"/>
                <a:gd name="connsiteY1" fmla="*/ 0 h 1188773"/>
                <a:gd name="connsiteX2" fmla="*/ 2654467 w 3778601"/>
                <a:gd name="connsiteY2" fmla="*/ -127199 h 1188773"/>
                <a:gd name="connsiteX3" fmla="*/ 3148834 w 3778601"/>
                <a:gd name="connsiteY3" fmla="*/ 0 h 1188773"/>
                <a:gd name="connsiteX4" fmla="*/ 3778601 w 3778601"/>
                <a:gd name="connsiteY4" fmla="*/ 0 h 1188773"/>
                <a:gd name="connsiteX5" fmla="*/ 3778601 w 3778601"/>
                <a:gd name="connsiteY5" fmla="*/ 198129 h 1188773"/>
                <a:gd name="connsiteX6" fmla="*/ 3778601 w 3778601"/>
                <a:gd name="connsiteY6" fmla="*/ 198129 h 1188773"/>
                <a:gd name="connsiteX7" fmla="*/ 3778601 w 3778601"/>
                <a:gd name="connsiteY7" fmla="*/ 495322 h 1188773"/>
                <a:gd name="connsiteX8" fmla="*/ 3778601 w 3778601"/>
                <a:gd name="connsiteY8" fmla="*/ 1188773 h 1188773"/>
                <a:gd name="connsiteX9" fmla="*/ 3148834 w 3778601"/>
                <a:gd name="connsiteY9" fmla="*/ 1188773 h 1188773"/>
                <a:gd name="connsiteX10" fmla="*/ 2204184 w 3778601"/>
                <a:gd name="connsiteY10" fmla="*/ 1188773 h 1188773"/>
                <a:gd name="connsiteX11" fmla="*/ 2204184 w 3778601"/>
                <a:gd name="connsiteY11" fmla="*/ 1188773 h 1188773"/>
                <a:gd name="connsiteX12" fmla="*/ 0 w 3778601"/>
                <a:gd name="connsiteY12" fmla="*/ 1188773 h 1188773"/>
                <a:gd name="connsiteX13" fmla="*/ 0 w 3778601"/>
                <a:gd name="connsiteY13" fmla="*/ 495322 h 1188773"/>
                <a:gd name="connsiteX14" fmla="*/ 0 w 3778601"/>
                <a:gd name="connsiteY14" fmla="*/ 198129 h 1188773"/>
                <a:gd name="connsiteX15" fmla="*/ 0 w 3778601"/>
                <a:gd name="connsiteY15" fmla="*/ 198129 h 1188773"/>
                <a:gd name="connsiteX16" fmla="*/ 0 w 3778601"/>
                <a:gd name="connsiteY16" fmla="*/ 0 h 1188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778601" h="1188773">
                  <a:moveTo>
                    <a:pt x="0" y="0"/>
                  </a:moveTo>
                  <a:lnTo>
                    <a:pt x="2204184" y="0"/>
                  </a:lnTo>
                  <a:lnTo>
                    <a:pt x="2654467" y="-127199"/>
                  </a:lnTo>
                  <a:lnTo>
                    <a:pt x="3148834" y="0"/>
                  </a:lnTo>
                  <a:lnTo>
                    <a:pt x="3778601" y="0"/>
                  </a:lnTo>
                  <a:lnTo>
                    <a:pt x="3778601" y="198129"/>
                  </a:lnTo>
                  <a:lnTo>
                    <a:pt x="3778601" y="198129"/>
                  </a:lnTo>
                  <a:lnTo>
                    <a:pt x="3778601" y="495322"/>
                  </a:lnTo>
                  <a:lnTo>
                    <a:pt x="3778601" y="1188773"/>
                  </a:lnTo>
                  <a:lnTo>
                    <a:pt x="3148834" y="1188773"/>
                  </a:lnTo>
                  <a:lnTo>
                    <a:pt x="2204184" y="1188773"/>
                  </a:lnTo>
                  <a:lnTo>
                    <a:pt x="2204184" y="1188773"/>
                  </a:lnTo>
                  <a:lnTo>
                    <a:pt x="0" y="1188773"/>
                  </a:lnTo>
                  <a:lnTo>
                    <a:pt x="0" y="495322"/>
                  </a:lnTo>
                  <a:lnTo>
                    <a:pt x="0" y="198129"/>
                  </a:lnTo>
                  <a:lnTo>
                    <a:pt x="0" y="19812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600" kern="1200" dirty="0" smtClean="0">
                  <a:latin typeface="標楷體" pitchFamily="65" charset="-120"/>
                  <a:ea typeface="標楷體" pitchFamily="65" charset="-120"/>
                </a:rPr>
                <a:t>環境劣化和天然資源枯竭的代價＝中國</a:t>
              </a:r>
              <a:r>
                <a:rPr lang="en-US" altLang="zh-TW" sz="1600" kern="1200" dirty="0" smtClean="0">
                  <a:latin typeface="標楷體" pitchFamily="65" charset="-120"/>
                  <a:ea typeface="標楷體" pitchFamily="65" charset="-120"/>
                </a:rPr>
                <a:t>2012</a:t>
              </a:r>
              <a:r>
                <a:rPr lang="zh-TW" altLang="en-US" sz="1600" kern="1200" dirty="0" smtClean="0">
                  <a:latin typeface="標楷體" pitchFamily="65" charset="-120"/>
                  <a:ea typeface="標楷體" pitchFamily="65" charset="-120"/>
                </a:rPr>
                <a:t>年國內生產總值的</a:t>
              </a:r>
              <a:r>
                <a:rPr lang="en-US" altLang="zh-TW" sz="1600" kern="1200" dirty="0" smtClean="0">
                  <a:latin typeface="標楷體" pitchFamily="65" charset="-120"/>
                  <a:ea typeface="標楷體" pitchFamily="65" charset="-120"/>
                </a:rPr>
                <a:t>9%</a:t>
              </a:r>
              <a:r>
                <a:rPr lang="en-US" altLang="zh-TW" sz="1400" kern="1200" dirty="0" smtClean="0">
                  <a:latin typeface="Adobe 繁黑體 Std B" pitchFamily="34" charset="-120"/>
                  <a:ea typeface="Adobe 繁黑體 Std B" pitchFamily="34" charset="-120"/>
                </a:rPr>
                <a:t/>
              </a:r>
              <a:br>
                <a:rPr lang="en-US" altLang="zh-TW" sz="1400" kern="1200" dirty="0" smtClean="0">
                  <a:latin typeface="Adobe 繁黑體 Std B" pitchFamily="34" charset="-120"/>
                  <a:ea typeface="Adobe 繁黑體 Std B" pitchFamily="34" charset="-120"/>
                </a:rPr>
              </a:br>
              <a:r>
                <a:rPr lang="en-US" sz="1000" kern="1200" dirty="0" smtClean="0">
                  <a:latin typeface="Adobe 繁黑體 Std B" pitchFamily="34" charset="-120"/>
                  <a:ea typeface="Adobe 繁黑體 Std B" pitchFamily="34" charset="-120"/>
                </a:rPr>
                <a:t>(World Bank, 2012)</a:t>
              </a:r>
              <a:endParaRPr lang="zh-HK" altLang="en-US" sz="1000" kern="1200" dirty="0">
                <a:latin typeface="Adobe 繁黑體 Std B" pitchFamily="34" charset="-120"/>
                <a:ea typeface="Adobe 繁黑體 Std B" pitchFamily="34" charset="-12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3641545" y="3125302"/>
              <a:ext cx="2087004" cy="1638089"/>
            </a:xfrm>
            <a:prstGeom prst="rect">
              <a:avLst/>
            </a:prstGeom>
            <a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16000" r="-16000"/>
              </a:stretch>
            </a:blipFill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dk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手繪多邊形 11"/>
            <p:cNvSpPr/>
            <p:nvPr/>
          </p:nvSpPr>
          <p:spPr>
            <a:xfrm>
              <a:off x="3534055" y="4838297"/>
              <a:ext cx="2594559" cy="953664"/>
            </a:xfrm>
            <a:custGeom>
              <a:avLst/>
              <a:gdLst>
                <a:gd name="connsiteX0" fmla="*/ 0 w 3778601"/>
                <a:gd name="connsiteY0" fmla="*/ 0 h 1188773"/>
                <a:gd name="connsiteX1" fmla="*/ 2204184 w 3778601"/>
                <a:gd name="connsiteY1" fmla="*/ 0 h 1188773"/>
                <a:gd name="connsiteX2" fmla="*/ 2654467 w 3778601"/>
                <a:gd name="connsiteY2" fmla="*/ -127199 h 1188773"/>
                <a:gd name="connsiteX3" fmla="*/ 3148834 w 3778601"/>
                <a:gd name="connsiteY3" fmla="*/ 0 h 1188773"/>
                <a:gd name="connsiteX4" fmla="*/ 3778601 w 3778601"/>
                <a:gd name="connsiteY4" fmla="*/ 0 h 1188773"/>
                <a:gd name="connsiteX5" fmla="*/ 3778601 w 3778601"/>
                <a:gd name="connsiteY5" fmla="*/ 198129 h 1188773"/>
                <a:gd name="connsiteX6" fmla="*/ 3778601 w 3778601"/>
                <a:gd name="connsiteY6" fmla="*/ 198129 h 1188773"/>
                <a:gd name="connsiteX7" fmla="*/ 3778601 w 3778601"/>
                <a:gd name="connsiteY7" fmla="*/ 495322 h 1188773"/>
                <a:gd name="connsiteX8" fmla="*/ 3778601 w 3778601"/>
                <a:gd name="connsiteY8" fmla="*/ 1188773 h 1188773"/>
                <a:gd name="connsiteX9" fmla="*/ 3148834 w 3778601"/>
                <a:gd name="connsiteY9" fmla="*/ 1188773 h 1188773"/>
                <a:gd name="connsiteX10" fmla="*/ 2204184 w 3778601"/>
                <a:gd name="connsiteY10" fmla="*/ 1188773 h 1188773"/>
                <a:gd name="connsiteX11" fmla="*/ 2204184 w 3778601"/>
                <a:gd name="connsiteY11" fmla="*/ 1188773 h 1188773"/>
                <a:gd name="connsiteX12" fmla="*/ 0 w 3778601"/>
                <a:gd name="connsiteY12" fmla="*/ 1188773 h 1188773"/>
                <a:gd name="connsiteX13" fmla="*/ 0 w 3778601"/>
                <a:gd name="connsiteY13" fmla="*/ 495322 h 1188773"/>
                <a:gd name="connsiteX14" fmla="*/ 0 w 3778601"/>
                <a:gd name="connsiteY14" fmla="*/ 198129 h 1188773"/>
                <a:gd name="connsiteX15" fmla="*/ 0 w 3778601"/>
                <a:gd name="connsiteY15" fmla="*/ 198129 h 1188773"/>
                <a:gd name="connsiteX16" fmla="*/ 0 w 3778601"/>
                <a:gd name="connsiteY16" fmla="*/ 0 h 1188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778601" h="1188773">
                  <a:moveTo>
                    <a:pt x="0" y="0"/>
                  </a:moveTo>
                  <a:lnTo>
                    <a:pt x="2204184" y="0"/>
                  </a:lnTo>
                  <a:lnTo>
                    <a:pt x="2654467" y="-127199"/>
                  </a:lnTo>
                  <a:lnTo>
                    <a:pt x="3148834" y="0"/>
                  </a:lnTo>
                  <a:lnTo>
                    <a:pt x="3778601" y="0"/>
                  </a:lnTo>
                  <a:lnTo>
                    <a:pt x="3778601" y="198129"/>
                  </a:lnTo>
                  <a:lnTo>
                    <a:pt x="3778601" y="198129"/>
                  </a:lnTo>
                  <a:lnTo>
                    <a:pt x="3778601" y="495322"/>
                  </a:lnTo>
                  <a:lnTo>
                    <a:pt x="3778601" y="1188773"/>
                  </a:lnTo>
                  <a:lnTo>
                    <a:pt x="3148834" y="1188773"/>
                  </a:lnTo>
                  <a:lnTo>
                    <a:pt x="2204184" y="1188773"/>
                  </a:lnTo>
                  <a:lnTo>
                    <a:pt x="2204184" y="1188773"/>
                  </a:lnTo>
                  <a:lnTo>
                    <a:pt x="0" y="1188773"/>
                  </a:lnTo>
                  <a:lnTo>
                    <a:pt x="0" y="495322"/>
                  </a:lnTo>
                  <a:lnTo>
                    <a:pt x="0" y="198129"/>
                  </a:lnTo>
                  <a:lnTo>
                    <a:pt x="0" y="19812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/>
            <a:p>
              <a:pPr lvl="0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600" kern="1200" dirty="0" smtClean="0">
                  <a:latin typeface="標楷體" pitchFamily="65" charset="-120"/>
                  <a:ea typeface="標楷體" pitchFamily="65" charset="-120"/>
                </a:rPr>
                <a:t>全球十大最污染城市有七個位於中國</a:t>
              </a:r>
              <a:endParaRPr lang="en-US" altLang="zh-TW" sz="1600" kern="1200" dirty="0" smtClean="0">
                <a:latin typeface="標楷體" pitchFamily="65" charset="-120"/>
                <a:ea typeface="標楷體" pitchFamily="65" charset="-120"/>
              </a:endParaRPr>
            </a:p>
            <a:p>
              <a:pPr lvl="0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200" dirty="0" smtClean="0">
                  <a:latin typeface="Adobe 繁黑體 Std B" pitchFamily="34" charset="-120"/>
                  <a:ea typeface="Adobe 繁黑體 Std B" pitchFamily="34" charset="-120"/>
                </a:rPr>
                <a:t>(</a:t>
              </a:r>
              <a:r>
                <a:rPr lang="en-US" sz="1000" dirty="0">
                  <a:latin typeface="Adobe 繁黑體 Std B" pitchFamily="34" charset="-120"/>
                  <a:ea typeface="Adobe 繁黑體 Std B" pitchFamily="34" charset="-120"/>
                </a:rPr>
                <a:t>http://news.discovery.com/earth/weather-extreme-events/7-of-10-most-air-polluted-cities-china-130116.htm)</a:t>
              </a:r>
              <a:endParaRPr lang="zh-HK" altLang="en-US" sz="1000" kern="1200" dirty="0">
                <a:latin typeface="Adobe 繁黑體 Std B" pitchFamily="34" charset="-120"/>
                <a:ea typeface="Adobe 繁黑體 Std B" pitchFamily="34" charset="-120"/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6516216" y="3752248"/>
            <a:ext cx="1710198" cy="1805623"/>
          </a:xfrm>
          <a:prstGeom prst="rect">
            <a:avLst/>
          </a:prstGeom>
          <a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0000" r="-10000"/>
            </a:stretch>
          </a:blipFill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dk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5" name="矩形圖說文字 14"/>
          <p:cNvSpPr/>
          <p:nvPr/>
        </p:nvSpPr>
        <p:spPr>
          <a:xfrm>
            <a:off x="6068614" y="5583771"/>
            <a:ext cx="2751858" cy="934769"/>
          </a:xfrm>
          <a:prstGeom prst="wedgeRectCallout">
            <a:avLst>
              <a:gd name="adj1" fmla="val 20250"/>
              <a:gd name="adj2" fmla="val -60700"/>
            </a:avLst>
          </a:prstGeom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7" name="矩形圖說文字 4"/>
          <p:cNvSpPr/>
          <p:nvPr/>
        </p:nvSpPr>
        <p:spPr>
          <a:xfrm>
            <a:off x="6152853" y="5610833"/>
            <a:ext cx="2677408" cy="93476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3340" tIns="53340" rIns="53340" bIns="53340" numCol="1" spcCol="1270" anchor="ctr" anchorCtr="0">
            <a:noAutofit/>
          </a:bodyPr>
          <a:lstStyle/>
          <a:p>
            <a:pPr lvl="0" algn="l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TW" altLang="en-US" sz="1600" kern="1200" dirty="0" smtClean="0">
                <a:latin typeface="標楷體" pitchFamily="65" charset="-120"/>
                <a:ea typeface="標楷體" pitchFamily="65" charset="-120"/>
              </a:rPr>
              <a:t>中國地表水</a:t>
            </a:r>
            <a:r>
              <a:rPr lang="en-US" altLang="zh-TW" sz="1600" kern="12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(surface water)</a:t>
            </a:r>
            <a:r>
              <a:rPr lang="zh-TW" altLang="en-US" sz="1600" kern="1200" dirty="0" smtClean="0">
                <a:latin typeface="標楷體" pitchFamily="65" charset="-120"/>
                <a:ea typeface="標楷體" pitchFamily="65" charset="-120"/>
              </a:rPr>
              <a:t>不足</a:t>
            </a:r>
            <a:r>
              <a:rPr lang="en-US" altLang="zh-TW" sz="1600" kern="1200" dirty="0" smtClean="0">
                <a:latin typeface="標楷體" pitchFamily="65" charset="-120"/>
                <a:ea typeface="標楷體" pitchFamily="65" charset="-120"/>
              </a:rPr>
              <a:t>50%</a:t>
            </a:r>
            <a:r>
              <a:rPr lang="zh-TW" altLang="en-US" sz="1600" kern="1200" dirty="0" smtClean="0">
                <a:latin typeface="標楷體" pitchFamily="65" charset="-120"/>
                <a:ea typeface="標楷體" pitchFamily="65" charset="-120"/>
              </a:rPr>
              <a:t>可以安全飲用 </a:t>
            </a:r>
            <a:r>
              <a:rPr lang="en-US" sz="1050" i="0" kern="1200" dirty="0" smtClean="0">
                <a:latin typeface="Adobe 繁黑體 Std B" pitchFamily="34" charset="-120"/>
                <a:ea typeface="Adobe 繁黑體 Std B" pitchFamily="34" charset="-120"/>
              </a:rPr>
              <a:t>(</a:t>
            </a:r>
            <a:r>
              <a:rPr lang="en-US" altLang="zh-HK" sz="1050" i="0" kern="1200" dirty="0" smtClean="0">
                <a:ea typeface="Adobe 繁黑體 Std B" pitchFamily="34" charset="-120"/>
              </a:rPr>
              <a:t>http://chinawaterrisk.org/wp-content/uploads/2015/03/Chinas-Long-March-To-Drinking-Water-2015-EN.pdf)</a:t>
            </a:r>
            <a:endParaRPr lang="zh-HK" altLang="en-US" sz="1050" i="0" kern="1200" dirty="0">
              <a:latin typeface="Adobe 繁黑體 Std B" pitchFamily="34" charset="-120"/>
              <a:ea typeface="Adobe 繁黑體 Std B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13826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07504" y="1155824"/>
            <a:ext cx="4680520" cy="2849240"/>
          </a:xfrm>
        </p:spPr>
        <p:txBody>
          <a:bodyPr>
            <a:normAutofit/>
          </a:bodyPr>
          <a:lstStyle/>
          <a:p>
            <a:pPr marL="0" lvl="1" indent="0">
              <a:buNone/>
            </a:pPr>
            <a:r>
              <a:rPr lang="zh-TW" altLang="en-US" sz="3200" b="1" dirty="0" smtClean="0"/>
              <a:t> </a:t>
            </a:r>
            <a:endParaRPr lang="en-US" altLang="zh-TW" b="1" dirty="0" smtClean="0"/>
          </a:p>
          <a:p>
            <a:pPr lvl="1"/>
            <a:endParaRPr lang="en-US" altLang="zh-TW" b="1" dirty="0" smtClean="0"/>
          </a:p>
          <a:p>
            <a:endParaRPr lang="en-US" altLang="zh-TW" dirty="0" smtClean="0"/>
          </a:p>
          <a:p>
            <a:pPr marL="0" indent="0">
              <a:buNone/>
            </a:pPr>
            <a:endParaRPr lang="zh-HK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155824"/>
            <a:ext cx="3959105" cy="4991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矩形 1"/>
          <p:cNvSpPr/>
          <p:nvPr/>
        </p:nvSpPr>
        <p:spPr>
          <a:xfrm>
            <a:off x="1259632" y="260647"/>
            <a:ext cx="69127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indent="0">
              <a:buNone/>
            </a:pPr>
            <a:r>
              <a:rPr lang="zh-TW" altLang="en-US" sz="3200" b="1" dirty="0">
                <a:latin typeface="標楷體" pitchFamily="65" charset="-120"/>
                <a:ea typeface="標楷體" pitchFamily="65" charset="-120"/>
              </a:rPr>
              <a:t>示例二</a:t>
            </a:r>
            <a:r>
              <a:rPr lang="en-US" altLang="zh-TW" sz="3200" b="1" dirty="0"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zh-HK" sz="3200" b="1" dirty="0">
                <a:latin typeface="標楷體" pitchFamily="65" charset="-120"/>
                <a:ea typeface="標楷體" pitchFamily="65" charset="-120"/>
              </a:rPr>
              <a:t>推動</a:t>
            </a:r>
            <a:r>
              <a:rPr lang="zh-TW" altLang="en-US" sz="3200" b="1" dirty="0">
                <a:latin typeface="標楷體" pitchFamily="65" charset="-120"/>
                <a:ea typeface="標楷體" pitchFamily="65" charset="-120"/>
              </a:rPr>
              <a:t>電動車發展的</a:t>
            </a:r>
            <a:r>
              <a:rPr lang="zh-TW" altLang="zh-HK" sz="3200" b="1" dirty="0">
                <a:latin typeface="標楷體" pitchFamily="65" charset="-120"/>
                <a:ea typeface="標楷體" pitchFamily="65" charset="-120"/>
              </a:rPr>
              <a:t>政策</a:t>
            </a:r>
            <a:r>
              <a:rPr lang="en-US" altLang="zh-TW" sz="3200" b="1" dirty="0">
                <a:latin typeface="標楷體" pitchFamily="65" charset="-120"/>
                <a:ea typeface="標楷體" pitchFamily="65" charset="-120"/>
              </a:rPr>
              <a:t>(4</a:t>
            </a:r>
            <a:r>
              <a:rPr lang="zh-TW" altLang="en-US" sz="3200" b="1" dirty="0">
                <a:latin typeface="標楷體" pitchFamily="65" charset="-120"/>
                <a:ea typeface="標楷體" pitchFamily="65" charset="-120"/>
              </a:rPr>
              <a:t>節</a:t>
            </a:r>
            <a:r>
              <a:rPr lang="en-US" altLang="zh-TW" sz="3200" b="1" dirty="0">
                <a:latin typeface="標楷體" pitchFamily="65" charset="-120"/>
                <a:ea typeface="標楷體" pitchFamily="65" charset="-120"/>
              </a:rPr>
              <a:t>)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F4B32-D31E-451B-886A-9DDF5FA1893D}" type="slidenum">
              <a:rPr lang="zh-HK" altLang="en-US" smtClean="0"/>
              <a:t>8</a:t>
            </a:fld>
            <a:endParaRPr lang="zh-HK" altLang="en-US"/>
          </a:p>
        </p:txBody>
      </p:sp>
      <p:sp>
        <p:nvSpPr>
          <p:cNvPr id="5" name="矩形 4"/>
          <p:cNvSpPr/>
          <p:nvPr/>
        </p:nvSpPr>
        <p:spPr>
          <a:xfrm>
            <a:off x="323528" y="1628800"/>
            <a:ext cx="4248472" cy="3982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57784" lvl="1" indent="-228600" defTabSz="457200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</a:pPr>
            <a:r>
              <a:rPr lang="zh-TW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標楷體" pitchFamily="65" charset="-120"/>
                <a:ea typeface="標楷體" pitchFamily="65" charset="-120"/>
              </a:rPr>
              <a:t>不同</a:t>
            </a:r>
            <a:r>
              <a:rPr lang="zh-TW" altLang="zh-HK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標楷體" pitchFamily="65" charset="-120"/>
                <a:ea typeface="標楷體" pitchFamily="65" charset="-120"/>
              </a:rPr>
              <a:t>國家推動電動車的措施或政策</a:t>
            </a:r>
            <a:endParaRPr lang="en-US" altLang="zh-TW" sz="2200" dirty="0">
              <a:solidFill>
                <a:schemeClr val="tx1">
                  <a:lumMod val="75000"/>
                  <a:lumOff val="25000"/>
                </a:schemeClr>
              </a:solidFill>
              <a:latin typeface="標楷體" pitchFamily="65" charset="-120"/>
              <a:ea typeface="標楷體" pitchFamily="65" charset="-120"/>
            </a:endParaRPr>
          </a:p>
          <a:p>
            <a:pPr marL="557784" lvl="1" indent="-228600" defTabSz="457200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</a:pPr>
            <a:r>
              <a:rPr lang="zh-TW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標楷體" pitchFamily="65" charset="-120"/>
                <a:ea typeface="標楷體" pitchFamily="65" charset="-120"/>
              </a:rPr>
              <a:t>政府在制定及實施環境政策時需考慮的因素</a:t>
            </a:r>
            <a:endParaRPr lang="en-US" altLang="zh-TW" sz="2200" dirty="0">
              <a:solidFill>
                <a:schemeClr val="tx1">
                  <a:lumMod val="75000"/>
                  <a:lumOff val="25000"/>
                </a:schemeClr>
              </a:solidFill>
              <a:latin typeface="標楷體" pitchFamily="65" charset="-120"/>
              <a:ea typeface="標楷體" pitchFamily="65" charset="-120"/>
            </a:endParaRPr>
          </a:p>
          <a:p>
            <a:pPr marL="557784" lvl="1" indent="-228600" defTabSz="457200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</a:pPr>
            <a:r>
              <a:rPr lang="zh-TW" alt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標楷體" pitchFamily="65" charset="-120"/>
                <a:ea typeface="標楷體" pitchFamily="65" charset="-120"/>
              </a:rPr>
              <a:t>教師訪問</a:t>
            </a:r>
            <a:r>
              <a:rPr lang="en-US" altLang="zh-TW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-&gt;</a:t>
            </a:r>
            <a:r>
              <a:rPr lang="zh-TW" alt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標楷體" pitchFamily="65" charset="-120"/>
                <a:ea typeface="標楷體" pitchFamily="65" charset="-120"/>
              </a:rPr>
              <a:t>整理訪問所收集的資料 </a:t>
            </a:r>
            <a:r>
              <a:rPr lang="en-US" altLang="zh-TW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(P.101)</a:t>
            </a:r>
          </a:p>
          <a:p>
            <a:pPr marL="1129284" lvl="2" indent="-342900" defTabSz="457200">
              <a:spcBef>
                <a:spcPct val="20000"/>
              </a:spcBef>
              <a:buClr>
                <a:schemeClr val="accent1"/>
              </a:buClr>
              <a:buSzPct val="95000"/>
              <a:buFont typeface="Arial" pitchFamily="34" charset="0"/>
              <a:buChar char="•"/>
            </a:pPr>
            <a:r>
              <a:rPr lang="zh-TW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標楷體" pitchFamily="65" charset="-120"/>
                <a:ea typeface="標楷體" pitchFamily="65" charset="-120"/>
              </a:rPr>
              <a:t>經濟</a:t>
            </a:r>
            <a:r>
              <a:rPr lang="zh-TW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標楷體" pitchFamily="65" charset="-120"/>
                <a:ea typeface="標楷體" pitchFamily="65" charset="-120"/>
              </a:rPr>
              <a:t>代價（如車價、</a:t>
            </a:r>
            <a:r>
              <a:rPr lang="zh-TW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標楷體" pitchFamily="65" charset="-120"/>
                <a:ea typeface="標楷體" pitchFamily="65" charset="-120"/>
              </a:rPr>
              <a:t>稅項</a:t>
            </a:r>
            <a:r>
              <a:rPr lang="zh-TW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標楷體" pitchFamily="65" charset="-120"/>
                <a:ea typeface="標楷體" pitchFamily="65" charset="-120"/>
              </a:rPr>
              <a:t>、電費／油費</a:t>
            </a:r>
            <a:r>
              <a:rPr lang="zh-TW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標楷體" pitchFamily="65" charset="-120"/>
                <a:ea typeface="標楷體" pitchFamily="65" charset="-120"/>
              </a:rPr>
              <a:t>）</a:t>
            </a:r>
            <a:endParaRPr lang="en-US" altLang="zh-TW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標楷體" pitchFamily="65" charset="-120"/>
              <a:ea typeface="標楷體" pitchFamily="65" charset="-120"/>
            </a:endParaRPr>
          </a:p>
          <a:p>
            <a:pPr marL="1129284" lvl="2" indent="-342900" defTabSz="457200">
              <a:spcBef>
                <a:spcPct val="20000"/>
              </a:spcBef>
              <a:buClr>
                <a:schemeClr val="accent1"/>
              </a:buClr>
              <a:buSzPct val="95000"/>
              <a:buFont typeface="Arial" pitchFamily="34" charset="0"/>
              <a:buChar char="•"/>
            </a:pPr>
            <a:r>
              <a:rPr lang="zh-TW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標楷體" pitchFamily="65" charset="-120"/>
                <a:ea typeface="標楷體" pitchFamily="65" charset="-120"/>
              </a:rPr>
              <a:t>環境保護</a:t>
            </a:r>
            <a:r>
              <a:rPr lang="zh-TW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標楷體" pitchFamily="65" charset="-120"/>
                <a:ea typeface="標楷體" pitchFamily="65" charset="-120"/>
              </a:rPr>
              <a:t>（如空</a:t>
            </a:r>
            <a:r>
              <a:rPr lang="zh-TW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標楷體" pitchFamily="65" charset="-120"/>
                <a:ea typeface="標楷體" pitchFamily="65" charset="-120"/>
              </a:rPr>
              <a:t>氣質素）</a:t>
            </a:r>
            <a:endParaRPr lang="en-US" altLang="zh-TW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標楷體" pitchFamily="65" charset="-120"/>
              <a:ea typeface="標楷體" pitchFamily="65" charset="-120"/>
            </a:endParaRPr>
          </a:p>
          <a:p>
            <a:pPr marL="1129284" lvl="2" indent="-342900" defTabSz="457200">
              <a:spcBef>
                <a:spcPct val="20000"/>
              </a:spcBef>
              <a:buClr>
                <a:schemeClr val="accent1"/>
              </a:buClr>
              <a:buSzPct val="95000"/>
              <a:buFont typeface="Arial" pitchFamily="34" charset="0"/>
              <a:buChar char="•"/>
            </a:pPr>
            <a:r>
              <a:rPr lang="zh-TW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標楷體" pitchFamily="65" charset="-120"/>
                <a:ea typeface="標楷體" pitchFamily="65" charset="-120"/>
              </a:rPr>
              <a:t>配套</a:t>
            </a:r>
            <a:r>
              <a:rPr lang="zh-TW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標楷體" pitchFamily="65" charset="-120"/>
                <a:ea typeface="標楷體" pitchFamily="65" charset="-120"/>
              </a:rPr>
              <a:t>設施（如有否足夠及方便的充電站等</a:t>
            </a:r>
            <a:r>
              <a:rPr lang="zh-TW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標楷體" pitchFamily="65" charset="-120"/>
                <a:ea typeface="標楷體" pitchFamily="65" charset="-120"/>
              </a:rPr>
              <a:t>）</a:t>
            </a:r>
            <a:endParaRPr lang="en-US" altLang="zh-TW" sz="2000" dirty="0">
              <a:solidFill>
                <a:schemeClr val="tx1">
                  <a:lumMod val="75000"/>
                  <a:lumOff val="25000"/>
                </a:schemeClr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42732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9947" y="1322048"/>
            <a:ext cx="3888432" cy="3951337"/>
          </a:xfrm>
        </p:spPr>
        <p:txBody>
          <a:bodyPr>
            <a:normAutofit/>
          </a:bodyPr>
          <a:lstStyle/>
          <a:p>
            <a:pPr lvl="1"/>
            <a:r>
              <a:rPr lang="zh-TW" altLang="zh-HK" dirty="0" smtClean="0">
                <a:latin typeface="標楷體" pitchFamily="65" charset="-120"/>
                <a:ea typeface="標楷體" pitchFamily="65" charset="-120"/>
              </a:rPr>
              <a:t>假設</a:t>
            </a:r>
            <a:r>
              <a:rPr lang="zh-TW" altLang="zh-HK" dirty="0">
                <a:latin typeface="標楷體" pitchFamily="65" charset="-120"/>
                <a:ea typeface="標楷體" pitchFamily="65" charset="-120"/>
              </a:rPr>
              <a:t>學生是香港環境局局長，希望推動電動車在香港的發展，但有</a:t>
            </a:r>
            <a:r>
              <a:rPr lang="zh-TW" altLang="zh-HK" b="1" dirty="0">
                <a:latin typeface="標楷體" pitchFamily="65" charset="-120"/>
                <a:ea typeface="標楷體" pitchFamily="65" charset="-120"/>
              </a:rPr>
              <a:t>報章社評</a:t>
            </a:r>
            <a:r>
              <a:rPr lang="zh-TW" altLang="zh-HK" dirty="0">
                <a:latin typeface="標楷體" pitchFamily="65" charset="-120"/>
                <a:ea typeface="標楷體" pitchFamily="65" charset="-120"/>
              </a:rPr>
              <a:t>評論這個政策，並質疑政府提供的支援並不足夠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pPr lvl="1">
              <a:buClr>
                <a:srgbClr val="A63212"/>
              </a:buClr>
            </a:pPr>
            <a:r>
              <a:rPr lang="zh-TW" altLang="zh-HK" dirty="0">
                <a:latin typeface="標楷體" pitchFamily="65" charset="-120"/>
                <a:ea typeface="標楷體" pitchFamily="65" charset="-120"/>
              </a:rPr>
              <a:t>學生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要</a:t>
            </a:r>
            <a:r>
              <a:rPr lang="zh-TW" altLang="zh-HK" dirty="0">
                <a:latin typeface="標楷體" pitchFamily="65" charset="-120"/>
                <a:ea typeface="標楷體" pitchFamily="65" charset="-120"/>
              </a:rPr>
              <a:t>以</a:t>
            </a:r>
            <a:r>
              <a:rPr lang="zh-TW" altLang="zh-HK" b="1" dirty="0">
                <a:latin typeface="標楷體" pitchFamily="65" charset="-120"/>
                <a:ea typeface="標楷體" pitchFamily="65" charset="-120"/>
              </a:rPr>
              <a:t>書面回應</a:t>
            </a:r>
            <a:r>
              <a:rPr lang="zh-TW" altLang="zh-HK" dirty="0">
                <a:latin typeface="標楷體" pitchFamily="65" charset="-120"/>
                <a:ea typeface="標楷體" pitchFamily="65" charset="-120"/>
              </a:rPr>
              <a:t>傳媒對該政策的</a:t>
            </a:r>
            <a:r>
              <a:rPr lang="zh-TW" altLang="zh-HK" dirty="0" smtClean="0">
                <a:latin typeface="標楷體" pitchFamily="65" charset="-120"/>
                <a:ea typeface="標楷體" pitchFamily="65" charset="-120"/>
              </a:rPr>
              <a:t>評論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(P.102)</a:t>
            </a:r>
            <a:endParaRPr lang="en-US" altLang="zh-TW" sz="1200" dirty="0">
              <a:solidFill>
                <a:prstClr val="black">
                  <a:lumMod val="75000"/>
                  <a:lumOff val="25000"/>
                </a:prstClr>
              </a:solidFill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marL="329184" lvl="1" indent="0">
              <a:buNone/>
            </a:pPr>
            <a:endParaRPr lang="zh-TW" altLang="zh-HK" dirty="0">
              <a:latin typeface="標楷體" pitchFamily="65" charset="-120"/>
              <a:ea typeface="標楷體" pitchFamily="65" charset="-120"/>
            </a:endParaRPr>
          </a:p>
          <a:p>
            <a:endParaRPr lang="zh-HK" alt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0"/>
            <a:ext cx="4536504" cy="6362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6478802"/>
            <a:ext cx="364807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F4B32-D31E-451B-886A-9DDF5FA1893D}" type="slidenum">
              <a:rPr lang="zh-HK" altLang="en-US" smtClean="0"/>
              <a:t>9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950986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545" y="772237"/>
            <a:ext cx="4273824" cy="5824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4369" y="260648"/>
            <a:ext cx="4608512" cy="6335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標題 1"/>
          <p:cNvSpPr txBox="1">
            <a:spLocks/>
          </p:cNvSpPr>
          <p:nvPr/>
        </p:nvSpPr>
        <p:spPr>
          <a:xfrm rot="21371412">
            <a:off x="6104267" y="189040"/>
            <a:ext cx="2865547" cy="43122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zh-HK" sz="4000" dirty="0" smtClean="0">
                <a:solidFill>
                  <a:srgbClr val="FF0000"/>
                </a:solidFill>
              </a:rPr>
              <a:t>Open-ended</a:t>
            </a:r>
            <a:endParaRPr lang="zh-HK" altLang="en-US" sz="4000" dirty="0">
              <a:solidFill>
                <a:srgbClr val="FF0000"/>
              </a:solidFill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 rot="21243453">
            <a:off x="1559534" y="158682"/>
            <a:ext cx="2831800" cy="591970"/>
          </a:xfrm>
        </p:spPr>
        <p:txBody>
          <a:bodyPr/>
          <a:lstStyle/>
          <a:p>
            <a:r>
              <a:rPr lang="en-US" altLang="zh-HK" sz="4000" dirty="0" smtClean="0">
                <a:solidFill>
                  <a:srgbClr val="FFC000"/>
                </a:solidFill>
              </a:rPr>
              <a:t>Structured</a:t>
            </a:r>
            <a:endParaRPr lang="zh-HK" altLang="en-US" sz="4000" dirty="0">
              <a:solidFill>
                <a:srgbClr val="FFC00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51520" y="4077072"/>
            <a:ext cx="719923" cy="864096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F4B32-D31E-451B-886A-9DDF5FA1893D}" type="slidenum">
              <a:rPr lang="zh-HK" altLang="en-US" smtClean="0"/>
              <a:t>10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026476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138727"/>
            <a:ext cx="9036496" cy="1442674"/>
          </a:xfrm>
        </p:spPr>
        <p:txBody>
          <a:bodyPr/>
          <a:lstStyle/>
          <a:p>
            <a:r>
              <a:rPr lang="zh-TW" altLang="en-US" sz="3600" b="1" dirty="0" smtClean="0">
                <a:latin typeface="標楷體" pitchFamily="65" charset="-120"/>
                <a:ea typeface="標楷體" pitchFamily="65" charset="-120"/>
              </a:rPr>
              <a:t>示例三</a:t>
            </a:r>
            <a:r>
              <a:rPr lang="en-US" altLang="zh-TW" sz="3600" b="1" dirty="0" smtClean="0"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sz="3600" b="1" dirty="0" smtClean="0">
                <a:latin typeface="標楷體" pitchFamily="65" charset="-120"/>
                <a:ea typeface="標楷體" pitchFamily="65" charset="-120"/>
              </a:rPr>
              <a:t>固體廢物處理</a:t>
            </a:r>
            <a:r>
              <a:rPr lang="en-US" altLang="zh-TW" sz="3600" b="1" dirty="0" smtClean="0">
                <a:latin typeface="標楷體" pitchFamily="65" charset="-120"/>
                <a:ea typeface="標楷體" pitchFamily="65" charset="-120"/>
              </a:rPr>
              <a:t>(5</a:t>
            </a:r>
            <a:r>
              <a:rPr lang="zh-TW" altLang="en-US" sz="3600" b="1" dirty="0" smtClean="0">
                <a:latin typeface="標楷體" pitchFamily="65" charset="-120"/>
                <a:ea typeface="標楷體" pitchFamily="65" charset="-120"/>
              </a:rPr>
              <a:t>節</a:t>
            </a:r>
            <a:r>
              <a:rPr lang="en-US" altLang="zh-TW" sz="3600" b="1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lang="en-US" altLang="zh-TW" sz="3600" b="1" dirty="0"/>
              <a:t/>
            </a:r>
            <a:br>
              <a:rPr lang="en-US" altLang="zh-TW" sz="3600" b="1" dirty="0"/>
            </a:br>
            <a:endParaRPr lang="zh-HK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95536" y="980728"/>
            <a:ext cx="8280920" cy="4648957"/>
          </a:xfrm>
        </p:spPr>
        <p:txBody>
          <a:bodyPr/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以學校為</a:t>
            </a:r>
            <a:r>
              <a:rPr lang="zh-TW" altLang="en-US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例，考慮在校內管理廢物的建議、可行性及限制</a:t>
            </a:r>
            <a:endParaRPr lang="zh-HK" altLang="en-US" dirty="0"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F4B32-D31E-451B-886A-9DDF5FA1893D}" type="slidenum">
              <a:rPr lang="zh-HK" altLang="en-US" smtClean="0"/>
              <a:t>11</a:t>
            </a:fld>
            <a:endParaRPr lang="zh-HK" altLang="en-US" dirty="0"/>
          </a:p>
        </p:txBody>
      </p:sp>
      <p:pic>
        <p:nvPicPr>
          <p:cNvPr id="7" name="圖片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00808"/>
            <a:ext cx="3816424" cy="266429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圖片 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7587" y="2636912"/>
            <a:ext cx="4185062" cy="279833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矩形 3"/>
          <p:cNvSpPr/>
          <p:nvPr/>
        </p:nvSpPr>
        <p:spPr>
          <a:xfrm>
            <a:off x="323528" y="4819695"/>
            <a:ext cx="3898035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zh-TW" altLang="zh-HK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建議</a:t>
            </a:r>
            <a:r>
              <a:rPr lang="zh-TW" altLang="en-US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校內</a:t>
            </a:r>
            <a:r>
              <a:rPr lang="zh-TW" altLang="zh-HK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的</a:t>
            </a:r>
            <a:r>
              <a:rPr lang="zh-TW" altLang="zh-HK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固體廢物處理</a:t>
            </a:r>
            <a:r>
              <a:rPr lang="zh-TW" altLang="zh-HK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措施</a:t>
            </a:r>
            <a:r>
              <a:rPr lang="en-US" altLang="zh-TW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</a:t>
            </a:r>
            <a:r>
              <a:rPr lang="en-US" altLang="zh-TW" sz="14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(P.134)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TW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  <a:sym typeface="Wingdings"/>
              </a:rPr>
              <a:t></a:t>
            </a:r>
            <a:r>
              <a:rPr lang="zh-TW" altLang="en-US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歸納</a:t>
            </a:r>
            <a:r>
              <a:rPr lang="zh-HK" altLang="en-US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要求</a:t>
            </a:r>
            <a:r>
              <a:rPr lang="zh-TW" altLang="en-US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和考慮因素</a:t>
            </a:r>
            <a:endParaRPr lang="en-US" altLang="zh-TW" b="1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TW" b="1" dirty="0">
                <a:latin typeface="Times New Roman" pitchFamily="18" charset="0"/>
                <a:ea typeface="標楷體" pitchFamily="65" charset="-120"/>
                <a:cs typeface="Times New Roman" pitchFamily="18" charset="0"/>
                <a:sym typeface="Wingdings"/>
              </a:rPr>
              <a:t></a:t>
            </a:r>
            <a:r>
              <a:rPr lang="zh-TW" altLang="en-US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撰寫減少</a:t>
            </a:r>
            <a:r>
              <a:rPr lang="zh-TW" altLang="en-US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固體廢物</a:t>
            </a:r>
            <a:r>
              <a:rPr lang="zh-TW" altLang="en-US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指引 </a:t>
            </a:r>
            <a:endParaRPr lang="zh-HK" altLang="en-US" b="1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662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F4B32-D31E-451B-886A-9DDF5FA1893D}" type="slidenum">
              <a:rPr lang="zh-HK" altLang="en-US" smtClean="0"/>
              <a:t>12</a:t>
            </a:fld>
            <a:endParaRPr lang="zh-HK" altLang="en-US"/>
          </a:p>
        </p:txBody>
      </p:sp>
      <p:sp>
        <p:nvSpPr>
          <p:cNvPr id="11" name="文字方塊 10"/>
          <p:cNvSpPr txBox="1"/>
          <p:nvPr/>
        </p:nvSpPr>
        <p:spPr>
          <a:xfrm>
            <a:off x="308910" y="736813"/>
            <a:ext cx="3899282" cy="2620179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42900" lvl="0" indent="-342900">
              <a:spcBef>
                <a:spcPts val="600"/>
              </a:spcBef>
              <a:spcAft>
                <a:spcPts val="600"/>
              </a:spcAft>
              <a:buFont typeface="Wingdings"/>
              <a:buChar char=""/>
            </a:pPr>
            <a:r>
              <a:rPr lang="zh-TW" sz="1200" kern="100" dirty="0">
                <a:effectLst/>
                <a:latin typeface="Times New Roman"/>
                <a:ea typeface="新細明體"/>
              </a:rPr>
              <a:t>我昨天棄置了</a:t>
            </a:r>
            <a:r>
              <a:rPr lang="en-US" sz="1200" kern="100" dirty="0">
                <a:effectLst/>
                <a:latin typeface="Times New Roman"/>
                <a:ea typeface="新細明體"/>
              </a:rPr>
              <a:t>____________________________</a:t>
            </a:r>
            <a:endParaRPr lang="zh-TW" sz="1200" kern="100" dirty="0">
              <a:effectLst/>
              <a:latin typeface="Times New Roman"/>
              <a:ea typeface="新細明體"/>
            </a:endParaRPr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Font typeface="Wingdings"/>
              <a:buChar char=""/>
            </a:pPr>
            <a:r>
              <a:rPr lang="zh-TW" sz="1200" kern="100" dirty="0">
                <a:effectLst/>
                <a:latin typeface="Times New Roman"/>
                <a:ea typeface="新細明體"/>
              </a:rPr>
              <a:t>棄置的數量有</a:t>
            </a:r>
            <a:r>
              <a:rPr lang="en-US" sz="1200" kern="100" dirty="0">
                <a:effectLst/>
                <a:latin typeface="Times New Roman"/>
                <a:ea typeface="新細明體"/>
              </a:rPr>
              <a:t>____________________________</a:t>
            </a:r>
            <a:endParaRPr lang="zh-TW" sz="1200" kern="100" dirty="0">
              <a:effectLst/>
              <a:latin typeface="Times New Roman"/>
              <a:ea typeface="新細明體"/>
            </a:endParaRPr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Font typeface="Wingdings"/>
              <a:buChar char=""/>
            </a:pPr>
            <a:r>
              <a:rPr lang="zh-TW" sz="1200" kern="100" dirty="0">
                <a:effectLst/>
                <a:latin typeface="Times New Roman"/>
                <a:ea typeface="新細明體"/>
              </a:rPr>
              <a:t>這些「廢物」是否可以不棄掉</a:t>
            </a:r>
            <a:r>
              <a:rPr lang="en-US" sz="1200" kern="100" dirty="0">
                <a:effectLst/>
                <a:latin typeface="Times New Roman"/>
                <a:ea typeface="新細明體"/>
              </a:rPr>
              <a:t>/</a:t>
            </a:r>
            <a:r>
              <a:rPr lang="zh-TW" sz="1200" kern="100" dirty="0">
                <a:effectLst/>
                <a:latin typeface="Times New Roman"/>
                <a:ea typeface="新細明體"/>
              </a:rPr>
              <a:t>避免使用？</a:t>
            </a:r>
            <a:r>
              <a:rPr lang="en-US" sz="1200" kern="100" dirty="0">
                <a:effectLst/>
                <a:latin typeface="Times New Roman"/>
                <a:ea typeface="新細明體"/>
              </a:rPr>
              <a:t>________________________________________</a:t>
            </a:r>
            <a:endParaRPr lang="zh-TW" sz="1200" kern="100" dirty="0">
              <a:effectLst/>
              <a:latin typeface="Times New Roman"/>
              <a:ea typeface="新細明體"/>
            </a:endParaRPr>
          </a:p>
          <a:p>
            <a:pPr marL="228600">
              <a:spcBef>
                <a:spcPts val="600"/>
              </a:spcBef>
              <a:spcAft>
                <a:spcPts val="600"/>
              </a:spcAft>
            </a:pPr>
            <a:r>
              <a:rPr lang="en-US" sz="1200" kern="100" dirty="0">
                <a:effectLst/>
                <a:latin typeface="Times New Roman"/>
                <a:ea typeface="新細明體"/>
              </a:rPr>
              <a:t>________________________________________</a:t>
            </a:r>
            <a:endParaRPr lang="zh-TW" sz="1200" kern="100" dirty="0">
              <a:effectLst/>
              <a:latin typeface="Times New Roman"/>
              <a:ea typeface="新細明體"/>
            </a:endParaRPr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Font typeface="Wingdings"/>
              <a:buChar char=""/>
            </a:pPr>
            <a:r>
              <a:rPr lang="zh-TW" sz="1200" kern="100" dirty="0">
                <a:effectLst/>
                <a:latin typeface="Times New Roman"/>
                <a:ea typeface="新細明體"/>
              </a:rPr>
              <a:t>這些「廢物」屬於哪一類固體廢物？</a:t>
            </a:r>
          </a:p>
          <a:p>
            <a:pPr marL="228600">
              <a:spcBef>
                <a:spcPts val="600"/>
              </a:spcBef>
              <a:spcAft>
                <a:spcPts val="600"/>
              </a:spcAft>
            </a:pPr>
            <a:r>
              <a:rPr lang="zh-TW" sz="1200" kern="100" dirty="0">
                <a:effectLst/>
                <a:latin typeface="Times New Roman"/>
                <a:ea typeface="新細明體"/>
              </a:rPr>
              <a:t>廚餘 </a:t>
            </a:r>
            <a:r>
              <a:rPr lang="en-US" sz="1200" kern="100" dirty="0">
                <a:effectLst/>
                <a:latin typeface="Times New Roman"/>
                <a:ea typeface="新細明體"/>
                <a:sym typeface="Wingdings"/>
              </a:rPr>
              <a:t></a:t>
            </a:r>
            <a:r>
              <a:rPr lang="en-US" sz="1200" kern="100" dirty="0">
                <a:effectLst/>
                <a:latin typeface="Times New Roman"/>
                <a:ea typeface="新細明體"/>
              </a:rPr>
              <a:t> </a:t>
            </a:r>
            <a:r>
              <a:rPr lang="zh-TW" sz="1200" kern="100" dirty="0">
                <a:effectLst/>
                <a:latin typeface="Times New Roman"/>
                <a:ea typeface="新細明體"/>
              </a:rPr>
              <a:t>、紙張 </a:t>
            </a:r>
            <a:r>
              <a:rPr lang="en-US" sz="1200" kern="100" dirty="0">
                <a:effectLst/>
                <a:latin typeface="Times New Roman"/>
                <a:ea typeface="新細明體"/>
                <a:sym typeface="Wingdings"/>
              </a:rPr>
              <a:t></a:t>
            </a:r>
            <a:r>
              <a:rPr lang="zh-TW" sz="1200" kern="100" dirty="0">
                <a:effectLst/>
                <a:latin typeface="Times New Roman"/>
                <a:ea typeface="新細明體"/>
              </a:rPr>
              <a:t>、塑膠製品 </a:t>
            </a:r>
            <a:r>
              <a:rPr lang="en-US" sz="1200" kern="100" dirty="0">
                <a:effectLst/>
                <a:latin typeface="Times New Roman"/>
                <a:ea typeface="新細明體"/>
                <a:sym typeface="Wingdings"/>
              </a:rPr>
              <a:t></a:t>
            </a:r>
            <a:r>
              <a:rPr lang="zh-TW" sz="1200" kern="100" dirty="0">
                <a:effectLst/>
                <a:latin typeface="Times New Roman"/>
                <a:ea typeface="新細明體"/>
              </a:rPr>
              <a:t>、鋁製品</a:t>
            </a:r>
            <a:r>
              <a:rPr lang="en-US" sz="1200" kern="100" dirty="0">
                <a:effectLst/>
                <a:latin typeface="Times New Roman"/>
                <a:ea typeface="新細明體"/>
                <a:sym typeface="Wingdings"/>
              </a:rPr>
              <a:t></a:t>
            </a:r>
            <a:r>
              <a:rPr lang="zh-TW" sz="1200" kern="100" dirty="0">
                <a:effectLst/>
                <a:latin typeface="Times New Roman"/>
                <a:ea typeface="新細明體"/>
              </a:rPr>
              <a:t>、</a:t>
            </a:r>
          </a:p>
          <a:p>
            <a:pPr marL="228600">
              <a:spcBef>
                <a:spcPts val="600"/>
              </a:spcBef>
              <a:spcAft>
                <a:spcPts val="600"/>
              </a:spcAft>
            </a:pPr>
            <a:r>
              <a:rPr lang="zh-TW" sz="1200" kern="100" dirty="0">
                <a:effectLst/>
                <a:latin typeface="Times New Roman"/>
                <a:ea typeface="新細明體"/>
              </a:rPr>
              <a:t>布製品</a:t>
            </a:r>
            <a:r>
              <a:rPr lang="en-US" sz="1200" kern="100" dirty="0">
                <a:effectLst/>
                <a:latin typeface="Times New Roman"/>
                <a:ea typeface="新細明體"/>
                <a:sym typeface="Wingdings"/>
              </a:rPr>
              <a:t></a:t>
            </a:r>
            <a:r>
              <a:rPr lang="zh-TW" sz="1200" kern="100" dirty="0">
                <a:effectLst/>
                <a:latin typeface="Times New Roman"/>
                <a:ea typeface="新細明體"/>
              </a:rPr>
              <a:t>、其他 </a:t>
            </a:r>
            <a:r>
              <a:rPr lang="en-US" sz="1200" kern="100" dirty="0">
                <a:effectLst/>
                <a:latin typeface="Times New Roman"/>
                <a:ea typeface="新細明體"/>
                <a:sym typeface="Wingdings"/>
              </a:rPr>
              <a:t></a:t>
            </a:r>
            <a:r>
              <a:rPr lang="en-US" sz="1200" kern="100" dirty="0">
                <a:effectLst/>
                <a:latin typeface="Times New Roman"/>
                <a:ea typeface="新細明體"/>
              </a:rPr>
              <a:t> (</a:t>
            </a:r>
            <a:r>
              <a:rPr lang="zh-TW" sz="1200" kern="100" dirty="0">
                <a:effectLst/>
                <a:latin typeface="Times New Roman"/>
                <a:ea typeface="新細明體"/>
              </a:rPr>
              <a:t>請說明﹕</a:t>
            </a:r>
            <a:r>
              <a:rPr lang="en-US" sz="1200" kern="100" dirty="0">
                <a:effectLst/>
                <a:latin typeface="Times New Roman"/>
                <a:ea typeface="新細明體"/>
              </a:rPr>
              <a:t>_____________)</a:t>
            </a:r>
            <a:endParaRPr lang="zh-TW" sz="1200" kern="100" dirty="0">
              <a:effectLst/>
              <a:latin typeface="Times New Roman"/>
              <a:ea typeface="新細明體"/>
            </a:endParaRPr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HK" altLang="en-US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755576" y="260489"/>
            <a:ext cx="3005951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我昨天棄置了哪些廢物？</a:t>
            </a:r>
            <a:endParaRPr kumimoji="1" lang="zh-TW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  <a:cs typeface="新細明體" pitchFamily="18" charset="-12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HK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新細明體" pitchFamily="18" charset="-120"/>
                <a:cs typeface="Times New Roman" pitchFamily="18" charset="0"/>
              </a:rPr>
              <a:t>  </a:t>
            </a:r>
            <a:endParaRPr kumimoji="1" lang="zh-TW" alt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新細明體" pitchFamily="18" charset="-12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新細明體" pitchFamily="18" charset="-12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9763" y="691376"/>
            <a:ext cx="3266733" cy="5758842"/>
          </a:xfrm>
          <a:prstGeom prst="rect">
            <a:avLst/>
          </a:prstGeom>
          <a:noFill/>
          <a:ln w="9525">
            <a:solidFill>
              <a:schemeClr val="tx1">
                <a:alpha val="99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2" name="圖片 9" descr="描述: C:\Users\chiuwingyin\AppData\Local\Microsoft\Windows\Temporary Internet Files\Content.IE5\W4HC03YV\binman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91919"/>
            <a:ext cx="1746577" cy="1878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字方塊 7"/>
          <p:cNvSpPr txBox="1"/>
          <p:nvPr/>
        </p:nvSpPr>
        <p:spPr>
          <a:xfrm>
            <a:off x="308910" y="4237463"/>
            <a:ext cx="3899282" cy="190037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42900" lvl="0" indent="-342900">
              <a:spcBef>
                <a:spcPts val="600"/>
              </a:spcBef>
              <a:spcAft>
                <a:spcPts val="600"/>
              </a:spcAft>
              <a:buFont typeface="Wingdings"/>
              <a:buChar char=""/>
            </a:pPr>
            <a:r>
              <a:rPr lang="zh-TW" altLang="en-US" sz="1200" kern="100" dirty="0">
                <a:latin typeface="Times New Roman"/>
              </a:rPr>
              <a:t>甚麼才算是廢物？</a:t>
            </a:r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Font typeface="Wingdings"/>
              <a:buChar char=""/>
            </a:pPr>
            <a:r>
              <a:rPr lang="zh-TW" altLang="en-US" sz="1200" kern="100" dirty="0">
                <a:latin typeface="Times New Roman"/>
              </a:rPr>
              <a:t>人們生活可以完全不產生固體廢物嗎？</a:t>
            </a:r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Font typeface="Wingdings"/>
              <a:buChar char=""/>
            </a:pPr>
            <a:r>
              <a:rPr lang="zh-TW" altLang="en-US" sz="1200" kern="100" dirty="0">
                <a:latin typeface="Times New Roman"/>
              </a:rPr>
              <a:t>經濟繁榮的地方會否製造較多的固體廢物</a:t>
            </a:r>
            <a:r>
              <a:rPr lang="zh-TW" altLang="en-US" sz="1200" kern="100" dirty="0" smtClean="0">
                <a:latin typeface="Times New Roman"/>
              </a:rPr>
              <a:t>？</a:t>
            </a:r>
            <a:endParaRPr lang="en-US" altLang="zh-TW" sz="1200" kern="100" dirty="0" smtClean="0">
              <a:latin typeface="Times New Roman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Wingdings"/>
              <a:buChar char=""/>
            </a:pPr>
            <a:r>
              <a:rPr lang="zh-TW" altLang="zh-HK" sz="1200" kern="100" dirty="0"/>
              <a:t>甚麼的生活模式會產生較多的固體廢物</a:t>
            </a:r>
            <a:r>
              <a:rPr lang="zh-TW" altLang="zh-HK" sz="1200" kern="100" dirty="0" smtClean="0"/>
              <a:t>？</a:t>
            </a:r>
            <a:endParaRPr lang="en-US" altLang="zh-TW" sz="1200" kern="100" dirty="0" smtClean="0"/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Wingdings"/>
              <a:buChar char=""/>
            </a:pPr>
            <a:r>
              <a:rPr lang="zh-TW" altLang="en-US" sz="1200" kern="100" dirty="0" smtClean="0"/>
              <a:t>什麼因素可能導致過去三十年的</a:t>
            </a:r>
            <a:r>
              <a:rPr lang="zh-TW" altLang="zh-HK" sz="1200" kern="100" dirty="0"/>
              <a:t>固體</a:t>
            </a:r>
            <a:r>
              <a:rPr lang="zh-TW" altLang="zh-HK" sz="1200" kern="100" dirty="0" smtClean="0"/>
              <a:t>廢物</a:t>
            </a:r>
            <a:r>
              <a:rPr lang="zh-TW" altLang="en-US" sz="1200" kern="100" dirty="0" smtClean="0"/>
              <a:t>上升</a:t>
            </a:r>
            <a:r>
              <a:rPr lang="en-US" altLang="zh-TW" sz="1200" kern="100" dirty="0" smtClean="0"/>
              <a:t>?</a:t>
            </a:r>
            <a:endParaRPr lang="zh-TW" altLang="zh-HK" sz="1200" kern="100" dirty="0"/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Font typeface="Wingdings"/>
              <a:buChar char=""/>
            </a:pPr>
            <a:endParaRPr lang="en-US" altLang="zh-TW" sz="1200" kern="100" dirty="0" smtClean="0">
              <a:latin typeface="Times New Roman"/>
            </a:endParaRPr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Font typeface="Wingdings"/>
              <a:buChar char=""/>
            </a:pPr>
            <a:endParaRPr lang="zh-TW" altLang="en-US" sz="1200" kern="100" dirty="0">
              <a:latin typeface="Times New Roman"/>
            </a:endParaRPr>
          </a:p>
        </p:txBody>
      </p:sp>
      <p:sp>
        <p:nvSpPr>
          <p:cNvPr id="3" name="向下箭號 2"/>
          <p:cNvSpPr/>
          <p:nvPr/>
        </p:nvSpPr>
        <p:spPr>
          <a:xfrm>
            <a:off x="2051720" y="3356992"/>
            <a:ext cx="576064" cy="880471"/>
          </a:xfrm>
          <a:prstGeom prst="downArrow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6" name="文字方塊 5"/>
          <p:cNvSpPr txBox="1"/>
          <p:nvPr/>
        </p:nvSpPr>
        <p:spPr>
          <a:xfrm>
            <a:off x="2699792" y="3469486"/>
            <a:ext cx="150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latin typeface="標楷體" pitchFamily="65" charset="-120"/>
                <a:ea typeface="標楷體" pitchFamily="65" charset="-120"/>
              </a:rPr>
              <a:t>資料輸入</a:t>
            </a:r>
            <a:endParaRPr lang="zh-HK" altLang="en-US" sz="2400" b="1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34648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51280" y="24609"/>
            <a:ext cx="8041440" cy="1028127"/>
          </a:xfrm>
        </p:spPr>
        <p:txBody>
          <a:bodyPr/>
          <a:lstStyle/>
          <a:p>
            <a:r>
              <a:rPr lang="zh-TW" altLang="zh-HK" sz="32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減低學校碳</a:t>
            </a:r>
            <a:r>
              <a:rPr lang="zh-TW" altLang="zh-HK" sz="32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排放的</a:t>
            </a:r>
            <a:r>
              <a:rPr lang="zh-TW" altLang="zh-HK" sz="32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可行性探究</a:t>
            </a:r>
            <a:endParaRPr lang="zh-HK" altLang="en-US" sz="3200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80728"/>
            <a:ext cx="4715533" cy="36866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849" y="3717032"/>
            <a:ext cx="4248150" cy="296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F4B32-D31E-451B-886A-9DDF5FA1893D}" type="slidenum">
              <a:rPr lang="zh-HK" altLang="en-US" smtClean="0"/>
              <a:t>13</a:t>
            </a:fld>
            <a:endParaRPr lang="zh-HK" altLang="en-US"/>
          </a:p>
        </p:txBody>
      </p:sp>
      <p:pic>
        <p:nvPicPr>
          <p:cNvPr id="6" name="Picture 2" descr="G:\+LS_EDB\+PD\++ PD (2015-16)\M6_20160317\IMG-20160302-WA000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916832"/>
            <a:ext cx="3991073" cy="2993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2666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9304" y="260648"/>
            <a:ext cx="8964488" cy="1442674"/>
          </a:xfrm>
        </p:spPr>
        <p:txBody>
          <a:bodyPr/>
          <a:lstStyle/>
          <a:p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連繫</a:t>
            </a: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知識</a:t>
            </a:r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與</a:t>
            </a: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概念</a:t>
            </a:r>
            <a:r>
              <a:rPr lang="en-US" altLang="zh-HK" dirty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HK" dirty="0">
                <a:latin typeface="標楷體" pitchFamily="65" charset="-120"/>
                <a:ea typeface="標楷體" pitchFamily="65" charset="-120"/>
              </a:rPr>
            </a:br>
            <a:endParaRPr lang="zh-HK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220072" y="1894399"/>
            <a:ext cx="3672408" cy="2686362"/>
          </a:xfrm>
          <a:solidFill>
            <a:srgbClr val="CCECFF">
              <a:alpha val="32157"/>
            </a:srgb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連繫香港的情景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pPr>
              <a:buFont typeface="Wingdings" pitchFamily="2" charset="2"/>
              <a:buChar char="ü"/>
            </a:pP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可行性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?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有沒有例子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?</a:t>
            </a:r>
          </a:p>
          <a:p>
            <a:pPr>
              <a:buFont typeface="Wingdings" pitchFamily="2" charset="2"/>
              <a:buChar char="ü"/>
            </a:pP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為何可以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不可以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?</a:t>
            </a:r>
          </a:p>
          <a:p>
            <a:pPr>
              <a:buFont typeface="Wingdings" pitchFamily="2" charset="2"/>
              <a:buChar char="ü"/>
            </a:pP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比較其他國家情況    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可否參考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?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為什麼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?)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pPr>
              <a:buFont typeface="Wingdings" pitchFamily="2" charset="2"/>
              <a:buChar char="ü"/>
            </a:pP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香港的獨特情況</a:t>
            </a:r>
            <a:endParaRPr lang="zh-HK" altLang="en-US" dirty="0">
              <a:latin typeface="標楷體" pitchFamily="65" charset="-120"/>
              <a:ea typeface="標楷體" pitchFamily="65" charset="-120"/>
            </a:endParaRPr>
          </a:p>
        </p:txBody>
      </p:sp>
      <p:graphicFrame>
        <p:nvGraphicFramePr>
          <p:cNvPr id="4" name="物件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7404678"/>
              </p:ext>
            </p:extLst>
          </p:nvPr>
        </p:nvGraphicFramePr>
        <p:xfrm>
          <a:off x="106046" y="1820376"/>
          <a:ext cx="5112568" cy="3557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" name="點陣圖影像" r:id="rId4" imgW="10295238" imgH="5229955" progId="Paint.Picture">
                  <p:embed/>
                </p:oleObj>
              </mc:Choice>
              <mc:Fallback>
                <p:oleObj name="點陣圖影像" r:id="rId4" imgW="10295238" imgH="5229955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046" y="1820376"/>
                        <a:ext cx="5112568" cy="3557588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矩形 4"/>
          <p:cNvSpPr/>
          <p:nvPr/>
        </p:nvSpPr>
        <p:spPr>
          <a:xfrm>
            <a:off x="376330" y="5372635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TW" altLang="zh-HK" sz="1100" dirty="0">
                <a:latin typeface="+mn-ea"/>
              </a:rPr>
              <a:t>資料來源：〈香港資源循環藍圖</a:t>
            </a:r>
            <a:r>
              <a:rPr lang="en-US" altLang="zh-HK" sz="1100" dirty="0">
                <a:latin typeface="+mn-ea"/>
              </a:rPr>
              <a:t>2013-2022</a:t>
            </a:r>
            <a:r>
              <a:rPr lang="zh-TW" altLang="zh-HK" sz="1100" dirty="0">
                <a:latin typeface="+mn-ea"/>
              </a:rPr>
              <a:t>〉，香港特別行政區政府環境局，</a:t>
            </a:r>
            <a:r>
              <a:rPr lang="en-US" altLang="zh-HK" sz="1100" dirty="0">
                <a:latin typeface="+mn-ea"/>
              </a:rPr>
              <a:t>2013</a:t>
            </a:r>
            <a:r>
              <a:rPr lang="zh-TW" altLang="zh-HK" sz="1100" dirty="0">
                <a:latin typeface="+mn-ea"/>
              </a:rPr>
              <a:t>年</a:t>
            </a:r>
            <a:r>
              <a:rPr lang="en-US" altLang="zh-HK" sz="1100" dirty="0">
                <a:latin typeface="+mn-ea"/>
              </a:rPr>
              <a:t>5</a:t>
            </a:r>
            <a:r>
              <a:rPr lang="zh-TW" altLang="zh-HK" sz="1100" dirty="0">
                <a:latin typeface="+mn-ea"/>
              </a:rPr>
              <a:t>月。</a:t>
            </a:r>
          </a:p>
        </p:txBody>
      </p:sp>
      <p:sp>
        <p:nvSpPr>
          <p:cNvPr id="6" name="矩形 5"/>
          <p:cNvSpPr/>
          <p:nvPr/>
        </p:nvSpPr>
        <p:spPr>
          <a:xfrm>
            <a:off x="827584" y="1673177"/>
            <a:ext cx="28264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zh-HK" dirty="0">
                <a:latin typeface="標楷體" pitchFamily="65" charset="-120"/>
                <a:ea typeface="標楷體" pitchFamily="65" charset="-120"/>
              </a:rPr>
              <a:t>多層次廢物管理</a:t>
            </a:r>
            <a:r>
              <a:rPr lang="zh-TW" altLang="zh-HK" dirty="0" smtClean="0">
                <a:latin typeface="標楷體" pitchFamily="65" charset="-120"/>
                <a:ea typeface="標楷體" pitchFamily="65" charset="-120"/>
              </a:rPr>
              <a:t>架構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10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(P.130)</a:t>
            </a:r>
            <a:endParaRPr lang="zh-HK" altLang="en-US" sz="1000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7" name="弧形箭號 (下彎) 6"/>
          <p:cNvSpPr/>
          <p:nvPr/>
        </p:nvSpPr>
        <p:spPr>
          <a:xfrm>
            <a:off x="3779912" y="1268760"/>
            <a:ext cx="2160240" cy="504056"/>
          </a:xfrm>
          <a:prstGeom prst="curvedDownArrow">
            <a:avLst/>
          </a:prstGeom>
          <a:solidFill>
            <a:srgbClr val="8FD4FF"/>
          </a:solidFill>
          <a:ln>
            <a:solidFill>
              <a:srgbClr val="0070C0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solidFill>
                <a:schemeClr val="tx1"/>
              </a:solidFill>
            </a:endParaRPr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F4B32-D31E-451B-886A-9DDF5FA1893D}" type="slidenum">
              <a:rPr lang="zh-HK" altLang="en-US" smtClean="0"/>
              <a:t>14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027828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27584" y="1700808"/>
            <a:ext cx="7467600" cy="3951337"/>
          </a:xfrm>
        </p:spPr>
        <p:txBody>
          <a:bodyPr>
            <a:normAutofit/>
          </a:bodyPr>
          <a:lstStyle/>
          <a:p>
            <a:r>
              <a:rPr lang="zh-TW" altLang="zh-HK" dirty="0">
                <a:latin typeface="標楷體" pitchFamily="65" charset="-120"/>
                <a:ea typeface="標楷體" pitchFamily="65" charset="-120"/>
              </a:rPr>
              <a:t>介紹聯合國氣候峰會的背景及《京都議定書》的</a:t>
            </a:r>
            <a:r>
              <a:rPr lang="zh-TW" altLang="zh-HK" dirty="0" smtClean="0">
                <a:latin typeface="標楷體" pitchFamily="65" charset="-120"/>
                <a:ea typeface="標楷體" pitchFamily="65" charset="-120"/>
              </a:rPr>
              <a:t>發展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zh-HK" dirty="0" smtClean="0">
                <a:latin typeface="標楷體" pitchFamily="65" charset="-120"/>
                <a:ea typeface="標楷體" pitchFamily="65" charset="-120"/>
              </a:rPr>
              <a:t>討論國家</a:t>
            </a:r>
            <a:r>
              <a:rPr lang="zh-TW" altLang="zh-HK" dirty="0">
                <a:latin typeface="標楷體" pitchFamily="65" charset="-120"/>
                <a:ea typeface="標楷體" pitchFamily="65" charset="-120"/>
              </a:rPr>
              <a:t>的</a:t>
            </a:r>
            <a:r>
              <a:rPr lang="zh-TW" altLang="zh-HK" b="1" dirty="0">
                <a:latin typeface="標楷體" pitchFamily="65" charset="-120"/>
                <a:ea typeface="標楷體" pitchFamily="65" charset="-120"/>
              </a:rPr>
              <a:t>減排</a:t>
            </a:r>
            <a:r>
              <a:rPr lang="zh-TW" altLang="zh-HK" b="1" dirty="0" smtClean="0">
                <a:latin typeface="標楷體" pitchFamily="65" charset="-120"/>
                <a:ea typeface="標楷體" pitchFamily="65" charset="-120"/>
              </a:rPr>
              <a:t>目標、</a:t>
            </a:r>
            <a:r>
              <a:rPr lang="zh-TW" altLang="zh-HK" b="1" dirty="0">
                <a:latin typeface="標楷體" pitchFamily="65" charset="-120"/>
                <a:ea typeface="標楷體" pitchFamily="65" charset="-120"/>
              </a:rPr>
              <a:t>理據和</a:t>
            </a:r>
            <a:r>
              <a:rPr lang="zh-TW" altLang="zh-HK" b="1" dirty="0" smtClean="0">
                <a:latin typeface="標楷體" pitchFamily="65" charset="-120"/>
                <a:ea typeface="標楷體" pitchFamily="65" charset="-120"/>
              </a:rPr>
              <a:t>措施</a:t>
            </a:r>
            <a:endParaRPr lang="en-US" altLang="zh-TW" b="1" dirty="0" smtClean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endParaRPr lang="en-US" altLang="zh-HK" dirty="0" smtClean="0"/>
          </a:p>
          <a:p>
            <a:pPr marL="0" indent="0">
              <a:buNone/>
            </a:pPr>
            <a:endParaRPr lang="en-US" altLang="zh-HK" dirty="0" smtClean="0"/>
          </a:p>
          <a:p>
            <a:pPr marL="0" indent="0">
              <a:buNone/>
            </a:pPr>
            <a:endParaRPr lang="en-US" altLang="zh-HK" dirty="0"/>
          </a:p>
          <a:p>
            <a:pPr marL="0" indent="0">
              <a:buNone/>
            </a:pPr>
            <a:endParaRPr lang="en-US" altLang="zh-HK" dirty="0"/>
          </a:p>
          <a:p>
            <a:pPr marL="0" indent="0">
              <a:buNone/>
            </a:pPr>
            <a:endParaRPr lang="en-US" altLang="zh-HK" dirty="0" smtClean="0"/>
          </a:p>
          <a:p>
            <a:pPr marL="0" indent="0">
              <a:buNone/>
            </a:pPr>
            <a:endParaRPr lang="en-US" altLang="zh-HK" dirty="0"/>
          </a:p>
        </p:txBody>
      </p:sp>
      <p:sp>
        <p:nvSpPr>
          <p:cNvPr id="5" name="標題 4"/>
          <p:cNvSpPr>
            <a:spLocks noGrp="1"/>
          </p:cNvSpPr>
          <p:nvPr>
            <p:ph type="title"/>
          </p:nvPr>
        </p:nvSpPr>
        <p:spPr>
          <a:xfrm>
            <a:off x="542243" y="924669"/>
            <a:ext cx="8041440" cy="544165"/>
          </a:xfrm>
        </p:spPr>
        <p:txBody>
          <a:bodyPr/>
          <a:lstStyle/>
          <a:p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示例四</a:t>
            </a:r>
            <a:r>
              <a:rPr lang="en-US" altLang="zh-TW" sz="4000" dirty="0" smtClean="0"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氣候峰會</a:t>
            </a:r>
            <a:r>
              <a:rPr lang="en-US" altLang="zh-TW" sz="4000" dirty="0" smtClean="0">
                <a:latin typeface="標楷體" pitchFamily="65" charset="-120"/>
                <a:ea typeface="標楷體" pitchFamily="65" charset="-120"/>
              </a:rPr>
              <a:t>(4</a:t>
            </a: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節</a:t>
            </a:r>
            <a:r>
              <a:rPr lang="en-US" altLang="zh-TW" sz="4000" dirty="0">
                <a:latin typeface="標楷體" pitchFamily="65" charset="-120"/>
                <a:ea typeface="標楷體" pitchFamily="65" charset="-120"/>
              </a:rPr>
              <a:t>)</a:t>
            </a:r>
            <a:r>
              <a:rPr lang="en-US" altLang="zh-TW" sz="4000" b="1" dirty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4000" b="1" dirty="0">
                <a:latin typeface="標楷體" pitchFamily="65" charset="-120"/>
                <a:ea typeface="標楷體" pitchFamily="65" charset="-120"/>
              </a:rPr>
            </a:br>
            <a:r>
              <a:rPr lang="en-US" altLang="zh-TW" sz="4000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4000" dirty="0" smtClean="0">
                <a:latin typeface="標楷體" pitchFamily="65" charset="-120"/>
                <a:ea typeface="標楷體" pitchFamily="65" charset="-120"/>
              </a:rPr>
            </a:br>
            <a:endParaRPr lang="zh-HK" altLang="en-US" sz="40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7" name="內容版面配置區 2"/>
          <p:cNvSpPr txBox="1">
            <a:spLocks/>
          </p:cNvSpPr>
          <p:nvPr/>
        </p:nvSpPr>
        <p:spPr>
          <a:xfrm>
            <a:off x="550298" y="1196752"/>
            <a:ext cx="3312368" cy="5040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784" indent="-22860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41732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4592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19456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46888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教學目標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pPr marL="0" indent="0">
              <a:buFont typeface="Rage Italic" pitchFamily="66" charset="0"/>
              <a:buNone/>
            </a:pPr>
            <a:endParaRPr lang="zh-HK" altLang="en-US" dirty="0"/>
          </a:p>
        </p:txBody>
      </p:sp>
      <p:sp>
        <p:nvSpPr>
          <p:cNvPr id="2" name="文字方塊 1"/>
          <p:cNvSpPr txBox="1"/>
          <p:nvPr/>
        </p:nvSpPr>
        <p:spPr>
          <a:xfrm>
            <a:off x="695518" y="5373216"/>
            <a:ext cx="66847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 smtClean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「太</a:t>
            </a:r>
            <a:r>
              <a:rPr lang="zh-TW" altLang="en-US" sz="28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資料性</a:t>
            </a:r>
            <a:r>
              <a:rPr lang="en-US" altLang="zh-TW" sz="28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,</a:t>
            </a:r>
            <a:r>
              <a:rPr lang="zh-TW" altLang="en-US" sz="28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較難消化</a:t>
            </a:r>
            <a:r>
              <a:rPr lang="en-US" altLang="zh-TW" sz="28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,</a:t>
            </a:r>
            <a:r>
              <a:rPr lang="zh-TW" altLang="en-US" sz="28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沉悶</a:t>
            </a:r>
            <a:r>
              <a:rPr lang="en-US" altLang="zh-TW" sz="2800" dirty="0" smtClean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...</a:t>
            </a:r>
            <a:r>
              <a:rPr lang="zh-TW" altLang="en-US" sz="2800" dirty="0" smtClean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endParaRPr lang="en-US" altLang="zh-TW" sz="2800" dirty="0">
              <a:solidFill>
                <a:srgbClr val="C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800" dirty="0" smtClean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「未能</a:t>
            </a:r>
            <a:r>
              <a:rPr lang="zh-TW" altLang="en-US" sz="28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了解議題</a:t>
            </a:r>
            <a:r>
              <a:rPr lang="zh-TW" altLang="en-US" sz="2800" dirty="0" smtClean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中較抽象</a:t>
            </a:r>
            <a:r>
              <a:rPr lang="zh-TW" altLang="en-US" sz="28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的</a:t>
            </a:r>
            <a:r>
              <a:rPr lang="zh-TW" altLang="en-US" sz="2800" dirty="0" smtClean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概念</a:t>
            </a:r>
            <a:r>
              <a:rPr lang="en-US" altLang="zh-TW" sz="2800" dirty="0" smtClean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...</a:t>
            </a:r>
            <a:r>
              <a:rPr lang="zh-TW" altLang="en-US" sz="2800" dirty="0" smtClean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endParaRPr lang="zh-HK" altLang="en-US" sz="2800" dirty="0">
              <a:solidFill>
                <a:srgbClr val="C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6" name="內容版面配置區 3"/>
          <p:cNvPicPr>
            <a:picLocks noChangeAspect="1"/>
          </p:cNvPicPr>
          <p:nvPr/>
        </p:nvPicPr>
        <p:blipFill>
          <a:blip r:embed="rId3"/>
          <a:srcRect l="-30401" r="-30401"/>
          <a:stretch>
            <a:fillRect/>
          </a:stretch>
        </p:blipFill>
        <p:spPr>
          <a:xfrm>
            <a:off x="598056" y="2924944"/>
            <a:ext cx="3969863" cy="2190297"/>
          </a:xfrm>
          <a:prstGeom prst="rect">
            <a:avLst/>
          </a:prstGeom>
        </p:spPr>
      </p:pic>
      <p:pic>
        <p:nvPicPr>
          <p:cNvPr id="8" name="圖片 7" descr="螢幕快照 2015-04-29 下午09.47.1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9782" y="2924944"/>
            <a:ext cx="3733670" cy="1152128"/>
          </a:xfrm>
          <a:prstGeom prst="rect">
            <a:avLst/>
          </a:prstGeom>
        </p:spPr>
      </p:pic>
      <p:sp>
        <p:nvSpPr>
          <p:cNvPr id="4" name="文字方塊 3"/>
          <p:cNvSpPr txBox="1"/>
          <p:nvPr/>
        </p:nvSpPr>
        <p:spPr>
          <a:xfrm>
            <a:off x="6732240" y="350100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HK" altLang="en-US" dirty="0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F4B32-D31E-451B-886A-9DDF5FA1893D}" type="slidenum">
              <a:rPr lang="zh-HK" altLang="en-US" smtClean="0"/>
              <a:t>15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519386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rcRect l="-17922" r="-17922"/>
          <a:stretch>
            <a:fillRect/>
          </a:stretch>
        </p:blipFill>
        <p:spPr>
          <a:xfrm>
            <a:off x="-482596" y="211667"/>
            <a:ext cx="5754614" cy="3175000"/>
          </a:xfrm>
        </p:spPr>
      </p:pic>
      <p:sp>
        <p:nvSpPr>
          <p:cNvPr id="8" name="文字方塊 7"/>
          <p:cNvSpPr txBox="1"/>
          <p:nvPr/>
        </p:nvSpPr>
        <p:spPr>
          <a:xfrm>
            <a:off x="322114" y="3640591"/>
            <a:ext cx="4095750" cy="523220"/>
          </a:xfrm>
          <a:prstGeom prst="rect">
            <a:avLst/>
          </a:prstGeom>
          <a:noFill/>
          <a:ln w="28575" cmpd="sng">
            <a:noFill/>
          </a:ln>
        </p:spPr>
        <p:txBody>
          <a:bodyPr wrap="square" rtlCol="0">
            <a:spAutoFit/>
          </a:bodyPr>
          <a:lstStyle/>
          <a:p>
            <a:r>
              <a:rPr kumimoji="1" lang="zh-TW" altLang="en-US" sz="2800" dirty="0" smtClean="0">
                <a:latin typeface="Apple LiGothic Medium"/>
                <a:ea typeface="Apple LiGothic Medium"/>
                <a:cs typeface="Apple LiGothic Medium"/>
              </a:rPr>
              <a:t>以美國為首的已發展國家</a:t>
            </a:r>
            <a:endParaRPr kumimoji="1" lang="zh-TW" altLang="en-US" sz="2800" dirty="0">
              <a:latin typeface="Apple LiGothic Medium"/>
              <a:ea typeface="Apple LiGothic Medium"/>
              <a:cs typeface="Apple LiGothic Medium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 rotWithShape="1">
          <a:blip r:embed="rId3"/>
          <a:srcRect l="14035" t="5224" r="-14035" b="-6702"/>
          <a:stretch/>
        </p:blipFill>
        <p:spPr>
          <a:xfrm>
            <a:off x="4857750" y="332656"/>
            <a:ext cx="4116743" cy="3312378"/>
          </a:xfrm>
          <a:prstGeom prst="rect">
            <a:avLst/>
          </a:prstGeom>
        </p:spPr>
      </p:pic>
      <p:sp>
        <p:nvSpPr>
          <p:cNvPr id="11" name="文字方塊 10"/>
          <p:cNvSpPr txBox="1"/>
          <p:nvPr/>
        </p:nvSpPr>
        <p:spPr>
          <a:xfrm>
            <a:off x="4491051" y="3625202"/>
            <a:ext cx="4461553" cy="553998"/>
          </a:xfrm>
          <a:prstGeom prst="rect">
            <a:avLst/>
          </a:prstGeom>
          <a:noFill/>
          <a:ln w="28575" cmpd="sng">
            <a:noFill/>
          </a:ln>
        </p:spPr>
        <p:txBody>
          <a:bodyPr wrap="square" rtlCol="0">
            <a:spAutoFit/>
          </a:bodyPr>
          <a:lstStyle/>
          <a:p>
            <a:r>
              <a:rPr kumimoji="1" lang="zh-TW" altLang="en-US" sz="3000" dirty="0" smtClean="0">
                <a:latin typeface="Apple LiGothic Medium"/>
                <a:ea typeface="Apple LiGothic Medium"/>
                <a:cs typeface="Apple LiGothic Medium"/>
              </a:rPr>
              <a:t>以中國為首的發展中國家</a:t>
            </a:r>
            <a:endParaRPr kumimoji="1" lang="zh-TW" altLang="en-US" sz="3000" dirty="0">
              <a:latin typeface="Apple LiGothic Medium"/>
              <a:ea typeface="Apple LiGothic Medium"/>
              <a:cs typeface="Apple LiGothic Medium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539553" y="4540071"/>
            <a:ext cx="3587948" cy="1200329"/>
          </a:xfrm>
          <a:prstGeom prst="rect">
            <a:avLst/>
          </a:prstGeom>
          <a:noFill/>
          <a:ln w="28575" cmpd="sng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zh-TW" altLang="en-US" sz="3600" dirty="0" smtClean="0">
                <a:solidFill>
                  <a:srgbClr val="FF0000"/>
                </a:solidFill>
                <a:latin typeface="Apple LiGothic Medium"/>
                <a:ea typeface="Apple LiGothic Medium"/>
                <a:cs typeface="Apple LiGothic Medium"/>
                <a:sym typeface="Wingdings"/>
              </a:rPr>
              <a:t>共同但無差別的責任</a:t>
            </a:r>
            <a:endParaRPr kumimoji="1" lang="zh-TW" altLang="en-US" sz="3600" dirty="0">
              <a:solidFill>
                <a:srgbClr val="FF0000"/>
              </a:solidFill>
              <a:latin typeface="Apple LiGothic Medium"/>
              <a:ea typeface="Apple LiGothic Medium"/>
              <a:cs typeface="Apple LiGothic Medium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4848224" y="4550831"/>
            <a:ext cx="3378201" cy="1200329"/>
          </a:xfrm>
          <a:prstGeom prst="rect">
            <a:avLst/>
          </a:prstGeom>
          <a:noFill/>
          <a:ln w="28575" cmpd="sng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zh-TW" altLang="en-US" sz="3600" dirty="0" smtClean="0">
                <a:solidFill>
                  <a:srgbClr val="FF0000"/>
                </a:solidFill>
                <a:latin typeface="Apple LiGothic Medium"/>
                <a:ea typeface="Apple LiGothic Medium"/>
                <a:cs typeface="Apple LiGothic Medium"/>
                <a:sym typeface="Wingdings"/>
              </a:rPr>
              <a:t>共同但有差別的責任</a:t>
            </a:r>
            <a:endParaRPr kumimoji="1" lang="zh-TW" altLang="en-US" sz="3600" dirty="0">
              <a:solidFill>
                <a:srgbClr val="FF0000"/>
              </a:solidFill>
              <a:latin typeface="Apple LiGothic Medium"/>
              <a:ea typeface="Apple LiGothic Medium"/>
              <a:cs typeface="Apple LiGothic Medium"/>
            </a:endParaRPr>
          </a:p>
        </p:txBody>
      </p:sp>
      <p:sp>
        <p:nvSpPr>
          <p:cNvPr id="14" name="橢圓 13"/>
          <p:cNvSpPr/>
          <p:nvPr/>
        </p:nvSpPr>
        <p:spPr>
          <a:xfrm>
            <a:off x="1882597" y="4563558"/>
            <a:ext cx="817195" cy="740833"/>
          </a:xfrm>
          <a:prstGeom prst="ellipse">
            <a:avLst/>
          </a:prstGeom>
          <a:noFill/>
          <a:ln w="57150" cmpd="sng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5" name="橢圓 14"/>
          <p:cNvSpPr/>
          <p:nvPr/>
        </p:nvSpPr>
        <p:spPr>
          <a:xfrm>
            <a:off x="6276974" y="4529667"/>
            <a:ext cx="639147" cy="740833"/>
          </a:xfrm>
          <a:prstGeom prst="ellipse">
            <a:avLst/>
          </a:prstGeom>
          <a:noFill/>
          <a:ln w="57150" cmpd="sng">
            <a:solidFill>
              <a:srgbClr val="2E75B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6" name="文字方塊 15"/>
          <p:cNvSpPr txBox="1"/>
          <p:nvPr/>
        </p:nvSpPr>
        <p:spPr>
          <a:xfrm>
            <a:off x="3130549" y="5740400"/>
            <a:ext cx="5648325" cy="646331"/>
          </a:xfrm>
          <a:prstGeom prst="rect">
            <a:avLst/>
          </a:prstGeom>
          <a:noFill/>
          <a:ln w="28575" cmpd="sng">
            <a:noFill/>
          </a:ln>
        </p:spPr>
        <p:txBody>
          <a:bodyPr wrap="square" rtlCol="0">
            <a:spAutoFit/>
          </a:bodyPr>
          <a:lstStyle/>
          <a:p>
            <a:r>
              <a:rPr kumimoji="1" lang="zh-TW" altLang="en-US" sz="3600" dirty="0" smtClean="0">
                <a:latin typeface="Apple LiGothic Medium"/>
                <a:ea typeface="Apple LiGothic Medium"/>
                <a:cs typeface="Apple LiGothic Medium"/>
              </a:rPr>
              <a:t>減排量、資金及技術援助</a:t>
            </a:r>
            <a:endParaRPr kumimoji="1" lang="zh-TW" altLang="en-US" sz="3600" dirty="0">
              <a:latin typeface="Apple LiGothic Medium"/>
              <a:ea typeface="Apple LiGothic Medium"/>
              <a:cs typeface="Apple LiGothic Medium"/>
            </a:endParaRPr>
          </a:p>
        </p:txBody>
      </p:sp>
      <p:cxnSp>
        <p:nvCxnSpPr>
          <p:cNvPr id="18" name="直線箭頭接點 17"/>
          <p:cNvCxnSpPr/>
          <p:nvPr/>
        </p:nvCxnSpPr>
        <p:spPr>
          <a:xfrm>
            <a:off x="2612848" y="5253567"/>
            <a:ext cx="591000" cy="623705"/>
          </a:xfrm>
          <a:prstGeom prst="straightConnector1">
            <a:avLst/>
          </a:prstGeom>
          <a:ln w="57150" cmpd="sng">
            <a:solidFill>
              <a:srgbClr val="2E75B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直線箭頭接點 18"/>
          <p:cNvCxnSpPr/>
          <p:nvPr/>
        </p:nvCxnSpPr>
        <p:spPr>
          <a:xfrm flipH="1">
            <a:off x="6423377" y="5295195"/>
            <a:ext cx="298451" cy="427566"/>
          </a:xfrm>
          <a:prstGeom prst="straightConnector1">
            <a:avLst/>
          </a:prstGeom>
          <a:ln w="57150" cmpd="sng">
            <a:solidFill>
              <a:srgbClr val="2E75B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F4B32-D31E-451B-886A-9DDF5FA1893D}" type="slidenum">
              <a:rPr lang="zh-HK" altLang="en-US" smtClean="0"/>
              <a:t>16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266519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 rot="360000">
            <a:off x="3130164" y="4398025"/>
            <a:ext cx="4847038" cy="1599722"/>
          </a:xfrm>
        </p:spPr>
        <p:txBody>
          <a:bodyPr/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小組活動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(1):</a:t>
            </a:r>
            <a:br>
              <a:rPr lang="en-US" altLang="zh-TW" dirty="0" smtClean="0">
                <a:latin typeface="標楷體" pitchFamily="65" charset="-120"/>
                <a:ea typeface="標楷體" pitchFamily="65" charset="-120"/>
              </a:rPr>
            </a:br>
            <a:r>
              <a:rPr lang="zh-TW" altLang="zh-HK" b="1" dirty="0">
                <a:effectLst/>
                <a:latin typeface="標楷體" pitchFamily="65" charset="-120"/>
                <a:ea typeface="標楷體" pitchFamily="65" charset="-120"/>
              </a:rPr>
              <a:t>從學生生活經驗出發的課堂設計</a:t>
            </a:r>
            <a:r>
              <a:rPr lang="zh-TW" altLang="zh-HK" dirty="0">
                <a:effectLst/>
                <a:latin typeface="標楷體" pitchFamily="65" charset="-120"/>
                <a:ea typeface="標楷體" pitchFamily="65" charset="-120"/>
              </a:rPr>
              <a:t/>
            </a:r>
            <a:br>
              <a:rPr lang="zh-TW" altLang="zh-HK" dirty="0">
                <a:effectLst/>
                <a:latin typeface="標楷體" pitchFamily="65" charset="-120"/>
                <a:ea typeface="標楷體" pitchFamily="65" charset="-120"/>
              </a:rPr>
            </a:br>
            <a:endParaRPr lang="zh-HK" altLang="en-US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4" y="0"/>
            <a:ext cx="4330419" cy="2287360"/>
          </a:xfrm>
          <a:prstGeom prst="rect">
            <a:avLst/>
          </a:prstGeom>
        </p:spPr>
      </p:pic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F4B32-D31E-451B-886A-9DDF5FA1893D}" type="slidenum">
              <a:rPr lang="zh-HK" altLang="en-US" smtClean="0"/>
              <a:t>17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211990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1520" y="5373216"/>
            <a:ext cx="8708454" cy="821507"/>
          </a:xfrm>
        </p:spPr>
        <p:txBody>
          <a:bodyPr/>
          <a:lstStyle/>
          <a:p>
            <a:r>
              <a:rPr kumimoji="1" lang="zh-TW" altLang="en-US" sz="36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Apple LiGothic Medium"/>
              </a:rPr>
              <a:t>誰人要為單行紙消耗量高的問題負上責任？</a:t>
            </a:r>
            <a:r>
              <a:rPr kumimoji="1" lang="en-US" altLang="zh-TW" sz="36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Apple LiGothic Medium"/>
              </a:rPr>
              <a:t>  </a:t>
            </a:r>
            <a:endParaRPr kumimoji="1" lang="zh-TW" altLang="en-US" sz="3600" dirty="0">
              <a:solidFill>
                <a:srgbClr val="FF0000"/>
              </a:solidFill>
              <a:latin typeface="標楷體" pitchFamily="65" charset="-120"/>
              <a:ea typeface="標楷體" pitchFamily="65" charset="-120"/>
              <a:cs typeface="Apple LiGothic Medium"/>
            </a:endParaRPr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2926568"/>
              </p:ext>
            </p:extLst>
          </p:nvPr>
        </p:nvGraphicFramePr>
        <p:xfrm>
          <a:off x="251520" y="1124744"/>
          <a:ext cx="8568952" cy="42456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48472"/>
                <a:gridCol w="4320480"/>
              </a:tblGrid>
              <a:tr h="875648">
                <a:tc>
                  <a:txBody>
                    <a:bodyPr/>
                    <a:lstStyle/>
                    <a:p>
                      <a:r>
                        <a:rPr kumimoji="1" lang="zh-TW" altLang="en-US" sz="2800" dirty="0" smtClean="0">
                          <a:latin typeface="標楷體" pitchFamily="65" charset="-120"/>
                          <a:ea typeface="標楷體" pitchFamily="65" charset="-120"/>
                          <a:cs typeface="Apple LiGothic Medium"/>
                        </a:rPr>
                        <a:t>嫌疑人一：</a:t>
                      </a:r>
                      <a:endParaRPr kumimoji="1" lang="en-US" altLang="zh-TW" sz="2800" dirty="0" smtClean="0">
                        <a:latin typeface="標楷體" pitchFamily="65" charset="-120"/>
                        <a:ea typeface="標楷體" pitchFamily="65" charset="-120"/>
                        <a:cs typeface="Apple LiGothic Medium"/>
                      </a:endParaRPr>
                    </a:p>
                    <a:p>
                      <a:r>
                        <a:rPr kumimoji="1" lang="zh-TW" altLang="en-US" sz="2800" dirty="0" smtClean="0">
                          <a:latin typeface="標楷體" pitchFamily="65" charset="-120"/>
                          <a:ea typeface="標楷體" pitchFamily="65" charset="-120"/>
                          <a:cs typeface="Apple LiGothic Medium"/>
                        </a:rPr>
                        <a:t>數學最強五人組</a:t>
                      </a:r>
                      <a:endParaRPr lang="zh-TW" altLang="en-US" sz="28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kumimoji="1" lang="zh-TW" altLang="en-US" sz="2800" dirty="0" smtClean="0">
                          <a:latin typeface="標楷體" pitchFamily="65" charset="-120"/>
                          <a:ea typeface="標楷體" pitchFamily="65" charset="-120"/>
                          <a:cs typeface="Apple LiGothic Medium"/>
                        </a:rPr>
                        <a:t>嫌疑人二：</a:t>
                      </a:r>
                      <a:endParaRPr kumimoji="1" lang="en-US" altLang="zh-TW" sz="2800" dirty="0" smtClean="0">
                        <a:latin typeface="標楷體" pitchFamily="65" charset="-120"/>
                        <a:ea typeface="標楷體" pitchFamily="65" charset="-120"/>
                        <a:cs typeface="Apple LiGothic Medium"/>
                      </a:endParaRPr>
                    </a:p>
                    <a:p>
                      <a:r>
                        <a:rPr kumimoji="1" lang="zh-TW" altLang="en-US" sz="2800" dirty="0" smtClean="0">
                          <a:latin typeface="標楷體" pitchFamily="65" charset="-120"/>
                          <a:ea typeface="標楷體" pitchFamily="65" charset="-120"/>
                          <a:cs typeface="Apple LiGothic Medium"/>
                        </a:rPr>
                        <a:t>其餘班內</a:t>
                      </a:r>
                      <a:r>
                        <a:rPr kumimoji="1" lang="en-US" altLang="zh-TW" sz="2800" dirty="0" smtClean="0">
                          <a:latin typeface="標楷體" pitchFamily="65" charset="-120"/>
                          <a:ea typeface="標楷體" pitchFamily="65" charset="-120"/>
                          <a:cs typeface="Apple LiGothic Medium"/>
                        </a:rPr>
                        <a:t>20</a:t>
                      </a:r>
                      <a:r>
                        <a:rPr kumimoji="1" lang="zh-TW" altLang="en-US" sz="2800" dirty="0" smtClean="0">
                          <a:latin typeface="標楷體" pitchFamily="65" charset="-120"/>
                          <a:ea typeface="標楷體" pitchFamily="65" charset="-120"/>
                          <a:cs typeface="Apple LiGothic Medium"/>
                        </a:rPr>
                        <a:t>名同學</a:t>
                      </a:r>
                      <a:endParaRPr lang="zh-TW" altLang="en-US" sz="28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68580" marR="68580"/>
                </a:tc>
              </a:tr>
              <a:tr h="3300816">
                <a:tc>
                  <a:txBody>
                    <a:bodyPr/>
                    <a:lstStyle/>
                    <a:p>
                      <a:pPr marL="285750" marR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kumimoji="1" lang="zh-TW" altLang="en-US" sz="2400" dirty="0" smtClean="0">
                          <a:latin typeface="標楷體" pitchFamily="65" charset="-120"/>
                          <a:ea typeface="標楷體" pitchFamily="65" charset="-120"/>
                          <a:cs typeface="Apple LiGothic Medium"/>
                        </a:rPr>
                        <a:t>早期數學成績較優異</a:t>
                      </a:r>
                      <a:endParaRPr kumimoji="1" lang="en-US" altLang="zh-TW" sz="2400" dirty="0" smtClean="0">
                        <a:latin typeface="標楷體" pitchFamily="65" charset="-120"/>
                        <a:ea typeface="標楷體" pitchFamily="65" charset="-120"/>
                        <a:cs typeface="Apple LiGothic Medium"/>
                      </a:endParaRP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zh-TW" altLang="zh-TW" sz="2400" dirty="0" smtClean="0">
                          <a:latin typeface="標楷體" pitchFamily="65" charset="-120"/>
                          <a:ea typeface="標楷體" pitchFamily="65" charset="-120"/>
                          <a:cs typeface="Apple LiGothic Medium"/>
                        </a:rPr>
                        <a:t>以往使用大量單行紙作為算草紙以操練數學</a:t>
                      </a:r>
                      <a:r>
                        <a:rPr lang="zh-HK" altLang="zh-TW" sz="2400" dirty="0" smtClean="0">
                          <a:latin typeface="標楷體" pitchFamily="65" charset="-120"/>
                          <a:ea typeface="標楷體" pitchFamily="65" charset="-120"/>
                          <a:cs typeface="Apple LiGothic Medium"/>
                        </a:rPr>
                        <a:t> </a:t>
                      </a:r>
                      <a:endParaRPr lang="en-US" altLang="zh-HK" sz="2400" dirty="0" smtClean="0">
                        <a:latin typeface="標楷體" pitchFamily="65" charset="-120"/>
                        <a:ea typeface="標楷體" pitchFamily="65" charset="-120"/>
                        <a:cs typeface="Apple LiGothic Medium"/>
                      </a:endParaRP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zh-TW" altLang="en-US" sz="2400" dirty="0" smtClean="0">
                          <a:latin typeface="標楷體" pitchFamily="65" charset="-120"/>
                          <a:ea typeface="標楷體" pitchFamily="65" charset="-120"/>
                          <a:cs typeface="Apple LiGothic Medium"/>
                        </a:rPr>
                        <a:t>近日減少了使用單行紙（每天共使用</a:t>
                      </a:r>
                      <a:r>
                        <a:rPr lang="en-US" altLang="zh-TW" sz="2400" b="1" dirty="0" smtClean="0">
                          <a:latin typeface="標楷體" pitchFamily="65" charset="-120"/>
                          <a:ea typeface="標楷體" pitchFamily="65" charset="-120"/>
                          <a:cs typeface="Apple LiGothic Medium"/>
                        </a:rPr>
                        <a:t>80</a:t>
                      </a:r>
                      <a:r>
                        <a:rPr lang="zh-TW" altLang="en-US" sz="2400" dirty="0" smtClean="0">
                          <a:latin typeface="標楷體" pitchFamily="65" charset="-120"/>
                          <a:ea typeface="標楷體" pitchFamily="65" charset="-120"/>
                          <a:cs typeface="Apple LiGothic Medium"/>
                        </a:rPr>
                        <a:t>張紙減少至每天</a:t>
                      </a:r>
                      <a:r>
                        <a:rPr lang="en-US" altLang="zh-TW" sz="2400" b="1" dirty="0" smtClean="0">
                          <a:latin typeface="標楷體" pitchFamily="65" charset="-120"/>
                          <a:ea typeface="標楷體" pitchFamily="65" charset="-120"/>
                          <a:cs typeface="Apple LiGothic Medium"/>
                        </a:rPr>
                        <a:t>50</a:t>
                      </a:r>
                      <a:r>
                        <a:rPr lang="zh-TW" altLang="en-US" sz="2400" dirty="0" smtClean="0">
                          <a:latin typeface="標楷體" pitchFamily="65" charset="-120"/>
                          <a:ea typeface="標楷體" pitchFamily="65" charset="-120"/>
                          <a:cs typeface="Apple LiGothic Medium"/>
                        </a:rPr>
                        <a:t>張 ）</a:t>
                      </a:r>
                      <a:endParaRPr lang="en-US" altLang="zh-TW" sz="2400" dirty="0" smtClean="0">
                        <a:latin typeface="標楷體" pitchFamily="65" charset="-120"/>
                        <a:ea typeface="標楷體" pitchFamily="65" charset="-120"/>
                        <a:cs typeface="Apple LiGothic Medium"/>
                      </a:endParaRP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zh-TW" altLang="en-US" sz="2400" dirty="0" smtClean="0">
                          <a:latin typeface="標楷體" pitchFamily="65" charset="-120"/>
                          <a:ea typeface="標楷體" pitchFamily="65" charset="-120"/>
                        </a:rPr>
                        <a:t>除了用來計算外，同學亦將單行紙用於娛樂及遊戲之上。</a:t>
                      </a:r>
                      <a:endParaRPr lang="zh-TW" altLang="en-US" sz="24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kumimoji="1" lang="zh-TW" altLang="en-US" sz="2400" dirty="0" smtClean="0">
                          <a:latin typeface="標楷體" pitchFamily="65" charset="-120"/>
                          <a:ea typeface="標楷體" pitchFamily="65" charset="-120"/>
                          <a:cs typeface="Apple LiGothic Medium"/>
                        </a:rPr>
                        <a:t>以往數學成績一般，但近來表現有進步</a:t>
                      </a:r>
                      <a:endParaRPr kumimoji="1" lang="en-US" altLang="zh-TW" sz="2400" dirty="0" smtClean="0">
                        <a:latin typeface="標楷體" pitchFamily="65" charset="-120"/>
                        <a:ea typeface="標楷體" pitchFamily="65" charset="-120"/>
                        <a:cs typeface="Apple LiGothic Medium"/>
                      </a:endParaRP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zh-TW" altLang="zh-TW" sz="2400" dirty="0" smtClean="0">
                          <a:latin typeface="標楷體" pitchFamily="65" charset="-120"/>
                          <a:ea typeface="標楷體" pitchFamily="65" charset="-120"/>
                          <a:cs typeface="Apple LiGothic Medium"/>
                        </a:rPr>
                        <a:t>以往</a:t>
                      </a:r>
                      <a:r>
                        <a:rPr lang="zh-TW" altLang="en-US" sz="2400" dirty="0" smtClean="0">
                          <a:latin typeface="標楷體" pitchFamily="65" charset="-120"/>
                          <a:ea typeface="標楷體" pitchFamily="65" charset="-120"/>
                          <a:cs typeface="Apple LiGothic Medium"/>
                        </a:rPr>
                        <a:t>只會使用少量</a:t>
                      </a:r>
                      <a:r>
                        <a:rPr lang="zh-TW" altLang="zh-TW" sz="2400" dirty="0" smtClean="0">
                          <a:latin typeface="標楷體" pitchFamily="65" charset="-120"/>
                          <a:ea typeface="標楷體" pitchFamily="65" charset="-120"/>
                          <a:cs typeface="Apple LiGothic Medium"/>
                        </a:rPr>
                        <a:t>單行紙</a:t>
                      </a:r>
                      <a:endParaRPr lang="en-US" altLang="zh-HK" sz="2400" dirty="0" smtClean="0">
                        <a:latin typeface="標楷體" pitchFamily="65" charset="-120"/>
                        <a:ea typeface="標楷體" pitchFamily="65" charset="-120"/>
                        <a:cs typeface="Apple LiGothic Medium"/>
                      </a:endParaRP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zh-TW" altLang="en-US" sz="2400" dirty="0" smtClean="0">
                          <a:latin typeface="標楷體" pitchFamily="65" charset="-120"/>
                          <a:ea typeface="標楷體" pitchFamily="65" charset="-120"/>
                          <a:cs typeface="Apple LiGothic Medium"/>
                        </a:rPr>
                        <a:t>近日大幅增加了單行紙的使用量（每天消耗</a:t>
                      </a:r>
                      <a:r>
                        <a:rPr lang="en-US" altLang="zh-TW" sz="2400" b="1" dirty="0" smtClean="0">
                          <a:latin typeface="標楷體" pitchFamily="65" charset="-120"/>
                          <a:ea typeface="標楷體" pitchFamily="65" charset="-120"/>
                          <a:cs typeface="Apple LiGothic Medium"/>
                        </a:rPr>
                        <a:t>100</a:t>
                      </a:r>
                      <a:r>
                        <a:rPr lang="zh-TW" altLang="en-US" sz="2400" dirty="0" smtClean="0">
                          <a:latin typeface="標楷體" pitchFamily="65" charset="-120"/>
                          <a:ea typeface="標楷體" pitchFamily="65" charset="-120"/>
                          <a:cs typeface="Apple LiGothic Medium"/>
                        </a:rPr>
                        <a:t>張）</a:t>
                      </a:r>
                      <a:endParaRPr kumimoji="1" lang="zh-TW" altLang="en-US" sz="2400" dirty="0" smtClean="0">
                        <a:latin typeface="標楷體" pitchFamily="65" charset="-120"/>
                        <a:ea typeface="標楷體" pitchFamily="65" charset="-120"/>
                        <a:cs typeface="Apple LiGothic Medium"/>
                      </a:endParaRPr>
                    </a:p>
                    <a:p>
                      <a:endParaRPr lang="zh-TW" altLang="en-US" sz="24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68580" marR="68580"/>
                </a:tc>
              </a:tr>
            </a:tbl>
          </a:graphicData>
        </a:graphic>
      </p:graphicFrame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F4B32-D31E-451B-886A-9DDF5FA1893D}" type="slidenum">
              <a:rPr lang="zh-HK" altLang="en-US" smtClean="0"/>
              <a:t>18</a:t>
            </a:fld>
            <a:endParaRPr lang="zh-HK" altLang="en-US"/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381184" y="265459"/>
            <a:ext cx="8041440" cy="5486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TW" altLang="en-US" sz="3600" b="1" dirty="0" smtClean="0">
                <a:latin typeface="標楷體" pitchFamily="65" charset="-120"/>
                <a:ea typeface="標楷體" pitchFamily="65" charset="-120"/>
              </a:rPr>
              <a:t>小組討論</a:t>
            </a:r>
            <a:endParaRPr lang="zh-HK" altLang="en-US" sz="3600" b="1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77801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133" y="116632"/>
            <a:ext cx="6569391" cy="5976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F4B32-D31E-451B-886A-9DDF5FA1893D}" type="slidenum">
              <a:rPr lang="zh-HK" altLang="en-US" smtClean="0"/>
              <a:t>19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015645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6468" y="476672"/>
            <a:ext cx="8041440" cy="1442674"/>
          </a:xfrm>
        </p:spPr>
        <p:txBody>
          <a:bodyPr/>
          <a:lstStyle/>
          <a:p>
            <a:r>
              <a:rPr lang="en-US" altLang="zh-HK" dirty="0"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模擬情景代入</a:t>
            </a:r>
            <a:r>
              <a:rPr lang="zh-HK" altLang="en-US" dirty="0">
                <a:latin typeface="標楷體" pitchFamily="65" charset="-120"/>
                <a:ea typeface="標楷體" pitchFamily="65" charset="-120"/>
              </a:rPr>
              <a:t/>
            </a:r>
            <a:br>
              <a:rPr lang="zh-HK" altLang="en-US" dirty="0">
                <a:latin typeface="標楷體" pitchFamily="65" charset="-120"/>
                <a:ea typeface="標楷體" pitchFamily="65" charset="-120"/>
              </a:rPr>
            </a:br>
            <a:r>
              <a:rPr lang="en-US" altLang="zh-HK" sz="36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(Simulations</a:t>
            </a:r>
            <a:r>
              <a:rPr lang="en-US" altLang="zh-HK" sz="36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)</a:t>
            </a:r>
            <a:r>
              <a:rPr lang="zh-HK" altLang="en-US" sz="3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zh-HK" altLang="en-US" sz="3600" dirty="0">
                <a:latin typeface="Times New Roman" pitchFamily="18" charset="0"/>
                <a:cs typeface="Times New Roman" pitchFamily="18" charset="0"/>
              </a:rPr>
            </a:br>
            <a:endParaRPr lang="zh-HK" alt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27584" y="1556792"/>
            <a:ext cx="7766248" cy="45769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3000" dirty="0" smtClean="0">
                <a:latin typeface="標楷體" pitchFamily="65" charset="-120"/>
                <a:ea typeface="標楷體" pitchFamily="65" charset="-120"/>
              </a:rPr>
              <a:t>特點</a:t>
            </a:r>
            <a:r>
              <a:rPr lang="en-US" altLang="zh-TW" sz="3000" dirty="0" smtClean="0">
                <a:latin typeface="標楷體" pitchFamily="65" charset="-120"/>
                <a:ea typeface="標楷體" pitchFamily="65" charset="-120"/>
              </a:rPr>
              <a:t>:</a:t>
            </a:r>
            <a:endParaRPr lang="en-US" altLang="zh-HK" sz="30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HK" dirty="0" smtClean="0"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教師可控制情景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	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-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 學生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體驗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到真實的情景及尋找意義</a:t>
            </a:r>
            <a:endParaRPr lang="en-US" altLang="zh-HK" dirty="0" smtClean="0">
              <a:latin typeface="標楷體" pitchFamily="65" charset="-120"/>
              <a:ea typeface="標楷體" pitchFamily="65" charset="-12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開放性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	-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 鼓勵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學生思考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情景的啟示及自行抉擇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 可以遊戲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角色扮演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活動形式進行</a:t>
            </a:r>
            <a:r>
              <a:rPr lang="en-US" altLang="zh-HK" dirty="0" smtClean="0">
                <a:latin typeface="標楷體" pitchFamily="65" charset="-120"/>
                <a:ea typeface="標楷體" pitchFamily="65" charset="-120"/>
              </a:rPr>
              <a:t>…</a:t>
            </a:r>
            <a:endParaRPr lang="en-US" altLang="zh-HK" dirty="0">
              <a:latin typeface="標楷體" pitchFamily="65" charset="-120"/>
              <a:ea typeface="標楷體" pitchFamily="65" charset="-12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altLang="zh-HK" dirty="0"/>
          </a:p>
          <a:p>
            <a:pPr marL="0" indent="0">
              <a:buNone/>
            </a:pPr>
            <a:r>
              <a:rPr lang="en-US" altLang="zh-HK" sz="1500" dirty="0"/>
              <a:t>Source</a:t>
            </a:r>
            <a:r>
              <a:rPr lang="en-US" altLang="zh-HK" sz="1500" dirty="0" smtClean="0"/>
              <a:t>: </a:t>
            </a:r>
            <a:r>
              <a:rPr lang="en-US" altLang="zh-HK" sz="1500" i="1" dirty="0" smtClean="0"/>
              <a:t>Simulations</a:t>
            </a:r>
            <a:r>
              <a:rPr lang="en-US" altLang="zh-HK" sz="1500" dirty="0" smtClean="0"/>
              <a:t>. University of New South Whales. </a:t>
            </a:r>
            <a:r>
              <a:rPr lang="en-US" altLang="zh-HK" sz="1500" dirty="0"/>
              <a:t>Retrieved from </a:t>
            </a:r>
            <a:r>
              <a:rPr lang="en-US" altLang="zh-HK" sz="1500" dirty="0" smtClean="0"/>
              <a:t>https</a:t>
            </a:r>
            <a:r>
              <a:rPr lang="en-US" altLang="zh-HK" sz="1500" dirty="0"/>
              <a:t>://teaching.unsw.edu.au/simulations</a:t>
            </a:r>
            <a:endParaRPr lang="zh-HK" altLang="en-US" sz="1500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4653136"/>
            <a:ext cx="1872208" cy="1872208"/>
          </a:xfrm>
          <a:prstGeom prst="rect">
            <a:avLst/>
          </a:prstGeom>
        </p:spPr>
      </p:pic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F4B32-D31E-451B-886A-9DDF5FA1893D}" type="slidenum">
              <a:rPr lang="zh-HK" altLang="en-US" smtClean="0"/>
              <a:t>20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705036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7544" y="222787"/>
            <a:ext cx="8041440" cy="1261997"/>
          </a:xfrm>
        </p:spPr>
        <p:txBody>
          <a:bodyPr/>
          <a:lstStyle/>
          <a:p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都巿固體廢物收費的主要</a:t>
            </a: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模式 </a:t>
            </a:r>
            <a:r>
              <a:rPr lang="en-US" altLang="zh-TW" sz="4000" dirty="0" smtClean="0">
                <a:latin typeface="標楷體" pitchFamily="65" charset="-120"/>
                <a:ea typeface="標楷體" pitchFamily="65" charset="-120"/>
              </a:rPr>
              <a:t>(P.)</a:t>
            </a:r>
            <a:endParaRPr lang="zh-HK" altLang="en-US" sz="4000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87330">
            <a:off x="3178716" y="1549876"/>
            <a:ext cx="2475797" cy="345253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glow rad="101600">
              <a:schemeClr val="accent3">
                <a:satMod val="175000"/>
                <a:alpha val="40000"/>
              </a:schemeClr>
            </a:glow>
            <a:outerShdw dist="35921" dir="2700000" algn="ctr" rotWithShape="0">
              <a:schemeClr val="bg2">
                <a:alpha val="39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文字方塊 3"/>
          <p:cNvSpPr txBox="1"/>
          <p:nvPr/>
        </p:nvSpPr>
        <p:spPr>
          <a:xfrm>
            <a:off x="521894" y="1628800"/>
            <a:ext cx="2880320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按量收費</a:t>
            </a: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?</a:t>
            </a:r>
          </a:p>
          <a:p>
            <a:pPr marL="342900" indent="-342900">
              <a:buFont typeface="Arial" pitchFamily="34" charset="0"/>
              <a:buChar char="•"/>
            </a:pPr>
            <a:endParaRPr lang="en-US" altLang="zh-TW" sz="2000" dirty="0" smtClean="0">
              <a:latin typeface="標楷體" pitchFamily="65" charset="-120"/>
              <a:ea typeface="標楷體" pitchFamily="65" charset="-12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按近似量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收費</a:t>
            </a: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?</a:t>
            </a:r>
          </a:p>
          <a:p>
            <a:pPr marL="342900" indent="-342900">
              <a:buFont typeface="Arial" pitchFamily="34" charset="0"/>
              <a:buChar char="•"/>
            </a:pPr>
            <a:endParaRPr lang="en-US" altLang="zh-TW" sz="2000" dirty="0" smtClean="0">
              <a:latin typeface="標楷體" pitchFamily="65" charset="-120"/>
              <a:ea typeface="標楷體" pitchFamily="65" charset="-12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定額收費</a:t>
            </a: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?</a:t>
            </a:r>
          </a:p>
          <a:p>
            <a:pPr marL="342900" indent="-342900">
              <a:buFont typeface="Arial" pitchFamily="34" charset="0"/>
              <a:buChar char="•"/>
            </a:pPr>
            <a:endParaRPr lang="en-US" altLang="zh-TW" sz="2000" dirty="0" smtClean="0">
              <a:latin typeface="標楷體" pitchFamily="65" charset="-120"/>
              <a:ea typeface="標楷體" pitchFamily="65" charset="-12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局部收費</a:t>
            </a: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?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342900" indent="-342900">
              <a:buFont typeface="Arial" pitchFamily="34" charset="0"/>
              <a:buChar char="•"/>
            </a:pPr>
            <a:endParaRPr lang="en-US" altLang="zh-TW" sz="2000" dirty="0" smtClean="0">
              <a:latin typeface="+mn-ea"/>
            </a:endParaRPr>
          </a:p>
          <a:p>
            <a:pPr marL="342900" indent="-342900">
              <a:buFont typeface="Arial" pitchFamily="34" charset="0"/>
              <a:buChar char="•"/>
            </a:pPr>
            <a:endParaRPr lang="en-US" altLang="zh-TW" sz="2000" dirty="0" smtClean="0">
              <a:latin typeface="+mn-ea"/>
            </a:endParaRPr>
          </a:p>
          <a:p>
            <a:pPr marL="342900" indent="-342900">
              <a:buFont typeface="Arial" pitchFamily="34" charset="0"/>
              <a:buChar char="•"/>
            </a:pPr>
            <a:endParaRPr lang="en-US" altLang="zh-TW" sz="2000" dirty="0" smtClean="0">
              <a:latin typeface="+mn-ea"/>
            </a:endParaRPr>
          </a:p>
          <a:p>
            <a:pPr marL="342900" indent="-342900">
              <a:buFont typeface="Arial" pitchFamily="34" charset="0"/>
              <a:buChar char="•"/>
            </a:pPr>
            <a:endParaRPr lang="en-US" altLang="zh-TW" sz="2000" dirty="0" smtClean="0">
              <a:latin typeface="+mn-ea"/>
            </a:endParaRPr>
          </a:p>
          <a:p>
            <a:endParaRPr lang="zh-HK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86719">
            <a:off x="5439967" y="3021167"/>
            <a:ext cx="3348724" cy="3360031"/>
          </a:xfrm>
          <a:prstGeom prst="rect">
            <a:avLst/>
          </a:prstGeom>
          <a:noFill/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F4B32-D31E-451B-886A-9DDF5FA1893D}" type="slidenum">
              <a:rPr lang="zh-HK" altLang="en-US" smtClean="0"/>
              <a:t>21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680476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95536" y="4437112"/>
            <a:ext cx="8041440" cy="1442674"/>
          </a:xfrm>
        </p:spPr>
        <p:txBody>
          <a:bodyPr/>
          <a:lstStyle/>
          <a:p>
            <a:pPr algn="l"/>
            <a:r>
              <a:rPr lang="en-US" altLang="zh-HK" sz="1800" dirty="0" smtClean="0"/>
              <a:t>“…We </a:t>
            </a:r>
            <a:r>
              <a:rPr lang="en-US" altLang="zh-HK" sz="1800" dirty="0"/>
              <a:t>need to support leaders around the world who do not speak for the big polluters or the big corporations, but who </a:t>
            </a:r>
            <a:r>
              <a:rPr lang="en-US" altLang="zh-HK" sz="1800" dirty="0">
                <a:solidFill>
                  <a:srgbClr val="FF0000"/>
                </a:solidFill>
              </a:rPr>
              <a:t>speak for all of humanity</a:t>
            </a:r>
            <a:r>
              <a:rPr lang="en-US" altLang="zh-HK" sz="1800" dirty="0"/>
              <a:t>; and </a:t>
            </a:r>
            <a:r>
              <a:rPr lang="en-US" altLang="zh-HK" sz="1800" dirty="0">
                <a:solidFill>
                  <a:srgbClr val="FF6600"/>
                </a:solidFill>
              </a:rPr>
              <a:t>for the indigenous people of the world</a:t>
            </a:r>
            <a:r>
              <a:rPr lang="en-US" altLang="zh-HK" sz="1800" dirty="0"/>
              <a:t>; </a:t>
            </a:r>
            <a:r>
              <a:rPr lang="en-US" altLang="zh-HK" sz="1800" dirty="0">
                <a:solidFill>
                  <a:srgbClr val="008000"/>
                </a:solidFill>
              </a:rPr>
              <a:t>for the billions and billions of underprivileged people who will be most affected by this</a:t>
            </a:r>
            <a:r>
              <a:rPr lang="en-US" altLang="zh-HK" sz="1800" dirty="0"/>
              <a:t>; for our children's children</a:t>
            </a:r>
            <a:r>
              <a:rPr lang="en-US" altLang="zh-HK" sz="1800" dirty="0">
                <a:solidFill>
                  <a:schemeClr val="tx1"/>
                </a:solidFill>
              </a:rPr>
              <a:t>; and </a:t>
            </a:r>
            <a:r>
              <a:rPr lang="en-US" altLang="zh-HK" sz="1800" dirty="0">
                <a:solidFill>
                  <a:srgbClr val="0070C0"/>
                </a:solidFill>
              </a:rPr>
              <a:t>for all the people out there whose voices have been drowned out by the politics of greed</a:t>
            </a:r>
            <a:r>
              <a:rPr lang="en-US" altLang="zh-HK" sz="1800" dirty="0"/>
              <a:t>. Let us not take this planet for granted; I do not take tonight for granted</a:t>
            </a:r>
            <a:r>
              <a:rPr lang="en-US" altLang="zh-HK" sz="1800" dirty="0" smtClean="0"/>
              <a:t>.”</a:t>
            </a:r>
            <a:endParaRPr lang="zh-HK" altLang="en-US" sz="1800" dirty="0"/>
          </a:p>
        </p:txBody>
      </p:sp>
      <p:sp>
        <p:nvSpPr>
          <p:cNvPr id="5" name="文字方塊 4"/>
          <p:cNvSpPr txBox="1"/>
          <p:nvPr/>
        </p:nvSpPr>
        <p:spPr>
          <a:xfrm>
            <a:off x="6757055" y="747982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zh-HK" b="1" dirty="0"/>
              <a:t>世界公民</a:t>
            </a:r>
            <a:r>
              <a:rPr lang="zh-TW" altLang="zh-HK" b="1" dirty="0" smtClean="0"/>
              <a:t>的</a:t>
            </a:r>
            <a:r>
              <a:rPr lang="zh-TW" altLang="en-US" b="1" dirty="0" smtClean="0"/>
              <a:t>責任</a:t>
            </a:r>
            <a:endParaRPr lang="zh-HK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按鈕形 5"/>
          <p:cNvSpPr/>
          <p:nvPr/>
        </p:nvSpPr>
        <p:spPr>
          <a:xfrm>
            <a:off x="6757055" y="552830"/>
            <a:ext cx="2088232" cy="800791"/>
          </a:xfrm>
          <a:prstGeom prst="bevel">
            <a:avLst/>
          </a:prstGeom>
          <a:noFill/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85132"/>
            <a:ext cx="4176464" cy="3801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橢圓形圖說文字 6"/>
          <p:cNvSpPr/>
          <p:nvPr/>
        </p:nvSpPr>
        <p:spPr>
          <a:xfrm>
            <a:off x="4707336" y="2060848"/>
            <a:ext cx="4329159" cy="1224136"/>
          </a:xfrm>
          <a:prstGeom prst="wedgeEllipseCallout">
            <a:avLst>
              <a:gd name="adj1" fmla="val 16901"/>
              <a:gd name="adj2" fmla="val -77135"/>
            </a:avLst>
          </a:prstGeom>
          <a:solidFill>
            <a:schemeClr val="bg2">
              <a:lumMod val="90000"/>
              <a:alpha val="43000"/>
            </a:schemeClr>
          </a:solidFill>
          <a:ln w="9525">
            <a:solidFill>
              <a:schemeClr val="accent1">
                <a:shade val="50000"/>
                <a:shade val="90000"/>
                <a:alpha val="2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zh-TW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zh-TW" altLang="zh-HK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「</a:t>
            </a:r>
            <a:r>
              <a:rPr lang="zh-TW" altLang="zh-HK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全球思考、本地行動</a:t>
            </a:r>
            <a:r>
              <a:rPr lang="zh-TW" altLang="zh-HK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」</a:t>
            </a:r>
            <a:endParaRPr lang="en-US" altLang="zh-TW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TW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zh-TW" alt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zh-TW" altLang="zh-HK" b="1" dirty="0">
                <a:solidFill>
                  <a:schemeClr val="tx1"/>
                </a:solidFill>
              </a:rPr>
              <a:t>「全球思考、全球行動」</a:t>
            </a:r>
            <a:endParaRPr lang="en-US" altLang="zh-TW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zh-HK" altLang="en-US" dirty="0">
              <a:solidFill>
                <a:schemeClr val="tx1"/>
              </a:solidFill>
              <a:ea typeface="標楷體" pitchFamily="65" charset="-120"/>
            </a:endParaRPr>
          </a:p>
        </p:txBody>
      </p:sp>
      <p:graphicFrame>
        <p:nvGraphicFramePr>
          <p:cNvPr id="9" name="表格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4734099"/>
              </p:ext>
            </p:extLst>
          </p:nvPr>
        </p:nvGraphicFramePr>
        <p:xfrm>
          <a:off x="5004048" y="577254"/>
          <a:ext cx="1512168" cy="1080120"/>
        </p:xfrm>
        <a:graphic>
          <a:graphicData uri="http://schemas.openxmlformats.org/drawingml/2006/table">
            <a:tbl>
              <a:tblPr firstRow="1" firstCol="1" bandRow="1"/>
              <a:tblGrid>
                <a:gridCol w="1512168"/>
              </a:tblGrid>
              <a:tr h="360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b="1" kern="100" dirty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情感與價值觀</a:t>
                      </a:r>
                      <a:endParaRPr lang="zh-TW" sz="16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b="1" kern="100" dirty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知識與能力</a:t>
                      </a:r>
                      <a:endParaRPr lang="zh-TW" sz="16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b="1" kern="100" dirty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行動</a:t>
                      </a:r>
                      <a:endParaRPr lang="zh-TW" sz="16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F4B32-D31E-451B-886A-9DDF5FA1893D}" type="slidenum">
              <a:rPr lang="zh-HK" altLang="en-US" smtClean="0"/>
              <a:t>22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556121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61140" y="188640"/>
            <a:ext cx="8041440" cy="432048"/>
          </a:xfrm>
        </p:spPr>
        <p:txBody>
          <a:bodyPr/>
          <a:lstStyle/>
          <a:p>
            <a:pPr algn="l"/>
            <a:r>
              <a:rPr lang="zh-TW" altLang="en-US" sz="4400" dirty="0" smtClean="0">
                <a:latin typeface="標楷體" pitchFamily="65" charset="-120"/>
                <a:ea typeface="標楷體" pitchFamily="65" charset="-120"/>
              </a:rPr>
              <a:t>善用已有素材</a:t>
            </a:r>
            <a:endParaRPr lang="zh-HK" altLang="en-US" sz="44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HK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578" y="833863"/>
            <a:ext cx="4060189" cy="5904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2269" y="737946"/>
            <a:ext cx="4366674" cy="58946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圓角矩形 5"/>
          <p:cNvSpPr/>
          <p:nvPr/>
        </p:nvSpPr>
        <p:spPr>
          <a:xfrm>
            <a:off x="4597856" y="2410632"/>
            <a:ext cx="1386833" cy="648074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9" name="圓角矩形 8"/>
          <p:cNvSpPr/>
          <p:nvPr/>
        </p:nvSpPr>
        <p:spPr>
          <a:xfrm>
            <a:off x="4597856" y="5625244"/>
            <a:ext cx="1296144" cy="900100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7" name="向左箭號 6"/>
          <p:cNvSpPr/>
          <p:nvPr/>
        </p:nvSpPr>
        <p:spPr>
          <a:xfrm>
            <a:off x="5990731" y="2553525"/>
            <a:ext cx="701399" cy="360040"/>
          </a:xfrm>
          <a:prstGeom prst="left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1" name="向左箭號 10"/>
          <p:cNvSpPr/>
          <p:nvPr/>
        </p:nvSpPr>
        <p:spPr>
          <a:xfrm>
            <a:off x="5868145" y="5870851"/>
            <a:ext cx="701399" cy="360040"/>
          </a:xfrm>
          <a:prstGeom prst="left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F4B32-D31E-451B-886A-9DDF5FA1893D}" type="slidenum">
              <a:rPr lang="zh-HK" altLang="en-US" smtClean="0"/>
              <a:t>23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796935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5603122"/>
              </p:ext>
            </p:extLst>
          </p:nvPr>
        </p:nvGraphicFramePr>
        <p:xfrm>
          <a:off x="2330851" y="1378693"/>
          <a:ext cx="4824537" cy="3984393"/>
        </p:xfrm>
        <a:graphic>
          <a:graphicData uri="http://schemas.openxmlformats.org/drawingml/2006/table">
            <a:tbl>
              <a:tblPr/>
              <a:tblGrid>
                <a:gridCol w="1608179"/>
                <a:gridCol w="1608179"/>
                <a:gridCol w="1608179"/>
              </a:tblGrid>
              <a:tr h="1152128">
                <a:tc>
                  <a:txBody>
                    <a:bodyPr/>
                    <a:lstStyle/>
                    <a:p>
                      <a:pPr marL="0" marR="0"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800" b="1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語文</a:t>
                      </a:r>
                      <a:r>
                        <a:rPr lang="zh-TW" altLang="en-US" sz="1800" b="1" dirty="0" smtClean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智能</a:t>
                      </a:r>
                      <a:endParaRPr lang="en-US" altLang="zh-TW" sz="1800" b="1" dirty="0" smtClean="0"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zh-HK" altLang="zh-HK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Verbal/Linguistic</a:t>
                      </a:r>
                      <a:r>
                        <a:rPr lang="zh-TW" altLang="en-US" sz="1800" b="1" dirty="0" smtClean="0">
                          <a:effectLst/>
                          <a:latin typeface="華康粗黑體"/>
                          <a:ea typeface="華康粗黑體"/>
                        </a:rPr>
                        <a:t> </a:t>
                      </a:r>
                      <a:endParaRPr lang="zh-TW" altLang="en-US" sz="1300" dirty="0">
                        <a:effectLst/>
                        <a:latin typeface="Arial"/>
                      </a:endParaRPr>
                    </a:p>
                    <a:p>
                      <a:pPr marL="0" marR="0"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200" dirty="0">
                          <a:effectLst/>
                          <a:latin typeface="華康粗黑體"/>
                          <a:ea typeface="華康粗黑體"/>
                        </a:rPr>
                        <a:t>講</a:t>
                      </a:r>
                      <a:r>
                        <a:rPr lang="zh-TW" altLang="en-US" sz="1200" dirty="0" smtClean="0">
                          <a:effectLst/>
                          <a:latin typeface="華康粗黑體"/>
                          <a:ea typeface="華康粗黑體"/>
                        </a:rPr>
                        <a:t>故事、腦力</a:t>
                      </a:r>
                      <a:r>
                        <a:rPr lang="zh-TW" altLang="en-US" sz="1200" dirty="0">
                          <a:effectLst/>
                          <a:latin typeface="華康粗黑體"/>
                          <a:ea typeface="華康粗黑體"/>
                        </a:rPr>
                        <a:t>激盪 </a:t>
                      </a:r>
                      <a:r>
                        <a:rPr lang="zh-TW" altLang="en-US" sz="1200" dirty="0" smtClean="0">
                          <a:effectLst/>
                          <a:latin typeface="華康粗黑體"/>
                          <a:ea typeface="華康粗黑體"/>
                        </a:rPr>
                        <a:t>、   錄音、寫日記、出版</a:t>
                      </a:r>
                      <a:endParaRPr lang="zh-TW" altLang="en-US" sz="1300" dirty="0">
                        <a:effectLst/>
                        <a:latin typeface="Arial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800" b="1" dirty="0" smtClean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音樂</a:t>
                      </a:r>
                      <a:r>
                        <a:rPr lang="zh-TW" altLang="en-US" sz="1800" b="1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智能 </a:t>
                      </a:r>
                      <a:endParaRPr lang="en-US" altLang="zh-TW" sz="1800" b="1" dirty="0" smtClean="0"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HK" altLang="zh-HK" sz="1400" dirty="0" smtClean="0"/>
                        <a:t>Musical/Rhythmic</a:t>
                      </a:r>
                      <a:endParaRPr lang="zh-TW" altLang="en-US" sz="1300" dirty="0">
                        <a:effectLst/>
                        <a:latin typeface="Arial"/>
                      </a:endParaRPr>
                    </a:p>
                    <a:p>
                      <a:pPr marL="0" marR="0"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200" dirty="0" smtClean="0">
                          <a:effectLst/>
                          <a:latin typeface="華康粗黑體"/>
                          <a:ea typeface="華康粗黑體"/>
                        </a:rPr>
                        <a:t> 歌唱 、</a:t>
                      </a:r>
                      <a:endParaRPr lang="en-US" altLang="zh-TW" sz="1200" dirty="0" smtClean="0">
                        <a:effectLst/>
                        <a:latin typeface="華康粗黑體"/>
                        <a:ea typeface="華康粗黑體"/>
                      </a:endParaRPr>
                    </a:p>
                    <a:p>
                      <a:pPr marL="0" marR="0"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200" dirty="0" smtClean="0">
                          <a:effectLst/>
                          <a:latin typeface="華康粗黑體"/>
                          <a:ea typeface="華康粗黑體"/>
                        </a:rPr>
                        <a:t>概念</a:t>
                      </a:r>
                      <a:r>
                        <a:rPr lang="zh-TW" altLang="en-US" sz="1200" dirty="0">
                          <a:effectLst/>
                          <a:latin typeface="華康粗黑體"/>
                          <a:ea typeface="華康粗黑體"/>
                        </a:rPr>
                        <a:t>音樂化 </a:t>
                      </a:r>
                      <a:r>
                        <a:rPr lang="zh-TW" altLang="en-US" sz="1200" dirty="0" smtClean="0">
                          <a:effectLst/>
                          <a:latin typeface="華康粗黑體"/>
                          <a:ea typeface="華康粗黑體"/>
                        </a:rPr>
                        <a:t>、</a:t>
                      </a:r>
                      <a:endParaRPr lang="zh-TW" altLang="en-US" sz="1300" dirty="0">
                        <a:effectLst/>
                        <a:latin typeface="Arial"/>
                      </a:endParaRPr>
                    </a:p>
                    <a:p>
                      <a:pPr marL="0" marR="0"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200" dirty="0" smtClean="0">
                          <a:effectLst/>
                          <a:latin typeface="華康粗黑體"/>
                          <a:ea typeface="華康粗黑體"/>
                        </a:rPr>
                        <a:t>心情音樂</a:t>
                      </a:r>
                      <a:endParaRPr lang="zh-TW" altLang="en-US" sz="1300" dirty="0">
                        <a:effectLst/>
                        <a:latin typeface="Arial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800" b="1" dirty="0">
                          <a:effectLst/>
                          <a:latin typeface="華康粗黑體"/>
                          <a:ea typeface="華康粗黑體"/>
                        </a:rPr>
                        <a:t> </a:t>
                      </a:r>
                      <a:r>
                        <a:rPr lang="zh-TW" altLang="en-US" sz="1800" b="1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肢體運作智能</a:t>
                      </a:r>
                      <a:r>
                        <a:rPr lang="zh-TW" altLang="en-US" sz="1800" b="1" dirty="0">
                          <a:effectLst/>
                          <a:latin typeface="華康粗黑體"/>
                          <a:ea typeface="華康粗黑體"/>
                        </a:rPr>
                        <a:t> </a:t>
                      </a:r>
                      <a:endParaRPr lang="zh-TW" altLang="en-US" sz="1300" dirty="0">
                        <a:effectLst/>
                        <a:latin typeface="Arial"/>
                      </a:endParaRPr>
                    </a:p>
                    <a:p>
                      <a:pPr marL="0" marR="0"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HK" altLang="zh-HK" sz="1200" dirty="0" smtClean="0"/>
                        <a:t>Bodily/Kinesthetic</a:t>
                      </a:r>
                      <a:endParaRPr lang="en-US" altLang="zh-HK" sz="1200" dirty="0" smtClean="0"/>
                    </a:p>
                    <a:p>
                      <a:pPr marL="0" marR="0"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200" dirty="0" smtClean="0">
                          <a:effectLst/>
                          <a:latin typeface="華康粗黑體"/>
                          <a:ea typeface="華康粗黑體"/>
                        </a:rPr>
                        <a:t>使用</a:t>
                      </a:r>
                      <a:r>
                        <a:rPr lang="zh-TW" altLang="en-US" sz="1200" dirty="0">
                          <a:effectLst/>
                          <a:latin typeface="華康粗黑體"/>
                          <a:ea typeface="華康粗黑體"/>
                        </a:rPr>
                        <a:t>肢體回答問題 </a:t>
                      </a:r>
                      <a:r>
                        <a:rPr lang="zh-TW" altLang="en-US" sz="1200" dirty="0" smtClean="0">
                          <a:effectLst/>
                          <a:latin typeface="華康粗黑體"/>
                          <a:ea typeface="華康粗黑體"/>
                        </a:rPr>
                        <a:t>、</a:t>
                      </a:r>
                      <a:endParaRPr lang="zh-TW" altLang="en-US" sz="1300" dirty="0">
                        <a:effectLst/>
                        <a:latin typeface="Arial"/>
                      </a:endParaRPr>
                    </a:p>
                    <a:p>
                      <a:pPr marL="0" marR="0"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200" dirty="0">
                          <a:effectLst/>
                          <a:latin typeface="華康粗黑體"/>
                          <a:ea typeface="華康粗黑體"/>
                        </a:rPr>
                        <a:t>課堂劇場 </a:t>
                      </a:r>
                      <a:r>
                        <a:rPr lang="zh-TW" altLang="en-US" sz="1200" dirty="0" smtClean="0">
                          <a:effectLst/>
                          <a:latin typeface="華康粗黑體"/>
                          <a:ea typeface="華康粗黑體"/>
                        </a:rPr>
                        <a:t>、</a:t>
                      </a:r>
                      <a:endParaRPr lang="zh-TW" altLang="en-US" sz="1300" dirty="0">
                        <a:effectLst/>
                        <a:latin typeface="Arial"/>
                      </a:endParaRPr>
                    </a:p>
                    <a:p>
                      <a:pPr marL="0" marR="0"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200" dirty="0">
                          <a:effectLst/>
                          <a:latin typeface="華康粗黑體"/>
                          <a:ea typeface="華康粗黑體"/>
                        </a:rPr>
                        <a:t>概念動作化 </a:t>
                      </a:r>
                      <a:r>
                        <a:rPr lang="zh-TW" altLang="en-US" sz="1200" dirty="0" smtClean="0">
                          <a:effectLst/>
                          <a:latin typeface="華康粗黑體"/>
                          <a:ea typeface="華康粗黑體"/>
                        </a:rPr>
                        <a:t>、</a:t>
                      </a:r>
                      <a:endParaRPr lang="zh-TW" altLang="en-US" sz="1300" dirty="0">
                        <a:effectLst/>
                        <a:latin typeface="Arial"/>
                      </a:endParaRPr>
                    </a:p>
                    <a:p>
                      <a:pPr marL="0" marR="0"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200" dirty="0">
                          <a:effectLst/>
                          <a:latin typeface="華康粗黑體"/>
                          <a:ea typeface="華康粗黑體"/>
                        </a:rPr>
                        <a:t>操作學習 </a:t>
                      </a:r>
                      <a:endParaRPr lang="zh-TW" altLang="en-US" sz="1300" dirty="0">
                        <a:effectLst/>
                        <a:latin typeface="Arial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7694">
                <a:tc>
                  <a:txBody>
                    <a:bodyPr/>
                    <a:lstStyle/>
                    <a:p>
                      <a:pPr marL="0" marR="0"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800" b="1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 邏輯數學</a:t>
                      </a:r>
                      <a:r>
                        <a:rPr lang="zh-TW" altLang="en-US" sz="1800" b="1" dirty="0" smtClean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智能 </a:t>
                      </a:r>
                      <a:endParaRPr lang="zh-TW" altLang="en-US" sz="1300" dirty="0"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HK" altLang="zh-HK" sz="1200" dirty="0" smtClean="0"/>
                        <a:t>Logical/Mathematical</a:t>
                      </a:r>
                      <a:endParaRPr lang="en-US" altLang="zh-HK" sz="1200" dirty="0" smtClean="0"/>
                    </a:p>
                    <a:p>
                      <a:pPr marL="0" marR="0"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200" dirty="0" smtClean="0">
                          <a:effectLst/>
                          <a:latin typeface="華康粗黑體"/>
                          <a:ea typeface="華康粗黑體"/>
                        </a:rPr>
                        <a:t>計算</a:t>
                      </a:r>
                      <a:r>
                        <a:rPr lang="zh-TW" altLang="en-US" sz="1200" dirty="0">
                          <a:effectLst/>
                          <a:latin typeface="華康粗黑體"/>
                          <a:ea typeface="華康粗黑體"/>
                        </a:rPr>
                        <a:t>與定量 </a:t>
                      </a:r>
                      <a:r>
                        <a:rPr lang="zh-TW" altLang="en-US" sz="1200" dirty="0" smtClean="0">
                          <a:effectLst/>
                          <a:latin typeface="華康粗黑體"/>
                          <a:ea typeface="華康粗黑體"/>
                        </a:rPr>
                        <a:t>、</a:t>
                      </a:r>
                      <a:endParaRPr lang="zh-TW" altLang="en-US" sz="1300" dirty="0">
                        <a:effectLst/>
                        <a:latin typeface="Arial"/>
                      </a:endParaRPr>
                    </a:p>
                    <a:p>
                      <a:pPr marL="0" marR="0"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200" dirty="0">
                          <a:effectLst/>
                          <a:latin typeface="華康粗黑體"/>
                          <a:ea typeface="華康粗黑體"/>
                        </a:rPr>
                        <a:t>分類與</a:t>
                      </a:r>
                      <a:r>
                        <a:rPr lang="zh-TW" altLang="en-US" sz="1200" dirty="0" smtClean="0">
                          <a:effectLst/>
                          <a:latin typeface="華康粗黑體"/>
                          <a:ea typeface="華康粗黑體"/>
                        </a:rPr>
                        <a:t>分等、 </a:t>
                      </a:r>
                      <a:endParaRPr lang="zh-TW" altLang="en-US" sz="1300" dirty="0">
                        <a:effectLst/>
                        <a:latin typeface="Arial"/>
                      </a:endParaRPr>
                    </a:p>
                    <a:p>
                      <a:pPr marL="0" marR="0"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200" dirty="0">
                          <a:effectLst/>
                          <a:latin typeface="華康粗黑體"/>
                          <a:ea typeface="華康粗黑體"/>
                        </a:rPr>
                        <a:t>對話</a:t>
                      </a:r>
                      <a:r>
                        <a:rPr lang="zh-TW" altLang="en-US" sz="1200" dirty="0" smtClean="0">
                          <a:effectLst/>
                          <a:latin typeface="華康粗黑體"/>
                          <a:ea typeface="華康粗黑體"/>
                        </a:rPr>
                        <a:t>法、 </a:t>
                      </a:r>
                      <a:endParaRPr lang="en-US" altLang="zh-TW" sz="1200" dirty="0" smtClean="0">
                        <a:effectLst/>
                        <a:latin typeface="華康粗黑體"/>
                        <a:ea typeface="華康粗黑體"/>
                      </a:endParaRPr>
                    </a:p>
                    <a:p>
                      <a:pPr marL="0" marR="0"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200" dirty="0" smtClean="0">
                          <a:effectLst/>
                          <a:latin typeface="華康粗黑體"/>
                          <a:ea typeface="華康粗黑體"/>
                        </a:rPr>
                        <a:t>啟發</a:t>
                      </a:r>
                      <a:r>
                        <a:rPr lang="zh-TW" altLang="en-US" sz="1200" dirty="0">
                          <a:effectLst/>
                          <a:latin typeface="華康粗黑體"/>
                          <a:ea typeface="華康粗黑體"/>
                        </a:rPr>
                        <a:t>式教學 </a:t>
                      </a:r>
                      <a:r>
                        <a:rPr lang="zh-TW" altLang="en-US" sz="1200" dirty="0" smtClean="0">
                          <a:effectLst/>
                          <a:latin typeface="華康粗黑體"/>
                          <a:ea typeface="華康粗黑體"/>
                        </a:rPr>
                        <a:t>、</a:t>
                      </a:r>
                      <a:endParaRPr lang="zh-TW" altLang="en-US" sz="1300" dirty="0">
                        <a:effectLst/>
                        <a:latin typeface="Arial"/>
                      </a:endParaRPr>
                    </a:p>
                    <a:p>
                      <a:pPr marL="0" marR="0"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200" dirty="0">
                          <a:effectLst/>
                          <a:latin typeface="華康粗黑體"/>
                          <a:ea typeface="華康粗黑體"/>
                        </a:rPr>
                        <a:t>科學思考</a:t>
                      </a:r>
                      <a:endParaRPr lang="zh-TW" altLang="en-US" sz="1300" dirty="0">
                        <a:effectLst/>
                        <a:latin typeface="Arial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HK" altLang="en-US" sz="1800" b="1" dirty="0">
                          <a:effectLst/>
                          <a:latin typeface="華康粗黑體"/>
                          <a:ea typeface="華康粗黑體"/>
                        </a:rPr>
                        <a:t>          </a:t>
                      </a:r>
                      <a:endParaRPr lang="zh-HK" altLang="en-US" sz="1300" dirty="0">
                        <a:effectLst/>
                        <a:latin typeface="Arial"/>
                      </a:endParaRPr>
                    </a:p>
                    <a:p>
                      <a:pPr marL="0" marR="0"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400" b="1" dirty="0" smtClean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八大</a:t>
                      </a:r>
                      <a:endParaRPr lang="en-US" altLang="zh-TW" sz="2400" b="1" dirty="0" smtClean="0"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400" b="1" dirty="0" smtClean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智能</a:t>
                      </a:r>
                      <a:endParaRPr lang="en-US" altLang="zh-TW" sz="2400" b="1" dirty="0" smtClean="0"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600" b="0" dirty="0" smtClean="0"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(Gardner) </a:t>
                      </a:r>
                      <a:r>
                        <a:rPr lang="zh-HK" altLang="en-US" sz="1600" b="0" dirty="0" smtClean="0"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 </a:t>
                      </a:r>
                      <a:endParaRPr lang="zh-HK" altLang="en-US" sz="1600" b="0" dirty="0"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800" b="1" dirty="0">
                          <a:effectLst/>
                          <a:latin typeface="華康粗黑體"/>
                          <a:ea typeface="華康粗黑體"/>
                        </a:rPr>
                        <a:t>   </a:t>
                      </a:r>
                      <a:r>
                        <a:rPr lang="zh-TW" altLang="en-US" sz="1800" b="1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人際智能 </a:t>
                      </a:r>
                      <a:endParaRPr lang="zh-TW" altLang="en-US" sz="1300" dirty="0"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HK" altLang="zh-HK" sz="1200" dirty="0" smtClean="0"/>
                        <a:t>Inter-personal/</a:t>
                      </a:r>
                      <a:r>
                        <a:rPr lang="zh-TW" altLang="en-US" sz="1200" dirty="0" smtClean="0"/>
                        <a:t> </a:t>
                      </a:r>
                      <a:r>
                        <a:rPr lang="zh-HK" altLang="zh-HK" sz="1200" dirty="0" smtClean="0"/>
                        <a:t>Social</a:t>
                      </a:r>
                      <a:endParaRPr lang="en-US" altLang="zh-HK" sz="1200" dirty="0" smtClean="0"/>
                    </a:p>
                    <a:p>
                      <a:pPr marL="0" marR="0"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200" baseline="0" dirty="0" smtClean="0">
                          <a:effectLst/>
                          <a:latin typeface="華康粗黑體"/>
                          <a:ea typeface="華康粗黑體"/>
                        </a:rPr>
                        <a:t> </a:t>
                      </a:r>
                      <a:r>
                        <a:rPr lang="zh-TW" altLang="en-US" sz="1200" dirty="0" smtClean="0">
                          <a:effectLst/>
                          <a:latin typeface="華康粗黑體"/>
                          <a:ea typeface="華康粗黑體"/>
                        </a:rPr>
                        <a:t>同伴</a:t>
                      </a:r>
                      <a:r>
                        <a:rPr lang="zh-TW" altLang="en-US" sz="1200" dirty="0">
                          <a:effectLst/>
                          <a:latin typeface="華康粗黑體"/>
                          <a:ea typeface="華康粗黑體"/>
                        </a:rPr>
                        <a:t>分享 </a:t>
                      </a:r>
                      <a:r>
                        <a:rPr lang="zh-TW" altLang="en-US" sz="1200" dirty="0" smtClean="0">
                          <a:effectLst/>
                          <a:latin typeface="華康粗黑體"/>
                          <a:ea typeface="華康粗黑體"/>
                        </a:rPr>
                        <a:t>、</a:t>
                      </a:r>
                      <a:endParaRPr lang="en-US" altLang="zh-TW" sz="1200" dirty="0" smtClean="0">
                        <a:effectLst/>
                        <a:latin typeface="華康粗黑體"/>
                        <a:ea typeface="華康粗黑體"/>
                      </a:endParaRPr>
                    </a:p>
                    <a:p>
                      <a:pPr marL="0" marR="0"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200" dirty="0" smtClean="0">
                          <a:effectLst/>
                          <a:latin typeface="華康粗黑體"/>
                          <a:ea typeface="華康粗黑體"/>
                        </a:rPr>
                        <a:t>人群雕像、 </a:t>
                      </a:r>
                      <a:endParaRPr lang="zh-TW" altLang="en-US" sz="1300" dirty="0">
                        <a:effectLst/>
                        <a:latin typeface="Arial"/>
                      </a:endParaRPr>
                    </a:p>
                    <a:p>
                      <a:pPr marL="0" marR="0"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200" dirty="0">
                          <a:effectLst/>
                          <a:latin typeface="華康粗黑體"/>
                          <a:ea typeface="華康粗黑體"/>
                        </a:rPr>
                        <a:t>合作</a:t>
                      </a:r>
                      <a:r>
                        <a:rPr lang="zh-TW" altLang="en-US" sz="1200" dirty="0" smtClean="0">
                          <a:effectLst/>
                          <a:latin typeface="華康粗黑體"/>
                          <a:ea typeface="華康粗黑體"/>
                        </a:rPr>
                        <a:t>小組、</a:t>
                      </a:r>
                      <a:endParaRPr lang="en-US" altLang="zh-TW" sz="1200" dirty="0" smtClean="0">
                        <a:effectLst/>
                        <a:latin typeface="華康粗黑體"/>
                        <a:ea typeface="華康粗黑體"/>
                      </a:endParaRPr>
                    </a:p>
                    <a:p>
                      <a:pPr marL="0" marR="0"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200" dirty="0" smtClean="0">
                          <a:effectLst/>
                          <a:latin typeface="華康粗黑體"/>
                          <a:ea typeface="華康粗黑體"/>
                        </a:rPr>
                        <a:t>圖板遊戲、 模擬</a:t>
                      </a:r>
                      <a:r>
                        <a:rPr lang="zh-TW" altLang="en-US" sz="1200" dirty="0">
                          <a:effectLst/>
                          <a:latin typeface="華康粗黑體"/>
                          <a:ea typeface="華康粗黑體"/>
                        </a:rPr>
                        <a:t>情境</a:t>
                      </a:r>
                      <a:endParaRPr lang="zh-TW" altLang="en-US" sz="1300" dirty="0">
                        <a:effectLst/>
                        <a:latin typeface="Arial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7979">
                <a:tc>
                  <a:txBody>
                    <a:bodyPr/>
                    <a:lstStyle/>
                    <a:p>
                      <a:pPr marL="0" marR="0"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800" b="1" dirty="0">
                          <a:effectLst/>
                          <a:latin typeface="華康粗黑體"/>
                          <a:ea typeface="華康粗黑體"/>
                        </a:rPr>
                        <a:t>  </a:t>
                      </a:r>
                      <a:r>
                        <a:rPr lang="zh-TW" altLang="en-US" sz="1800" b="1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空間</a:t>
                      </a:r>
                      <a:r>
                        <a:rPr lang="zh-TW" altLang="en-US" sz="1800" b="1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智能 </a:t>
                      </a:r>
                      <a:endParaRPr lang="zh-TW" altLang="en-US" sz="13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HK" altLang="zh-HK" sz="1200" dirty="0" smtClean="0"/>
                        <a:t>Visual/Spatial</a:t>
                      </a:r>
                      <a:endParaRPr lang="en-US" altLang="zh-HK" sz="1200" dirty="0" smtClean="0"/>
                    </a:p>
                    <a:p>
                      <a:pPr marL="0" marR="0"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200" dirty="0" smtClean="0">
                          <a:effectLst/>
                          <a:latin typeface="華康粗黑體"/>
                          <a:ea typeface="華康粗黑體"/>
                        </a:rPr>
                        <a:t>視覺化、彩色記號、 </a:t>
                      </a:r>
                      <a:endParaRPr lang="zh-TW" altLang="en-US" sz="1300" dirty="0">
                        <a:effectLst/>
                        <a:latin typeface="Arial"/>
                      </a:endParaRPr>
                    </a:p>
                    <a:p>
                      <a:pPr marL="0" marR="0"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200" dirty="0">
                          <a:effectLst/>
                          <a:latin typeface="華康粗黑體"/>
                          <a:ea typeface="華康粗黑體"/>
                        </a:rPr>
                        <a:t>圖畫</a:t>
                      </a:r>
                      <a:r>
                        <a:rPr lang="zh-TW" altLang="en-US" sz="1200" dirty="0" smtClean="0">
                          <a:effectLst/>
                          <a:latin typeface="華康粗黑體"/>
                          <a:ea typeface="華康粗黑體"/>
                        </a:rPr>
                        <a:t>比喻、圖解符號、 </a:t>
                      </a:r>
                      <a:endParaRPr lang="zh-TW" altLang="en-US" sz="1300" dirty="0">
                        <a:effectLst/>
                        <a:latin typeface="Arial"/>
                      </a:endParaRPr>
                    </a:p>
                    <a:p>
                      <a:pPr marL="0" marR="0"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200" dirty="0">
                          <a:effectLst/>
                          <a:latin typeface="華康粗黑體"/>
                          <a:ea typeface="華康粗黑體"/>
                        </a:rPr>
                        <a:t>思維速寫 </a:t>
                      </a:r>
                      <a:endParaRPr lang="zh-TW" altLang="en-US" sz="1300" dirty="0">
                        <a:effectLst/>
                        <a:latin typeface="Arial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800" b="1" dirty="0">
                          <a:effectLst/>
                          <a:latin typeface="華康粗黑體"/>
                          <a:ea typeface="華康粗黑體"/>
                        </a:rPr>
                        <a:t> </a:t>
                      </a:r>
                      <a:r>
                        <a:rPr lang="zh-TW" altLang="en-US" sz="1800" b="1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自然探索智能</a:t>
                      </a:r>
                      <a:r>
                        <a:rPr lang="zh-TW" altLang="en-US" sz="1800" b="1" dirty="0">
                          <a:effectLst/>
                          <a:latin typeface="華康粗黑體"/>
                          <a:ea typeface="華康粗黑體"/>
                        </a:rPr>
                        <a:t> </a:t>
                      </a:r>
                      <a:endParaRPr lang="zh-TW" altLang="en-US" sz="1300" dirty="0">
                        <a:effectLst/>
                        <a:latin typeface="Arial"/>
                      </a:endParaRPr>
                    </a:p>
                    <a:p>
                      <a:pPr marL="0" marR="0"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HK" altLang="zh-HK" sz="1200" dirty="0" smtClean="0"/>
                        <a:t>Naturalist</a:t>
                      </a:r>
                      <a:endParaRPr lang="en-US" altLang="zh-HK" sz="1200" dirty="0" smtClean="0"/>
                    </a:p>
                    <a:p>
                      <a:pPr marL="0" marR="0"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200" dirty="0" smtClean="0">
                          <a:effectLst/>
                          <a:latin typeface="華康粗黑體"/>
                          <a:ea typeface="華康粗黑體"/>
                        </a:rPr>
                        <a:t>在社會和大自然探索</a:t>
                      </a:r>
                      <a:r>
                        <a:rPr lang="zh-TW" altLang="en-US" sz="1200" dirty="0">
                          <a:effectLst/>
                          <a:latin typeface="華康粗黑體"/>
                          <a:ea typeface="華康粗黑體"/>
                        </a:rPr>
                        <a:t>生活中的</a:t>
                      </a:r>
                      <a:r>
                        <a:rPr lang="zh-TW" altLang="en-US" sz="1200" dirty="0" smtClean="0">
                          <a:effectLst/>
                          <a:latin typeface="華康粗黑體"/>
                          <a:ea typeface="華康粗黑體"/>
                        </a:rPr>
                        <a:t>事物、 </a:t>
                      </a:r>
                      <a:endParaRPr lang="zh-TW" altLang="en-US" sz="1300" dirty="0">
                        <a:effectLst/>
                        <a:latin typeface="Arial"/>
                      </a:endParaRPr>
                    </a:p>
                    <a:p>
                      <a:pPr marL="0" marR="0"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200" dirty="0">
                          <a:effectLst/>
                          <a:latin typeface="華康粗黑體"/>
                          <a:ea typeface="華康粗黑體"/>
                        </a:rPr>
                        <a:t>學習有關的植物及自然事件</a:t>
                      </a:r>
                      <a:endParaRPr lang="zh-TW" altLang="en-US" sz="1300" dirty="0">
                        <a:effectLst/>
                        <a:latin typeface="Arial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800" b="1" dirty="0">
                          <a:effectLst/>
                          <a:latin typeface="華康粗黑體"/>
                          <a:ea typeface="華康粗黑體"/>
                        </a:rPr>
                        <a:t>   </a:t>
                      </a:r>
                      <a:r>
                        <a:rPr lang="zh-TW" altLang="en-US" sz="1800" b="1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內省智能 </a:t>
                      </a:r>
                      <a:endParaRPr lang="zh-TW" altLang="en-US" sz="1300" dirty="0"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HK" altLang="zh-HK" sz="1200" dirty="0" smtClean="0"/>
                        <a:t>Intra-personal/</a:t>
                      </a:r>
                      <a:endParaRPr lang="en-US" altLang="zh-HK" sz="1200" dirty="0" smtClean="0"/>
                    </a:p>
                    <a:p>
                      <a:pPr marL="0" marR="0"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HK" altLang="zh-HK" sz="1200" dirty="0" smtClean="0"/>
                        <a:t>Introspective</a:t>
                      </a:r>
                      <a:endParaRPr lang="en-US" altLang="zh-HK" sz="1200" dirty="0" smtClean="0"/>
                    </a:p>
                    <a:p>
                      <a:pPr marL="0" marR="0"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200" dirty="0" smtClean="0">
                          <a:effectLst/>
                          <a:latin typeface="華康粗黑體"/>
                          <a:ea typeface="華康粗黑體"/>
                        </a:rPr>
                        <a:t>自我概念、瞭解自我、自我控制、表現創造力、建立正確價值觀</a:t>
                      </a:r>
                      <a:endParaRPr lang="zh-TW" altLang="en-US" sz="1300" dirty="0">
                        <a:effectLst/>
                        <a:latin typeface="Arial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圓角矩形圖說文字 7"/>
          <p:cNvSpPr/>
          <p:nvPr/>
        </p:nvSpPr>
        <p:spPr>
          <a:xfrm>
            <a:off x="755576" y="1268760"/>
            <a:ext cx="1440160" cy="792088"/>
          </a:xfrm>
          <a:prstGeom prst="wedgeRoundRectCallout">
            <a:avLst>
              <a:gd name="adj1" fmla="val 59409"/>
              <a:gd name="adj2" fmla="val 82751"/>
              <a:gd name="adj3" fmla="val 16667"/>
            </a:avLst>
          </a:prstGeom>
          <a:solidFill>
            <a:schemeClr val="bg2"/>
          </a:solidFill>
          <a:ln>
            <a:solidFill>
              <a:schemeClr val="tx1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lvl="0" indent="-228600" defTabSz="457200">
              <a:spcBef>
                <a:spcPct val="20000"/>
              </a:spcBef>
              <a:buClr>
                <a:srgbClr val="A63212"/>
              </a:buClr>
              <a:buSzPct val="95000"/>
              <a:buFont typeface="Wingdings" pitchFamily="2" charset="2"/>
              <a:buChar char=""/>
            </a:pPr>
            <a:r>
              <a:rPr lang="zh-TW" altLang="en-US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itchFamily="65" charset="-120"/>
                <a:ea typeface="標楷體" pitchFamily="65" charset="-120"/>
              </a:rPr>
              <a:t>先假設，後証實</a:t>
            </a:r>
            <a:endParaRPr lang="en-US" altLang="zh-TW" sz="2000" dirty="0">
              <a:solidFill>
                <a:prstClr val="black">
                  <a:lumMod val="75000"/>
                  <a:lumOff val="25000"/>
                </a:prstClr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1" name="圓角矩形圖說文字 10"/>
          <p:cNvSpPr/>
          <p:nvPr/>
        </p:nvSpPr>
        <p:spPr>
          <a:xfrm>
            <a:off x="215516" y="3142094"/>
            <a:ext cx="1800200" cy="684076"/>
          </a:xfrm>
          <a:prstGeom prst="wedgeRoundRectCallout">
            <a:avLst>
              <a:gd name="adj1" fmla="val 67786"/>
              <a:gd name="adj2" fmla="val 4129"/>
              <a:gd name="adj3" fmla="val 16667"/>
            </a:avLst>
          </a:prstGeom>
          <a:solidFill>
            <a:schemeClr val="bg2"/>
          </a:solidFill>
          <a:ln>
            <a:solidFill>
              <a:schemeClr val="tx1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lvl="0" indent="-228600" defTabSz="457200">
              <a:spcBef>
                <a:spcPct val="20000"/>
              </a:spcBef>
              <a:buClr>
                <a:srgbClr val="A63212"/>
              </a:buClr>
              <a:buSzPct val="95000"/>
              <a:buFont typeface="Wingdings" pitchFamily="2" charset="2"/>
              <a:buChar char=""/>
            </a:pPr>
            <a:r>
              <a:rPr lang="zh-TW" altLang="en-US" sz="2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標楷體" pitchFamily="65" charset="-120"/>
                <a:ea typeface="標楷體" pitchFamily="65" charset="-120"/>
              </a:rPr>
              <a:t>可行性探究</a:t>
            </a:r>
            <a:endParaRPr lang="en-US" altLang="zh-TW" sz="2000" dirty="0">
              <a:solidFill>
                <a:prstClr val="black">
                  <a:lumMod val="75000"/>
                  <a:lumOff val="25000"/>
                </a:prstClr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2" name="圓角矩形圖說文字 11"/>
          <p:cNvSpPr/>
          <p:nvPr/>
        </p:nvSpPr>
        <p:spPr>
          <a:xfrm>
            <a:off x="251520" y="4900404"/>
            <a:ext cx="1728192" cy="1264899"/>
          </a:xfrm>
          <a:prstGeom prst="wedgeRoundRectCallout">
            <a:avLst>
              <a:gd name="adj1" fmla="val 68490"/>
              <a:gd name="adj2" fmla="val -35746"/>
              <a:gd name="adj3" fmla="val 16667"/>
            </a:avLst>
          </a:prstGeom>
          <a:solidFill>
            <a:schemeClr val="bg2"/>
          </a:solidFill>
          <a:ln>
            <a:solidFill>
              <a:schemeClr val="tx1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indent="-228600" defTabSz="457200">
              <a:spcBef>
                <a:spcPct val="20000"/>
              </a:spcBef>
              <a:buClr>
                <a:srgbClr val="A63212"/>
              </a:buClr>
              <a:buSzPct val="95000"/>
              <a:buFont typeface="Wingdings" pitchFamily="2" charset="2"/>
              <a:buChar char=""/>
            </a:pPr>
            <a:r>
              <a:rPr lang="zh-TW" altLang="en-US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itchFamily="65" charset="-120"/>
                <a:ea typeface="標楷體" pitchFamily="65" charset="-120"/>
              </a:rPr>
              <a:t>創意設計</a:t>
            </a:r>
            <a:endParaRPr lang="en-US" altLang="zh-TW" sz="2000" dirty="0">
              <a:solidFill>
                <a:prstClr val="black">
                  <a:lumMod val="75000"/>
                  <a:lumOff val="25000"/>
                </a:prstClr>
              </a:solidFill>
              <a:latin typeface="標楷體" pitchFamily="65" charset="-120"/>
              <a:ea typeface="標楷體" pitchFamily="65" charset="-120"/>
            </a:endParaRPr>
          </a:p>
          <a:p>
            <a:pPr marL="228600" indent="-228600" defTabSz="457200">
              <a:spcBef>
                <a:spcPct val="20000"/>
              </a:spcBef>
              <a:buClr>
                <a:srgbClr val="A63212"/>
              </a:buClr>
              <a:buSzPct val="95000"/>
              <a:buFont typeface="Wingdings" pitchFamily="2" charset="2"/>
              <a:buChar char=""/>
            </a:pPr>
            <a:r>
              <a:rPr lang="zh-HK" altLang="en-US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itchFamily="65" charset="-120"/>
                <a:ea typeface="標楷體" pitchFamily="65" charset="-120"/>
              </a:rPr>
              <a:t>圖像</a:t>
            </a:r>
            <a:endParaRPr lang="en-US" altLang="zh-HK" sz="2000" dirty="0">
              <a:solidFill>
                <a:prstClr val="black">
                  <a:lumMod val="75000"/>
                  <a:lumOff val="25000"/>
                </a:prstClr>
              </a:solidFill>
              <a:latin typeface="標楷體" pitchFamily="65" charset="-120"/>
              <a:ea typeface="標楷體" pitchFamily="65" charset="-120"/>
            </a:endParaRPr>
          </a:p>
          <a:p>
            <a:pPr marL="228600" indent="-228600" defTabSz="457200">
              <a:spcBef>
                <a:spcPct val="20000"/>
              </a:spcBef>
              <a:buClr>
                <a:srgbClr val="A63212"/>
              </a:buClr>
              <a:buSzPct val="95000"/>
              <a:buFont typeface="Wingdings" pitchFamily="2" charset="2"/>
              <a:buChar char=""/>
            </a:pPr>
            <a:r>
              <a:rPr lang="zh-TW" altLang="en-US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itchFamily="65" charset="-120"/>
                <a:ea typeface="標楷體" pitchFamily="65" charset="-120"/>
              </a:rPr>
              <a:t>模型製作</a:t>
            </a:r>
            <a:endParaRPr lang="en-US" altLang="zh-TW" sz="2000" dirty="0">
              <a:solidFill>
                <a:prstClr val="black">
                  <a:lumMod val="75000"/>
                  <a:lumOff val="25000"/>
                </a:prstClr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3" name="圓角矩形圖說文字 12"/>
          <p:cNvSpPr/>
          <p:nvPr/>
        </p:nvSpPr>
        <p:spPr>
          <a:xfrm>
            <a:off x="3923928" y="5532853"/>
            <a:ext cx="1368152" cy="519677"/>
          </a:xfrm>
          <a:prstGeom prst="wedgeRoundRectCallout">
            <a:avLst>
              <a:gd name="adj1" fmla="val -2380"/>
              <a:gd name="adj2" fmla="val -74493"/>
              <a:gd name="adj3" fmla="val 16667"/>
            </a:avLst>
          </a:prstGeom>
          <a:solidFill>
            <a:schemeClr val="bg2"/>
          </a:solidFill>
          <a:ln>
            <a:solidFill>
              <a:schemeClr val="tx1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indent="-228600" defTabSz="457200">
              <a:spcBef>
                <a:spcPct val="20000"/>
              </a:spcBef>
              <a:buClr>
                <a:srgbClr val="A63212"/>
              </a:buClr>
              <a:buSzPct val="95000"/>
              <a:buFont typeface="Wingdings" pitchFamily="2" charset="2"/>
              <a:buChar char=""/>
            </a:pPr>
            <a:r>
              <a:rPr lang="zh-TW" altLang="en-US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itchFamily="65" charset="-120"/>
                <a:ea typeface="標楷體" pitchFamily="65" charset="-120"/>
              </a:rPr>
              <a:t>觀察法</a:t>
            </a:r>
            <a:endParaRPr lang="zh-HK" altLang="en-US" sz="2000" dirty="0">
              <a:solidFill>
                <a:prstClr val="black">
                  <a:lumMod val="75000"/>
                  <a:lumOff val="25000"/>
                </a:prstClr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4" name="圓角矩形圖說文字 13"/>
          <p:cNvSpPr/>
          <p:nvPr/>
        </p:nvSpPr>
        <p:spPr>
          <a:xfrm>
            <a:off x="7283608" y="3176972"/>
            <a:ext cx="1728192" cy="936104"/>
          </a:xfrm>
          <a:prstGeom prst="wedgeRoundRectCallout">
            <a:avLst>
              <a:gd name="adj1" fmla="val -56982"/>
              <a:gd name="adj2" fmla="val -87596"/>
              <a:gd name="adj3" fmla="val 16667"/>
            </a:avLst>
          </a:prstGeom>
          <a:solidFill>
            <a:schemeClr val="bg2"/>
          </a:solidFill>
          <a:ln>
            <a:solidFill>
              <a:schemeClr val="tx1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lvl="0" indent="-228600" defTabSz="457200">
              <a:spcBef>
                <a:spcPct val="20000"/>
              </a:spcBef>
              <a:buClr>
                <a:srgbClr val="A63212"/>
              </a:buClr>
              <a:buSzPct val="95000"/>
              <a:buFont typeface="Wingdings" pitchFamily="2" charset="2"/>
              <a:buChar char=""/>
            </a:pPr>
            <a:r>
              <a:rPr lang="zh-TW" altLang="en-US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itchFamily="65" charset="-120"/>
                <a:ea typeface="標楷體" pitchFamily="65" charset="-120"/>
              </a:rPr>
              <a:t>聯想法</a:t>
            </a:r>
            <a:endParaRPr lang="en-US" altLang="zh-TW" sz="2000" dirty="0">
              <a:solidFill>
                <a:prstClr val="black">
                  <a:lumMod val="75000"/>
                  <a:lumOff val="25000"/>
                </a:prstClr>
              </a:solidFill>
              <a:latin typeface="標楷體" pitchFamily="65" charset="-120"/>
              <a:ea typeface="標楷體" pitchFamily="65" charset="-120"/>
            </a:endParaRPr>
          </a:p>
          <a:p>
            <a:pPr marL="228600" lvl="0" indent="-228600" defTabSz="457200">
              <a:spcBef>
                <a:spcPct val="20000"/>
              </a:spcBef>
              <a:buClr>
                <a:srgbClr val="A63212"/>
              </a:buClr>
              <a:buSzPct val="95000"/>
              <a:buFont typeface="Wingdings" pitchFamily="2" charset="2"/>
              <a:buChar char=""/>
            </a:pPr>
            <a:r>
              <a:rPr lang="zh-TW" altLang="en-US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itchFamily="65" charset="-120"/>
                <a:ea typeface="標楷體" pitchFamily="65" charset="-120"/>
              </a:rPr>
              <a:t>合作學習</a:t>
            </a:r>
            <a:endParaRPr lang="en-US" altLang="zh-TW" sz="2000" dirty="0">
              <a:solidFill>
                <a:prstClr val="black">
                  <a:lumMod val="75000"/>
                  <a:lumOff val="25000"/>
                </a:prstClr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6" name="投影片編號版面配置區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F4B32-D31E-451B-886A-9DDF5FA1893D}" type="slidenum">
              <a:rPr lang="zh-HK" altLang="en-US" smtClean="0"/>
              <a:t>24</a:t>
            </a:fld>
            <a:endParaRPr lang="zh-HK" altLang="en-US"/>
          </a:p>
        </p:txBody>
      </p:sp>
      <p:sp>
        <p:nvSpPr>
          <p:cNvPr id="17" name="標題 1"/>
          <p:cNvSpPr>
            <a:spLocks noGrp="1"/>
          </p:cNvSpPr>
          <p:nvPr>
            <p:ph type="title"/>
          </p:nvPr>
        </p:nvSpPr>
        <p:spPr>
          <a:xfrm>
            <a:off x="1691680" y="260648"/>
            <a:ext cx="6169232" cy="1008112"/>
          </a:xfrm>
        </p:spPr>
        <p:txBody>
          <a:bodyPr/>
          <a:lstStyle/>
          <a:p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照顧多元智能的學習策略</a:t>
            </a:r>
            <a:endParaRPr lang="zh-HK" altLang="en-US" sz="40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8" name="圓角矩形圖說文字 17"/>
          <p:cNvSpPr/>
          <p:nvPr/>
        </p:nvSpPr>
        <p:spPr>
          <a:xfrm>
            <a:off x="6300192" y="5525041"/>
            <a:ext cx="1847512" cy="784279"/>
          </a:xfrm>
          <a:prstGeom prst="wedgeRoundRectCallout">
            <a:avLst>
              <a:gd name="adj1" fmla="val -67585"/>
              <a:gd name="adj2" fmla="val -74493"/>
              <a:gd name="adj3" fmla="val 16667"/>
            </a:avLst>
          </a:prstGeom>
          <a:solidFill>
            <a:schemeClr val="bg2"/>
          </a:solidFill>
          <a:ln>
            <a:solidFill>
              <a:schemeClr val="tx1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indent="-228600" defTabSz="457200">
              <a:spcBef>
                <a:spcPct val="20000"/>
              </a:spcBef>
              <a:buClr>
                <a:srgbClr val="A63212"/>
              </a:buClr>
              <a:buSzPct val="95000"/>
              <a:buFont typeface="Wingdings" pitchFamily="2" charset="2"/>
              <a:buChar char=""/>
            </a:pPr>
            <a:r>
              <a:rPr lang="zh-TW" altLang="en-US" sz="2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標楷體" pitchFamily="65" charset="-120"/>
                <a:ea typeface="標楷體" pitchFamily="65" charset="-120"/>
              </a:rPr>
              <a:t>自行擬定環保指引</a:t>
            </a:r>
            <a:endParaRPr lang="zh-HK" altLang="en-US" sz="2000" dirty="0">
              <a:solidFill>
                <a:prstClr val="black">
                  <a:lumMod val="75000"/>
                  <a:lumOff val="25000"/>
                </a:prstClr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76926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ketchbook">
  <a:themeElements>
    <a:clrScheme name="Sketchbook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寫生畫板</Template>
  <TotalTime>1707</TotalTime>
  <Words>1549</Words>
  <Application>Microsoft Office PowerPoint</Application>
  <PresentationFormat>如螢幕大小 (4:3)</PresentationFormat>
  <Paragraphs>244</Paragraphs>
  <Slides>24</Slides>
  <Notes>12</Notes>
  <HiddenSlides>0</HiddenSlides>
  <MMClips>0</MMClips>
  <ScaleCrop>false</ScaleCrop>
  <HeadingPairs>
    <vt:vector size="6" baseType="variant"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24</vt:i4>
      </vt:variant>
    </vt:vector>
  </HeadingPairs>
  <TitlesOfParts>
    <vt:vector size="26" baseType="lpstr">
      <vt:lpstr>Sketchbook</vt:lpstr>
      <vt:lpstr>點陣圖影像</vt:lpstr>
      <vt:lpstr>運用資源冊內的 學與教策略</vt:lpstr>
      <vt:lpstr>學科教學知識 (Pedagogical Content Knowledge , PCK)  </vt:lpstr>
      <vt:lpstr>PowerPoint 簡報</vt:lpstr>
      <vt:lpstr>示例一:發電能源及可再生能源(5節)  </vt:lpstr>
      <vt:lpstr>PowerPoint 簡報</vt:lpstr>
      <vt:lpstr>(P.70)  </vt:lpstr>
      <vt:lpstr>以數據表達最緊迫的環境問題及其影響</vt:lpstr>
      <vt:lpstr>PowerPoint 簡報</vt:lpstr>
      <vt:lpstr>PowerPoint 簡報</vt:lpstr>
      <vt:lpstr>Structured</vt:lpstr>
      <vt:lpstr>示例三:固體廢物處理(5節) </vt:lpstr>
      <vt:lpstr>PowerPoint 簡報</vt:lpstr>
      <vt:lpstr>減低學校碳排放的可行性探究</vt:lpstr>
      <vt:lpstr>連繫知識與概念 </vt:lpstr>
      <vt:lpstr>示例四:氣候峰會(4節)  </vt:lpstr>
      <vt:lpstr>PowerPoint 簡報</vt:lpstr>
      <vt:lpstr>小組活動(1): 從學生生活經驗出發的課堂設計 </vt:lpstr>
      <vt:lpstr>誰人要為單行紙消耗量高的問題負上責任？  </vt:lpstr>
      <vt:lpstr>PowerPoint 簡報</vt:lpstr>
      <vt:lpstr> 模擬情景代入 (Simulations) </vt:lpstr>
      <vt:lpstr>都巿固體廢物收費的主要模式 (P.)</vt:lpstr>
      <vt:lpstr>“…We need to support leaders around the world who do not speak for the big polluters or the big corporations, but who speak for all of humanity; and for the indigenous people of the world; for the billions and billions of underprivileged people who will be most affected by this; for our children's children; and for all the people out there whose voices have been drowned out by the politics of greed. Let us not take this planet for granted; I do not take tonight for granted.”</vt:lpstr>
      <vt:lpstr>善用已有素材</vt:lpstr>
      <vt:lpstr>照顧多元智能的學習策略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EDB - LS</dc:creator>
  <cp:lastModifiedBy>EDB - LS</cp:lastModifiedBy>
  <cp:revision>119</cp:revision>
  <cp:lastPrinted>2016-03-17T02:18:44Z</cp:lastPrinted>
  <dcterms:created xsi:type="dcterms:W3CDTF">2015-11-23T08:48:20Z</dcterms:created>
  <dcterms:modified xsi:type="dcterms:W3CDTF">2016-03-17T04:22:09Z</dcterms:modified>
</cp:coreProperties>
</file>