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85" r:id="rId5"/>
    <p:sldId id="331" r:id="rId6"/>
    <p:sldId id="292" r:id="rId7"/>
    <p:sldId id="293" r:id="rId8"/>
    <p:sldId id="295" r:id="rId9"/>
    <p:sldId id="294" r:id="rId10"/>
    <p:sldId id="296" r:id="rId11"/>
    <p:sldId id="299" r:id="rId12"/>
    <p:sldId id="298" r:id="rId13"/>
    <p:sldId id="297" r:id="rId14"/>
    <p:sldId id="301" r:id="rId15"/>
    <p:sldId id="303" r:id="rId16"/>
    <p:sldId id="302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32" r:id="rId27"/>
    <p:sldId id="313" r:id="rId28"/>
    <p:sldId id="324" r:id="rId29"/>
    <p:sldId id="314" r:id="rId30"/>
    <p:sldId id="319" r:id="rId31"/>
    <p:sldId id="318" r:id="rId32"/>
    <p:sldId id="316" r:id="rId33"/>
    <p:sldId id="317" r:id="rId34"/>
    <p:sldId id="321" r:id="rId35"/>
    <p:sldId id="333" r:id="rId36"/>
    <p:sldId id="322" r:id="rId37"/>
    <p:sldId id="325" r:id="rId38"/>
    <p:sldId id="326" r:id="rId39"/>
    <p:sldId id="327" r:id="rId40"/>
    <p:sldId id="328" r:id="rId41"/>
    <p:sldId id="329" r:id="rId42"/>
    <p:sldId id="330" r:id="rId43"/>
    <p:sldId id="323" r:id="rId44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BEBA"/>
    <a:srgbClr val="61A534"/>
    <a:srgbClr val="E43989"/>
    <a:srgbClr val="FFFFFF"/>
    <a:srgbClr val="D6EDC5"/>
    <a:srgbClr val="DFF1D2"/>
    <a:srgbClr val="E70052"/>
    <a:srgbClr val="23CFCB"/>
    <a:srgbClr val="37DDD9"/>
    <a:srgbClr val="0B9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0" autoAdjust="0"/>
    <p:restoredTop sz="94698" autoAdjust="0"/>
  </p:normalViewPr>
  <p:slideViewPr>
    <p:cSldViewPr>
      <p:cViewPr varScale="1">
        <p:scale>
          <a:sx n="73" d="100"/>
          <a:sy n="73" d="100"/>
        </p:scale>
        <p:origin x="-293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B86A4-F3FF-4E77-9979-4C82D798F2FE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02F58A03-F803-43C2-A335-CC4A11EA7FEC}">
      <dgm:prSet phldrT="[文字]"/>
      <dgm:spPr/>
      <dgm:t>
        <a:bodyPr/>
        <a:lstStyle/>
        <a:p>
          <a:r>
            <a:rPr lang="zh-TW" altLang="en-US" dirty="0" smtClean="0"/>
            <a:t>全球消費者</a:t>
          </a:r>
          <a:endParaRPr lang="en-US" altLang="zh-TW" dirty="0" smtClean="0"/>
        </a:p>
      </dgm:t>
    </dgm:pt>
    <dgm:pt modelId="{89370FA3-3DA5-4588-A9E8-A1156F5F1EDF}" type="parTrans" cxnId="{4FC9A3C3-B26D-4D41-AD5B-6A2D4A1F7A88}">
      <dgm:prSet/>
      <dgm:spPr/>
      <dgm:t>
        <a:bodyPr/>
        <a:lstStyle/>
        <a:p>
          <a:endParaRPr lang="zh-TW" altLang="en-US"/>
        </a:p>
      </dgm:t>
    </dgm:pt>
    <dgm:pt modelId="{881A33C9-4FB0-4A31-85FD-42301677035F}" type="sibTrans" cxnId="{4FC9A3C3-B26D-4D41-AD5B-6A2D4A1F7A88}">
      <dgm:prSet/>
      <dgm:spPr/>
      <dgm:t>
        <a:bodyPr/>
        <a:lstStyle/>
        <a:p>
          <a:endParaRPr lang="zh-TW" altLang="en-US"/>
        </a:p>
      </dgm:t>
    </dgm:pt>
    <dgm:pt modelId="{C8A6C9CA-02EE-49B4-B040-32B4B1C2E1D6}" type="pres">
      <dgm:prSet presAssocID="{643B86A4-F3FF-4E77-9979-4C82D798F2F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ED84761-8F13-4C74-934B-7BD88ECF901D}" type="pres">
      <dgm:prSet presAssocID="{02F58A03-F803-43C2-A335-CC4A11EA7FEC}" presName="gear1" presStyleLbl="node1" presStyleIdx="0" presStyleCnt="1" custScaleX="130303" custScaleY="130390" custLinFactNeighborX="3848" custLinFactNeighborY="1601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B57035-3EC6-4372-ABA6-959913A5A021}" type="pres">
      <dgm:prSet presAssocID="{02F58A03-F803-43C2-A335-CC4A11EA7FEC}" presName="gear1srcNode" presStyleLbl="node1" presStyleIdx="0" presStyleCnt="1"/>
      <dgm:spPr/>
      <dgm:t>
        <a:bodyPr/>
        <a:lstStyle/>
        <a:p>
          <a:endParaRPr lang="zh-TW" altLang="en-US"/>
        </a:p>
      </dgm:t>
    </dgm:pt>
    <dgm:pt modelId="{1210A8BA-78FC-4317-AAC4-AD0775A9F751}" type="pres">
      <dgm:prSet presAssocID="{02F58A03-F803-43C2-A335-CC4A11EA7FEC}" presName="gear1dstNode" presStyleLbl="node1" presStyleIdx="0" presStyleCnt="1"/>
      <dgm:spPr/>
      <dgm:t>
        <a:bodyPr/>
        <a:lstStyle/>
        <a:p>
          <a:endParaRPr lang="zh-TW" altLang="en-US"/>
        </a:p>
      </dgm:t>
    </dgm:pt>
    <dgm:pt modelId="{DC863939-F8B7-40AB-A4D9-A619850042B7}" type="pres">
      <dgm:prSet presAssocID="{881A33C9-4FB0-4A31-85FD-42301677035F}" presName="connector1" presStyleLbl="sibTrans2D1" presStyleIdx="0" presStyleCnt="1" custAng="2617283" custFlipHor="1" custScaleX="121730" custScaleY="132848" custLinFactNeighborX="-18776" custLinFactNeighborY="7247"/>
      <dgm:spPr/>
      <dgm:t>
        <a:bodyPr/>
        <a:lstStyle/>
        <a:p>
          <a:endParaRPr lang="zh-TW" altLang="en-US"/>
        </a:p>
      </dgm:t>
    </dgm:pt>
  </dgm:ptLst>
  <dgm:cxnLst>
    <dgm:cxn modelId="{25DA6726-F907-4298-BF9B-46FFAB435FB2}" type="presOf" srcId="{02F58A03-F803-43C2-A335-CC4A11EA7FEC}" destId="{EED84761-8F13-4C74-934B-7BD88ECF901D}" srcOrd="0" destOrd="0" presId="urn:microsoft.com/office/officeart/2005/8/layout/gear1"/>
    <dgm:cxn modelId="{95AF4E3E-A668-471A-9BA4-94B03EE58D83}" type="presOf" srcId="{643B86A4-F3FF-4E77-9979-4C82D798F2FE}" destId="{C8A6C9CA-02EE-49B4-B040-32B4B1C2E1D6}" srcOrd="0" destOrd="0" presId="urn:microsoft.com/office/officeart/2005/8/layout/gear1"/>
    <dgm:cxn modelId="{82600194-A59C-4497-9CCA-6EE2CDDCB114}" type="presOf" srcId="{02F58A03-F803-43C2-A335-CC4A11EA7FEC}" destId="{1210A8BA-78FC-4317-AAC4-AD0775A9F751}" srcOrd="2" destOrd="0" presId="urn:microsoft.com/office/officeart/2005/8/layout/gear1"/>
    <dgm:cxn modelId="{4FC9A3C3-B26D-4D41-AD5B-6A2D4A1F7A88}" srcId="{643B86A4-F3FF-4E77-9979-4C82D798F2FE}" destId="{02F58A03-F803-43C2-A335-CC4A11EA7FEC}" srcOrd="0" destOrd="0" parTransId="{89370FA3-3DA5-4588-A9E8-A1156F5F1EDF}" sibTransId="{881A33C9-4FB0-4A31-85FD-42301677035F}"/>
    <dgm:cxn modelId="{095A6C60-17B8-4A9F-8559-B0FCF5F787F4}" type="presOf" srcId="{02F58A03-F803-43C2-A335-CC4A11EA7FEC}" destId="{B1B57035-3EC6-4372-ABA6-959913A5A021}" srcOrd="1" destOrd="0" presId="urn:microsoft.com/office/officeart/2005/8/layout/gear1"/>
    <dgm:cxn modelId="{A08D6EC6-0E1D-4D3E-8CFF-FC833BF46342}" type="presOf" srcId="{881A33C9-4FB0-4A31-85FD-42301677035F}" destId="{DC863939-F8B7-40AB-A4D9-A619850042B7}" srcOrd="0" destOrd="0" presId="urn:microsoft.com/office/officeart/2005/8/layout/gear1"/>
    <dgm:cxn modelId="{1DE59ED9-E149-4EDC-B775-B2B5D887AAA4}" type="presParOf" srcId="{C8A6C9CA-02EE-49B4-B040-32B4B1C2E1D6}" destId="{EED84761-8F13-4C74-934B-7BD88ECF901D}" srcOrd="0" destOrd="0" presId="urn:microsoft.com/office/officeart/2005/8/layout/gear1"/>
    <dgm:cxn modelId="{81C5C5D3-D617-474F-AC7C-9EF816EE10DF}" type="presParOf" srcId="{C8A6C9CA-02EE-49B4-B040-32B4B1C2E1D6}" destId="{B1B57035-3EC6-4372-ABA6-959913A5A021}" srcOrd="1" destOrd="0" presId="urn:microsoft.com/office/officeart/2005/8/layout/gear1"/>
    <dgm:cxn modelId="{7F57D133-BF61-4FA1-AC00-D2472F9CFC33}" type="presParOf" srcId="{C8A6C9CA-02EE-49B4-B040-32B4B1C2E1D6}" destId="{1210A8BA-78FC-4317-AAC4-AD0775A9F751}" srcOrd="2" destOrd="0" presId="urn:microsoft.com/office/officeart/2005/8/layout/gear1"/>
    <dgm:cxn modelId="{859117C5-2B39-435C-90DA-9EDDC2C57B96}" type="presParOf" srcId="{C8A6C9CA-02EE-49B4-B040-32B4B1C2E1D6}" destId="{DC863939-F8B7-40AB-A4D9-A619850042B7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835DE2-352C-44C7-B0DD-F566C4E3DF7A}" type="doc">
      <dgm:prSet loTypeId="urn:microsoft.com/office/officeart/2005/8/layout/gear1" loCatId="cycle" qsTypeId="urn:microsoft.com/office/officeart/2005/8/quickstyle/simple1" qsCatId="simple" csTypeId="urn:microsoft.com/office/officeart/2005/8/colors/colorful5" csCatId="colorful" phldr="1"/>
      <dgm:spPr/>
    </dgm:pt>
    <dgm:pt modelId="{4C11EC84-62FA-4C24-B20A-D84EC5BEAFD8}">
      <dgm:prSet phldrT="[文字]"/>
      <dgm:spPr/>
      <dgm:t>
        <a:bodyPr/>
        <a:lstStyle/>
        <a:p>
          <a:r>
            <a:rPr lang="zh-TW" altLang="en-US" dirty="0" smtClean="0"/>
            <a:t>通用磨坊</a:t>
          </a:r>
          <a:endParaRPr lang="zh-TW" altLang="en-US" dirty="0"/>
        </a:p>
      </dgm:t>
    </dgm:pt>
    <dgm:pt modelId="{C7EFBD78-60AB-433B-8F0E-D95BFE65E2FD}" type="parTrans" cxnId="{F3985A3D-5431-4D47-B5DB-F775F7CF7E06}">
      <dgm:prSet/>
      <dgm:spPr/>
      <dgm:t>
        <a:bodyPr/>
        <a:lstStyle/>
        <a:p>
          <a:endParaRPr lang="zh-TW" altLang="en-US"/>
        </a:p>
      </dgm:t>
    </dgm:pt>
    <dgm:pt modelId="{4B1D4745-6740-4317-813B-94593C501AE7}" type="sibTrans" cxnId="{F3985A3D-5431-4D47-B5DB-F775F7CF7E06}">
      <dgm:prSet/>
      <dgm:spPr/>
      <dgm:t>
        <a:bodyPr/>
        <a:lstStyle/>
        <a:p>
          <a:endParaRPr lang="zh-TW" altLang="en-US"/>
        </a:p>
      </dgm:t>
    </dgm:pt>
    <dgm:pt modelId="{A9B51019-3949-408B-BAB7-B287A052AA0F}" type="pres">
      <dgm:prSet presAssocID="{DA835DE2-352C-44C7-B0DD-F566C4E3DF7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61E2B33-A841-4F9A-A065-832271AAE543}" type="pres">
      <dgm:prSet presAssocID="{4C11EC84-62FA-4C24-B20A-D84EC5BEAFD8}" presName="gear1" presStyleLbl="node1" presStyleIdx="0" presStyleCnt="1" custLinFactNeighborX="29204" custLinFactNeighborY="-90909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D7E43372-374E-41C0-AABB-9BC0F5BE4FB6}" type="pres">
      <dgm:prSet presAssocID="{4C11EC84-62FA-4C24-B20A-D84EC5BEAFD8}" presName="gear1srcNode" presStyleLbl="node1" presStyleIdx="0" presStyleCnt="1"/>
      <dgm:spPr/>
      <dgm:t>
        <a:bodyPr/>
        <a:lstStyle/>
        <a:p>
          <a:endParaRPr lang="zh-HK" altLang="en-US"/>
        </a:p>
      </dgm:t>
    </dgm:pt>
    <dgm:pt modelId="{A2F95992-03A4-45C8-90E1-CBD9F89FCBE0}" type="pres">
      <dgm:prSet presAssocID="{4C11EC84-62FA-4C24-B20A-D84EC5BEAFD8}" presName="gear1dstNode" presStyleLbl="node1" presStyleIdx="0" presStyleCnt="1"/>
      <dgm:spPr/>
      <dgm:t>
        <a:bodyPr/>
        <a:lstStyle/>
        <a:p>
          <a:endParaRPr lang="zh-HK" altLang="en-US"/>
        </a:p>
      </dgm:t>
    </dgm:pt>
    <dgm:pt modelId="{B4BAC364-9772-4787-A038-78982DCABF0A}" type="pres">
      <dgm:prSet presAssocID="{4B1D4745-6740-4317-813B-94593C501AE7}" presName="connector1" presStyleLbl="sibTrans2D1" presStyleIdx="0" presStyleCnt="1" custAng="18940844" custScaleX="107273" custScaleY="98190" custLinFactNeighborX="11069" custLinFactNeighborY="-58304"/>
      <dgm:spPr/>
      <dgm:t>
        <a:bodyPr/>
        <a:lstStyle/>
        <a:p>
          <a:endParaRPr lang="zh-HK" altLang="en-US"/>
        </a:p>
      </dgm:t>
    </dgm:pt>
  </dgm:ptLst>
  <dgm:cxnLst>
    <dgm:cxn modelId="{F3985A3D-5431-4D47-B5DB-F775F7CF7E06}" srcId="{DA835DE2-352C-44C7-B0DD-F566C4E3DF7A}" destId="{4C11EC84-62FA-4C24-B20A-D84EC5BEAFD8}" srcOrd="0" destOrd="0" parTransId="{C7EFBD78-60AB-433B-8F0E-D95BFE65E2FD}" sibTransId="{4B1D4745-6740-4317-813B-94593C501AE7}"/>
    <dgm:cxn modelId="{77D1BEEF-117B-4AB5-AEF4-65DC8C02F8A3}" type="presOf" srcId="{4C11EC84-62FA-4C24-B20A-D84EC5BEAFD8}" destId="{D7E43372-374E-41C0-AABB-9BC0F5BE4FB6}" srcOrd="1" destOrd="0" presId="urn:microsoft.com/office/officeart/2005/8/layout/gear1"/>
    <dgm:cxn modelId="{25BDE6CA-4067-4C89-BED8-3EC7D38279FE}" type="presOf" srcId="{4C11EC84-62FA-4C24-B20A-D84EC5BEAFD8}" destId="{A2F95992-03A4-45C8-90E1-CBD9F89FCBE0}" srcOrd="2" destOrd="0" presId="urn:microsoft.com/office/officeart/2005/8/layout/gear1"/>
    <dgm:cxn modelId="{4DB71271-5E40-4686-A20D-8B92A84E13B1}" type="presOf" srcId="{DA835DE2-352C-44C7-B0DD-F566C4E3DF7A}" destId="{A9B51019-3949-408B-BAB7-B287A052AA0F}" srcOrd="0" destOrd="0" presId="urn:microsoft.com/office/officeart/2005/8/layout/gear1"/>
    <dgm:cxn modelId="{A6AABD6D-B0F7-4911-B67D-22BD180AFFB7}" type="presOf" srcId="{4B1D4745-6740-4317-813B-94593C501AE7}" destId="{B4BAC364-9772-4787-A038-78982DCABF0A}" srcOrd="0" destOrd="0" presId="urn:microsoft.com/office/officeart/2005/8/layout/gear1"/>
    <dgm:cxn modelId="{098E7CD3-F127-47DD-893F-B64A204921D4}" type="presOf" srcId="{4C11EC84-62FA-4C24-B20A-D84EC5BEAFD8}" destId="{961E2B33-A841-4F9A-A065-832271AAE543}" srcOrd="0" destOrd="0" presId="urn:microsoft.com/office/officeart/2005/8/layout/gear1"/>
    <dgm:cxn modelId="{F2BBE016-5487-4C74-ACD7-BCF754AADC62}" type="presParOf" srcId="{A9B51019-3949-408B-BAB7-B287A052AA0F}" destId="{961E2B33-A841-4F9A-A065-832271AAE543}" srcOrd="0" destOrd="0" presId="urn:microsoft.com/office/officeart/2005/8/layout/gear1"/>
    <dgm:cxn modelId="{AB103A37-E669-4878-880F-6056F0BE124B}" type="presParOf" srcId="{A9B51019-3949-408B-BAB7-B287A052AA0F}" destId="{D7E43372-374E-41C0-AABB-9BC0F5BE4FB6}" srcOrd="1" destOrd="0" presId="urn:microsoft.com/office/officeart/2005/8/layout/gear1"/>
    <dgm:cxn modelId="{5E1BC4C6-2990-4FD2-BA29-773AC204F07B}" type="presParOf" srcId="{A9B51019-3949-408B-BAB7-B287A052AA0F}" destId="{A2F95992-03A4-45C8-90E1-CBD9F89FCBE0}" srcOrd="2" destOrd="0" presId="urn:microsoft.com/office/officeart/2005/8/layout/gear1"/>
    <dgm:cxn modelId="{3F8BA54C-05E0-4912-97C9-EE85E9654FBE}" type="presParOf" srcId="{A9B51019-3949-408B-BAB7-B287A052AA0F}" destId="{B4BAC364-9772-4787-A038-78982DCABF0A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BF83D7-7062-4534-94FB-A971770E0F94}" type="doc">
      <dgm:prSet loTypeId="urn:microsoft.com/office/officeart/2005/8/layout/gear1" loCatId="process" qsTypeId="urn:microsoft.com/office/officeart/2005/8/quickstyle/simple5" qsCatId="simple" csTypeId="urn:microsoft.com/office/officeart/2005/8/colors/accent0_3" csCatId="mainScheme" phldr="1"/>
      <dgm:spPr/>
    </dgm:pt>
    <dgm:pt modelId="{0AC244D8-5887-44BD-A7C3-CBF6C7175F49}">
      <dgm:prSet phldrT="[文字]"/>
      <dgm:spPr/>
      <dgm:t>
        <a:bodyPr/>
        <a:lstStyle/>
        <a:p>
          <a:r>
            <a:rPr lang="en-US" altLang="zh-TW" dirty="0" smtClean="0"/>
            <a:t>KLK</a:t>
          </a:r>
          <a:endParaRPr lang="zh-TW" altLang="en-US" dirty="0"/>
        </a:p>
      </dgm:t>
    </dgm:pt>
    <dgm:pt modelId="{7A4C165C-88F0-433F-BA90-2A229E281B81}" type="parTrans" cxnId="{20A1311E-27CE-4906-AAE7-29D674667A91}">
      <dgm:prSet/>
      <dgm:spPr/>
      <dgm:t>
        <a:bodyPr/>
        <a:lstStyle/>
        <a:p>
          <a:endParaRPr lang="zh-TW" altLang="en-US"/>
        </a:p>
      </dgm:t>
    </dgm:pt>
    <dgm:pt modelId="{819CF923-2DDB-4997-AFD1-EFC29AA1D9E4}" type="sibTrans" cxnId="{20A1311E-27CE-4906-AAE7-29D674667A91}">
      <dgm:prSet/>
      <dgm:spPr/>
      <dgm:t>
        <a:bodyPr/>
        <a:lstStyle/>
        <a:p>
          <a:endParaRPr lang="zh-TW" altLang="en-US"/>
        </a:p>
      </dgm:t>
    </dgm:pt>
    <dgm:pt modelId="{A61129D4-97DC-4799-80EA-505987C77096}">
      <dgm:prSet phldrT="[文字]"/>
      <dgm:spPr/>
      <dgm:t>
        <a:bodyPr/>
        <a:lstStyle/>
        <a:p>
          <a:r>
            <a:rPr lang="en-US" altLang="zh-TW" dirty="0" smtClean="0"/>
            <a:t>PT </a:t>
          </a:r>
          <a:r>
            <a:rPr lang="en-US" altLang="zh-TW" dirty="0" err="1" smtClean="0"/>
            <a:t>Adei</a:t>
          </a:r>
          <a:r>
            <a:rPr lang="en-US" altLang="zh-TW" dirty="0" smtClean="0"/>
            <a:t> </a:t>
          </a:r>
          <a:endParaRPr lang="zh-TW" altLang="en-US" dirty="0"/>
        </a:p>
      </dgm:t>
    </dgm:pt>
    <dgm:pt modelId="{AED9DD31-A3EC-45F9-AEE5-16FDDF3947D8}" type="parTrans" cxnId="{177F2094-D646-48F6-B732-C3365C74093C}">
      <dgm:prSet/>
      <dgm:spPr/>
      <dgm:t>
        <a:bodyPr/>
        <a:lstStyle/>
        <a:p>
          <a:endParaRPr lang="zh-TW" altLang="en-US"/>
        </a:p>
      </dgm:t>
    </dgm:pt>
    <dgm:pt modelId="{BE890E41-1BC8-4E46-815B-F20DCF42B869}" type="sibTrans" cxnId="{177F2094-D646-48F6-B732-C3365C74093C}">
      <dgm:prSet/>
      <dgm:spPr/>
      <dgm:t>
        <a:bodyPr/>
        <a:lstStyle/>
        <a:p>
          <a:endParaRPr lang="zh-TW" altLang="en-US"/>
        </a:p>
      </dgm:t>
    </dgm:pt>
    <dgm:pt modelId="{8F8286EB-59C7-41AE-9762-E0FA47F0F5A6}" type="pres">
      <dgm:prSet presAssocID="{2ABF83D7-7062-4534-94FB-A971770E0F9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68B40AF-DB1A-44F6-BADB-067959933863}" type="pres">
      <dgm:prSet presAssocID="{0AC244D8-5887-44BD-A7C3-CBF6C7175F49}" presName="gear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A60F579-4FAE-476B-B006-D35AB60B1DA2}" type="pres">
      <dgm:prSet presAssocID="{0AC244D8-5887-44BD-A7C3-CBF6C7175F49}" presName="gear1srcNode" presStyleLbl="node1" presStyleIdx="0" presStyleCnt="2"/>
      <dgm:spPr/>
      <dgm:t>
        <a:bodyPr/>
        <a:lstStyle/>
        <a:p>
          <a:endParaRPr lang="zh-HK" altLang="en-US"/>
        </a:p>
      </dgm:t>
    </dgm:pt>
    <dgm:pt modelId="{743B80EB-F53C-404B-A087-032750611D53}" type="pres">
      <dgm:prSet presAssocID="{0AC244D8-5887-44BD-A7C3-CBF6C7175F49}" presName="gear1dstNode" presStyleLbl="node1" presStyleIdx="0" presStyleCnt="2"/>
      <dgm:spPr/>
      <dgm:t>
        <a:bodyPr/>
        <a:lstStyle/>
        <a:p>
          <a:endParaRPr lang="zh-HK" altLang="en-US"/>
        </a:p>
      </dgm:t>
    </dgm:pt>
    <dgm:pt modelId="{74730996-7EA4-4581-923A-B62EDB3C56CA}" type="pres">
      <dgm:prSet presAssocID="{A61129D4-97DC-4799-80EA-505987C77096}" presName="gear2" presStyleLbl="node1" presStyleIdx="1" presStyleCnt="2" custLinFactNeighborX="397" custLinFactNeighborY="-4106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D1D2E419-0AC8-4738-900E-0164E8BC9B6D}" type="pres">
      <dgm:prSet presAssocID="{A61129D4-97DC-4799-80EA-505987C77096}" presName="gear2srcNode" presStyleLbl="node1" presStyleIdx="1" presStyleCnt="2"/>
      <dgm:spPr/>
      <dgm:t>
        <a:bodyPr/>
        <a:lstStyle/>
        <a:p>
          <a:endParaRPr lang="zh-HK" altLang="en-US"/>
        </a:p>
      </dgm:t>
    </dgm:pt>
    <dgm:pt modelId="{9C557396-529E-4D45-AFEB-43DFB7AA7FD2}" type="pres">
      <dgm:prSet presAssocID="{A61129D4-97DC-4799-80EA-505987C77096}" presName="gear2dstNode" presStyleLbl="node1" presStyleIdx="1" presStyleCnt="2"/>
      <dgm:spPr/>
      <dgm:t>
        <a:bodyPr/>
        <a:lstStyle/>
        <a:p>
          <a:endParaRPr lang="zh-HK" altLang="en-US"/>
        </a:p>
      </dgm:t>
    </dgm:pt>
    <dgm:pt modelId="{10DAEF0E-4C32-47B4-9151-A79689BC6B0A}" type="pres">
      <dgm:prSet presAssocID="{819CF923-2DDB-4997-AFD1-EFC29AA1D9E4}" presName="connector1" presStyleLbl="sibTrans2D1" presStyleIdx="0" presStyleCnt="2"/>
      <dgm:spPr/>
      <dgm:t>
        <a:bodyPr/>
        <a:lstStyle/>
        <a:p>
          <a:endParaRPr lang="zh-HK" altLang="en-US"/>
        </a:p>
      </dgm:t>
    </dgm:pt>
    <dgm:pt modelId="{1A2E8438-9C9C-487D-BBEF-3B128CF6A9A2}" type="pres">
      <dgm:prSet presAssocID="{BE890E41-1BC8-4E46-815B-F20DCF42B869}" presName="connector2" presStyleLbl="sibTrans2D1" presStyleIdx="1" presStyleCnt="2"/>
      <dgm:spPr/>
      <dgm:t>
        <a:bodyPr/>
        <a:lstStyle/>
        <a:p>
          <a:endParaRPr lang="zh-HK" altLang="en-US"/>
        </a:p>
      </dgm:t>
    </dgm:pt>
  </dgm:ptLst>
  <dgm:cxnLst>
    <dgm:cxn modelId="{690CA468-39A9-4105-99D6-E155CCEAA88E}" type="presOf" srcId="{BE890E41-1BC8-4E46-815B-F20DCF42B869}" destId="{1A2E8438-9C9C-487D-BBEF-3B128CF6A9A2}" srcOrd="0" destOrd="0" presId="urn:microsoft.com/office/officeart/2005/8/layout/gear1"/>
    <dgm:cxn modelId="{D0AC0357-1360-440A-984E-06EEA3137BE3}" type="presOf" srcId="{A61129D4-97DC-4799-80EA-505987C77096}" destId="{D1D2E419-0AC8-4738-900E-0164E8BC9B6D}" srcOrd="1" destOrd="0" presId="urn:microsoft.com/office/officeart/2005/8/layout/gear1"/>
    <dgm:cxn modelId="{F607C444-4C94-4308-BD6D-BA6A63015AB9}" type="presOf" srcId="{2ABF83D7-7062-4534-94FB-A971770E0F94}" destId="{8F8286EB-59C7-41AE-9762-E0FA47F0F5A6}" srcOrd="0" destOrd="0" presId="urn:microsoft.com/office/officeart/2005/8/layout/gear1"/>
    <dgm:cxn modelId="{DCF6E4C9-F754-4FC6-8CBF-90D199DE7A2B}" type="presOf" srcId="{0AC244D8-5887-44BD-A7C3-CBF6C7175F49}" destId="{AA60F579-4FAE-476B-B006-D35AB60B1DA2}" srcOrd="1" destOrd="0" presId="urn:microsoft.com/office/officeart/2005/8/layout/gear1"/>
    <dgm:cxn modelId="{20A1311E-27CE-4906-AAE7-29D674667A91}" srcId="{2ABF83D7-7062-4534-94FB-A971770E0F94}" destId="{0AC244D8-5887-44BD-A7C3-CBF6C7175F49}" srcOrd="0" destOrd="0" parTransId="{7A4C165C-88F0-433F-BA90-2A229E281B81}" sibTransId="{819CF923-2DDB-4997-AFD1-EFC29AA1D9E4}"/>
    <dgm:cxn modelId="{8924F2A7-552A-4715-AABF-4ED10962FF14}" type="presOf" srcId="{0AC244D8-5887-44BD-A7C3-CBF6C7175F49}" destId="{468B40AF-DB1A-44F6-BADB-067959933863}" srcOrd="0" destOrd="0" presId="urn:microsoft.com/office/officeart/2005/8/layout/gear1"/>
    <dgm:cxn modelId="{0BB87E3D-5A94-4923-B84B-E9C2FEDD9F62}" type="presOf" srcId="{A61129D4-97DC-4799-80EA-505987C77096}" destId="{9C557396-529E-4D45-AFEB-43DFB7AA7FD2}" srcOrd="2" destOrd="0" presId="urn:microsoft.com/office/officeart/2005/8/layout/gear1"/>
    <dgm:cxn modelId="{0FC3BA5E-78FC-48B2-8CEA-5A74D6D1CD76}" type="presOf" srcId="{0AC244D8-5887-44BD-A7C3-CBF6C7175F49}" destId="{743B80EB-F53C-404B-A087-032750611D53}" srcOrd="2" destOrd="0" presId="urn:microsoft.com/office/officeart/2005/8/layout/gear1"/>
    <dgm:cxn modelId="{97449F47-6E86-4221-B37B-F6E2626612CA}" type="presOf" srcId="{A61129D4-97DC-4799-80EA-505987C77096}" destId="{74730996-7EA4-4581-923A-B62EDB3C56CA}" srcOrd="0" destOrd="0" presId="urn:microsoft.com/office/officeart/2005/8/layout/gear1"/>
    <dgm:cxn modelId="{939072AC-FED7-41BC-8A67-D81BF689C9F2}" type="presOf" srcId="{819CF923-2DDB-4997-AFD1-EFC29AA1D9E4}" destId="{10DAEF0E-4C32-47B4-9151-A79689BC6B0A}" srcOrd="0" destOrd="0" presId="urn:microsoft.com/office/officeart/2005/8/layout/gear1"/>
    <dgm:cxn modelId="{177F2094-D646-48F6-B732-C3365C74093C}" srcId="{2ABF83D7-7062-4534-94FB-A971770E0F94}" destId="{A61129D4-97DC-4799-80EA-505987C77096}" srcOrd="1" destOrd="0" parTransId="{AED9DD31-A3EC-45F9-AEE5-16FDDF3947D8}" sibTransId="{BE890E41-1BC8-4E46-815B-F20DCF42B869}"/>
    <dgm:cxn modelId="{2B720E7F-B4F5-427F-A957-0744CE5B2F55}" type="presParOf" srcId="{8F8286EB-59C7-41AE-9762-E0FA47F0F5A6}" destId="{468B40AF-DB1A-44F6-BADB-067959933863}" srcOrd="0" destOrd="0" presId="urn:microsoft.com/office/officeart/2005/8/layout/gear1"/>
    <dgm:cxn modelId="{209D701D-2787-48D2-BA04-182B68613F76}" type="presParOf" srcId="{8F8286EB-59C7-41AE-9762-E0FA47F0F5A6}" destId="{AA60F579-4FAE-476B-B006-D35AB60B1DA2}" srcOrd="1" destOrd="0" presId="urn:microsoft.com/office/officeart/2005/8/layout/gear1"/>
    <dgm:cxn modelId="{3E1D8531-BDBE-47F5-A293-B2090C86F888}" type="presParOf" srcId="{8F8286EB-59C7-41AE-9762-E0FA47F0F5A6}" destId="{743B80EB-F53C-404B-A087-032750611D53}" srcOrd="2" destOrd="0" presId="urn:microsoft.com/office/officeart/2005/8/layout/gear1"/>
    <dgm:cxn modelId="{9D72186D-6113-430C-9D81-E125975EB10C}" type="presParOf" srcId="{8F8286EB-59C7-41AE-9762-E0FA47F0F5A6}" destId="{74730996-7EA4-4581-923A-B62EDB3C56CA}" srcOrd="3" destOrd="0" presId="urn:microsoft.com/office/officeart/2005/8/layout/gear1"/>
    <dgm:cxn modelId="{DDFE4028-8172-4D2B-8E02-A69B3DDD42E2}" type="presParOf" srcId="{8F8286EB-59C7-41AE-9762-E0FA47F0F5A6}" destId="{D1D2E419-0AC8-4738-900E-0164E8BC9B6D}" srcOrd="4" destOrd="0" presId="urn:microsoft.com/office/officeart/2005/8/layout/gear1"/>
    <dgm:cxn modelId="{F9CAAF9F-0A26-47CF-8697-1FDB42412AFC}" type="presParOf" srcId="{8F8286EB-59C7-41AE-9762-E0FA47F0F5A6}" destId="{9C557396-529E-4D45-AFEB-43DFB7AA7FD2}" srcOrd="5" destOrd="0" presId="urn:microsoft.com/office/officeart/2005/8/layout/gear1"/>
    <dgm:cxn modelId="{A7F4C51E-CFCC-4C2E-A898-966E41333490}" type="presParOf" srcId="{8F8286EB-59C7-41AE-9762-E0FA47F0F5A6}" destId="{10DAEF0E-4C32-47B4-9151-A79689BC6B0A}" srcOrd="6" destOrd="0" presId="urn:microsoft.com/office/officeart/2005/8/layout/gear1"/>
    <dgm:cxn modelId="{A9B3A584-2D95-4F89-BF6B-CED8452FD7CF}" type="presParOf" srcId="{8F8286EB-59C7-41AE-9762-E0FA47F0F5A6}" destId="{1A2E8438-9C9C-487D-BBEF-3B128CF6A9A2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3B86A4-F3FF-4E77-9979-4C82D798F2FE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02F58A03-F803-43C2-A335-CC4A11EA7FEC}">
      <dgm:prSet phldrT="[文字]"/>
      <dgm:spPr/>
      <dgm:t>
        <a:bodyPr/>
        <a:lstStyle/>
        <a:p>
          <a:r>
            <a:rPr lang="zh-TW" altLang="en-US" dirty="0" smtClean="0"/>
            <a:t>全球消費者</a:t>
          </a:r>
          <a:endParaRPr lang="en-US" altLang="zh-TW" dirty="0" smtClean="0"/>
        </a:p>
      </dgm:t>
    </dgm:pt>
    <dgm:pt modelId="{89370FA3-3DA5-4588-A9E8-A1156F5F1EDF}" type="parTrans" cxnId="{4FC9A3C3-B26D-4D41-AD5B-6A2D4A1F7A88}">
      <dgm:prSet/>
      <dgm:spPr/>
      <dgm:t>
        <a:bodyPr/>
        <a:lstStyle/>
        <a:p>
          <a:endParaRPr lang="zh-TW" altLang="en-US"/>
        </a:p>
      </dgm:t>
    </dgm:pt>
    <dgm:pt modelId="{881A33C9-4FB0-4A31-85FD-42301677035F}" type="sibTrans" cxnId="{4FC9A3C3-B26D-4D41-AD5B-6A2D4A1F7A88}">
      <dgm:prSet/>
      <dgm:spPr/>
      <dgm:t>
        <a:bodyPr/>
        <a:lstStyle/>
        <a:p>
          <a:endParaRPr lang="zh-TW" altLang="en-US"/>
        </a:p>
      </dgm:t>
    </dgm:pt>
    <dgm:pt modelId="{C8A6C9CA-02EE-49B4-B040-32B4B1C2E1D6}" type="pres">
      <dgm:prSet presAssocID="{643B86A4-F3FF-4E77-9979-4C82D798F2F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ED84761-8F13-4C74-934B-7BD88ECF901D}" type="pres">
      <dgm:prSet presAssocID="{02F58A03-F803-43C2-A335-CC4A11EA7FEC}" presName="gear1" presStyleLbl="node1" presStyleIdx="0" presStyleCnt="1" custScaleX="130303" custScaleY="130390" custLinFactNeighborX="3848" custLinFactNeighborY="1601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B57035-3EC6-4372-ABA6-959913A5A021}" type="pres">
      <dgm:prSet presAssocID="{02F58A03-F803-43C2-A335-CC4A11EA7FEC}" presName="gear1srcNode" presStyleLbl="node1" presStyleIdx="0" presStyleCnt="1"/>
      <dgm:spPr/>
      <dgm:t>
        <a:bodyPr/>
        <a:lstStyle/>
        <a:p>
          <a:endParaRPr lang="zh-TW" altLang="en-US"/>
        </a:p>
      </dgm:t>
    </dgm:pt>
    <dgm:pt modelId="{1210A8BA-78FC-4317-AAC4-AD0775A9F751}" type="pres">
      <dgm:prSet presAssocID="{02F58A03-F803-43C2-A335-CC4A11EA7FEC}" presName="gear1dstNode" presStyleLbl="node1" presStyleIdx="0" presStyleCnt="1"/>
      <dgm:spPr/>
      <dgm:t>
        <a:bodyPr/>
        <a:lstStyle/>
        <a:p>
          <a:endParaRPr lang="zh-TW" altLang="en-US"/>
        </a:p>
      </dgm:t>
    </dgm:pt>
    <dgm:pt modelId="{DC863939-F8B7-40AB-A4D9-A619850042B7}" type="pres">
      <dgm:prSet presAssocID="{881A33C9-4FB0-4A31-85FD-42301677035F}" presName="connector1" presStyleLbl="sibTrans2D1" presStyleIdx="0" presStyleCnt="1" custAng="2617283" custFlipHor="1" custScaleX="121730" custScaleY="132848" custLinFactNeighborX="-18776" custLinFactNeighborY="7247"/>
      <dgm:spPr/>
      <dgm:t>
        <a:bodyPr/>
        <a:lstStyle/>
        <a:p>
          <a:endParaRPr lang="zh-TW" altLang="en-US"/>
        </a:p>
      </dgm:t>
    </dgm:pt>
  </dgm:ptLst>
  <dgm:cxnLst>
    <dgm:cxn modelId="{DFD22649-B065-4D1B-900E-8B0F9725CE46}" type="presOf" srcId="{881A33C9-4FB0-4A31-85FD-42301677035F}" destId="{DC863939-F8B7-40AB-A4D9-A619850042B7}" srcOrd="0" destOrd="0" presId="urn:microsoft.com/office/officeart/2005/8/layout/gear1"/>
    <dgm:cxn modelId="{711D8306-A0A3-4007-90BE-E68E49923903}" type="presOf" srcId="{02F58A03-F803-43C2-A335-CC4A11EA7FEC}" destId="{EED84761-8F13-4C74-934B-7BD88ECF901D}" srcOrd="0" destOrd="0" presId="urn:microsoft.com/office/officeart/2005/8/layout/gear1"/>
    <dgm:cxn modelId="{F992AC30-A242-4273-B38A-FAA9C47A79EA}" type="presOf" srcId="{02F58A03-F803-43C2-A335-CC4A11EA7FEC}" destId="{1210A8BA-78FC-4317-AAC4-AD0775A9F751}" srcOrd="2" destOrd="0" presId="urn:microsoft.com/office/officeart/2005/8/layout/gear1"/>
    <dgm:cxn modelId="{1B16BAE1-5A35-4971-85D5-EE4ADE3D9D1D}" type="presOf" srcId="{02F58A03-F803-43C2-A335-CC4A11EA7FEC}" destId="{B1B57035-3EC6-4372-ABA6-959913A5A021}" srcOrd="1" destOrd="0" presId="urn:microsoft.com/office/officeart/2005/8/layout/gear1"/>
    <dgm:cxn modelId="{4FC9A3C3-B26D-4D41-AD5B-6A2D4A1F7A88}" srcId="{643B86A4-F3FF-4E77-9979-4C82D798F2FE}" destId="{02F58A03-F803-43C2-A335-CC4A11EA7FEC}" srcOrd="0" destOrd="0" parTransId="{89370FA3-3DA5-4588-A9E8-A1156F5F1EDF}" sibTransId="{881A33C9-4FB0-4A31-85FD-42301677035F}"/>
    <dgm:cxn modelId="{A5A9BEDC-516F-4D4B-9D12-0C61353B337E}" type="presOf" srcId="{643B86A4-F3FF-4E77-9979-4C82D798F2FE}" destId="{C8A6C9CA-02EE-49B4-B040-32B4B1C2E1D6}" srcOrd="0" destOrd="0" presId="urn:microsoft.com/office/officeart/2005/8/layout/gear1"/>
    <dgm:cxn modelId="{FDF40BFB-F6D7-417C-9DC6-CB51921E34E8}" type="presParOf" srcId="{C8A6C9CA-02EE-49B4-B040-32B4B1C2E1D6}" destId="{EED84761-8F13-4C74-934B-7BD88ECF901D}" srcOrd="0" destOrd="0" presId="urn:microsoft.com/office/officeart/2005/8/layout/gear1"/>
    <dgm:cxn modelId="{2C92A53F-B330-4815-B16D-8AEA3719787C}" type="presParOf" srcId="{C8A6C9CA-02EE-49B4-B040-32B4B1C2E1D6}" destId="{B1B57035-3EC6-4372-ABA6-959913A5A021}" srcOrd="1" destOrd="0" presId="urn:microsoft.com/office/officeart/2005/8/layout/gear1"/>
    <dgm:cxn modelId="{4967D542-24B4-4917-B73E-B2D56C335D40}" type="presParOf" srcId="{C8A6C9CA-02EE-49B4-B040-32B4B1C2E1D6}" destId="{1210A8BA-78FC-4317-AAC4-AD0775A9F751}" srcOrd="2" destOrd="0" presId="urn:microsoft.com/office/officeart/2005/8/layout/gear1"/>
    <dgm:cxn modelId="{07762C7F-BD29-4B4B-BFF5-309F07064F78}" type="presParOf" srcId="{C8A6C9CA-02EE-49B4-B040-32B4B1C2E1D6}" destId="{DC863939-F8B7-40AB-A4D9-A619850042B7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84761-8F13-4C74-934B-7BD88ECF901D}">
      <dsp:nvSpPr>
        <dsp:cNvPr id="0" name=""/>
        <dsp:cNvSpPr/>
      </dsp:nvSpPr>
      <dsp:spPr>
        <a:xfrm>
          <a:off x="486509" y="449584"/>
          <a:ext cx="2141273" cy="2142703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kern="1200" dirty="0" smtClean="0"/>
            <a:t>全球消費者</a:t>
          </a:r>
          <a:endParaRPr lang="en-US" altLang="zh-TW" sz="3100" kern="1200" dirty="0" smtClean="0"/>
        </a:p>
      </dsp:txBody>
      <dsp:txXfrm>
        <a:off x="917000" y="951407"/>
        <a:ext cx="1280291" cy="1101577"/>
      </dsp:txXfrm>
    </dsp:sp>
    <dsp:sp modelId="{DC863939-F8B7-40AB-A4D9-A619850042B7}">
      <dsp:nvSpPr>
        <dsp:cNvPr id="0" name=""/>
        <dsp:cNvSpPr/>
      </dsp:nvSpPr>
      <dsp:spPr>
        <a:xfrm rot="18982717" flipH="1">
          <a:off x="119702" y="223460"/>
          <a:ext cx="2460483" cy="2685207"/>
        </a:xfrm>
        <a:prstGeom prst="circularArrow">
          <a:avLst>
            <a:gd name="adj1" fmla="val 4878"/>
            <a:gd name="adj2" fmla="val 312630"/>
            <a:gd name="adj3" fmla="val 3033850"/>
            <a:gd name="adj4" fmla="val 15376336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793AE-8139-46C9-B408-EFDB3726A5EB}" type="datetimeFigureOut">
              <a:rPr lang="zh-TW" altLang="en-US" smtClean="0"/>
              <a:pPr/>
              <a:t>2014/6/10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1AD89-6268-47F6-AC3A-D3EC08359D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1199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ehindthebrands.org/en/issues/water" TargetMode="External"/><Relationship Id="rId3" Type="http://schemas.openxmlformats.org/officeDocument/2006/relationships/hyperlink" Target="http://www.behindthebrands.org/en/issues/transparency" TargetMode="External"/><Relationship Id="rId7" Type="http://schemas.openxmlformats.org/officeDocument/2006/relationships/hyperlink" Target="http://www.behindthebrands.org/en/issues/land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behindthebrands.org/en/issues/farmers" TargetMode="External"/><Relationship Id="rId5" Type="http://schemas.openxmlformats.org/officeDocument/2006/relationships/hyperlink" Target="http://www.behindthebrands.org/en/issues/workers" TargetMode="External"/><Relationship Id="rId4" Type="http://schemas.openxmlformats.org/officeDocument/2006/relationships/hyperlink" Target="http://www.behindthebrands.org/en/issues/women" TargetMode="External"/><Relationship Id="rId9" Type="http://schemas.openxmlformats.org/officeDocument/2006/relationships/hyperlink" Target="http://www.behindthebrands.org/en/issues/climat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AD89-6268-47F6-AC3A-D3EC08359D14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Transparency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at a corporate level</a:t>
            </a:r>
          </a:p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Women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farm workers and small-scale producers in the supply chain</a:t>
            </a:r>
          </a:p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Workers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on farms in the supply chain</a:t>
            </a:r>
          </a:p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Farmers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(small-scale) growing the commodities</a:t>
            </a:r>
          </a:p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Land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both rights and access to land and sustainable use of it</a:t>
            </a:r>
          </a:p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/>
              </a:rPr>
              <a:t>Water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both rights and access to water resources and sustainable use of it</a:t>
            </a:r>
          </a:p>
          <a:p>
            <a:r>
              <a:rPr lang="en-US" altLang="zh-TW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/>
              </a:rPr>
              <a:t>Climate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both relating to reducing green house gas emissions and helping farmers adapt to climate change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FD693-D65F-4BAB-BD04-5424AF6F265A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AD89-6268-47F6-AC3A-D3EC08359D14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95288" y="4737100"/>
            <a:ext cx="8380412" cy="504825"/>
          </a:xfrm>
        </p:spPr>
        <p:txBody>
          <a:bodyPr lIns="0" tIns="0" rIns="0" bIns="0"/>
          <a:lstStyle>
            <a:lvl1pPr marL="0" indent="0">
              <a:buFontTx/>
              <a:buNone/>
              <a:defRPr b="1"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en-GB" altLang="zh-TW" dirty="0"/>
          </a:p>
        </p:txBody>
      </p:sp>
      <p:pic>
        <p:nvPicPr>
          <p:cNvPr id="7" name="Picture 1" descr="logo-white-vertical.psd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字版面配置區 8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6237312"/>
            <a:ext cx="3960440" cy="360040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TW" dirty="0" smtClean="0"/>
              <a:t>Type Presentation Author Here</a:t>
            </a:r>
            <a:endParaRPr lang="zh-TW" altLang="en-US" dirty="0"/>
          </a:p>
        </p:txBody>
      </p:sp>
      <p:sp>
        <p:nvSpPr>
          <p:cNvPr id="10" name="文字版面配置區 8"/>
          <p:cNvSpPr>
            <a:spLocks noGrp="1"/>
          </p:cNvSpPr>
          <p:nvPr>
            <p:ph type="body" sz="quarter" idx="11" hasCustomPrompt="1"/>
          </p:nvPr>
        </p:nvSpPr>
        <p:spPr>
          <a:xfrm>
            <a:off x="4716016" y="6237312"/>
            <a:ext cx="2160240" cy="360040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TW" dirty="0" smtClean="0"/>
              <a:t>Date</a:t>
            </a:r>
            <a:endParaRPr lang="zh-TW" altLang="en-US" dirty="0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2852936"/>
            <a:ext cx="8497887" cy="1655762"/>
          </a:xfrm>
        </p:spPr>
        <p:txBody>
          <a:bodyPr/>
          <a:lstStyle>
            <a:lvl1pPr>
              <a:buNone/>
              <a:defRPr lang="zh-TW" altLang="en-US" sz="6000" b="1" i="0" cap="all" baseline="0" smtClean="0">
                <a:solidFill>
                  <a:schemeClr val="bg1"/>
                </a:solidFill>
                <a:latin typeface="Oxfam Global Headline" pitchFamily="34" charset="0"/>
                <a:ea typeface="細明體" pitchFamily="49" charset="-120"/>
              </a:defRPr>
            </a:lvl1pPr>
          </a:lstStyle>
          <a:p>
            <a:pPr lvl="0"/>
            <a:r>
              <a:rPr lang="zh-TW" altLang="en-US" dirty="0" smtClean="0">
                <a:latin typeface="+mj-lt"/>
              </a:rPr>
              <a:t>標題 </a:t>
            </a:r>
            <a:r>
              <a:rPr lang="en-US" altLang="zh-TW" dirty="0" smtClean="0">
                <a:latin typeface="Oxfam Global Headline Regular" charset="0"/>
                <a:ea typeface="ＭＳ Ｐゴシック" pitchFamily="34" charset="-128"/>
              </a:rPr>
              <a:t>TITLE IN CAPS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字版面配置區 8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6237312"/>
            <a:ext cx="3960440" cy="360040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TW" dirty="0" smtClean="0"/>
              <a:t>Type Presentation Author Here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11" hasCustomPrompt="1"/>
          </p:nvPr>
        </p:nvSpPr>
        <p:spPr>
          <a:xfrm>
            <a:off x="4716016" y="6237312"/>
            <a:ext cx="2160240" cy="360040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TW" dirty="0" smtClean="0"/>
              <a:t>Date</a:t>
            </a:r>
            <a:endParaRPr lang="zh-TW" altLang="en-US" dirty="0"/>
          </a:p>
        </p:txBody>
      </p:sp>
      <p:sp>
        <p:nvSpPr>
          <p:cNvPr id="1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95288" y="4737100"/>
            <a:ext cx="8380412" cy="504825"/>
          </a:xfrm>
        </p:spPr>
        <p:txBody>
          <a:bodyPr lIns="0" tIns="0" rIns="0" bIns="0"/>
          <a:lstStyle>
            <a:lvl1pPr marL="0" indent="0">
              <a:buFontTx/>
              <a:buNone/>
              <a:defRPr b="1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en-GB" altLang="zh-TW" dirty="0"/>
          </a:p>
        </p:txBody>
      </p:sp>
      <p:sp>
        <p:nvSpPr>
          <p:cNvPr id="7" name="文字版面配置區 10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2852936"/>
            <a:ext cx="8497887" cy="1655762"/>
          </a:xfrm>
        </p:spPr>
        <p:txBody>
          <a:bodyPr/>
          <a:lstStyle>
            <a:lvl1pPr>
              <a:buNone/>
              <a:defRPr lang="zh-TW" altLang="en-US" sz="6000" b="1" i="0" cap="all" baseline="0" smtClean="0">
                <a:solidFill>
                  <a:schemeClr val="bg1"/>
                </a:solidFill>
                <a:latin typeface="Oxfam Global Headline" pitchFamily="34" charset="0"/>
                <a:ea typeface="細明體" pitchFamily="49" charset="-120"/>
              </a:defRPr>
            </a:lvl1pPr>
          </a:lstStyle>
          <a:p>
            <a:pPr lvl="0"/>
            <a:r>
              <a:rPr lang="zh-TW" altLang="en-US" dirty="0" smtClean="0">
                <a:latin typeface="+mj-lt"/>
              </a:rPr>
              <a:t>標題 </a:t>
            </a:r>
            <a:r>
              <a:rPr lang="en-US" altLang="zh-TW" dirty="0" smtClean="0">
                <a:latin typeface="Oxfam Global Headline Regular" charset="0"/>
                <a:ea typeface="ＭＳ Ｐゴシック" pitchFamily="34" charset="-128"/>
              </a:rPr>
              <a:t>TITLE IN CAPS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區段標題">
    <p:bg>
      <p:bgPr>
        <a:solidFill>
          <a:srgbClr val="61A5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區段標題">
    <p:bg>
      <p:bgPr>
        <a:solidFill>
          <a:srgbClr val="0C88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區段標題">
    <p:bg>
      <p:bgPr>
        <a:solidFill>
          <a:srgbClr val="F16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區段標題">
    <p:bg>
      <p:bgPr>
        <a:solidFill>
          <a:srgbClr val="532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區段標題">
    <p:bg>
      <p:bgPr>
        <a:solidFill>
          <a:srgbClr val="E70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區段標題">
    <p:bg>
      <p:bgPr>
        <a:solidFill>
          <a:srgbClr val="630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區段標題">
    <p:bg>
      <p:bgPr>
        <a:solidFill>
          <a:srgbClr val="E439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區段標題">
    <p:bg>
      <p:bgPr>
        <a:solidFill>
          <a:srgbClr val="0B9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112894"/>
            <a:ext cx="684000" cy="13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2852738"/>
            <a:ext cx="846613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" pitchFamily="34" charset="0"/>
                <a:ea typeface="細明體" pitchFamily="49" charset="-120"/>
              </a:defRPr>
            </a:lvl1pPr>
          </a:lstStyle>
          <a:p>
            <a:pPr eaLnBrk="1" hangingPunct="1"/>
            <a:r>
              <a:rPr lang="en-GB" altLang="zh-TW" sz="35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SECTION DIVIDER HEADER HERE (NOT TO BE USED AS CONTENT SLIDE) </a:t>
            </a:r>
            <a:r>
              <a:rPr lang="zh-TW" altLang="en-US" dirty="0" smtClean="0"/>
              <a:t>按一下以編輯母片標題樣式</a:t>
            </a:r>
            <a:endParaRPr lang="en-GB" altLang="zh-TW" sz="35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1A534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49623"/>
            <a:ext cx="8229600" cy="719137"/>
          </a:xfrm>
        </p:spPr>
        <p:txBody>
          <a:bodyPr/>
          <a:lstStyle>
            <a:lvl1pPr>
              <a:defRPr cap="all" baseline="0">
                <a:latin typeface="Arial" pitchFamily="34" charset="0"/>
                <a:ea typeface="細明體" pitchFamily="49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細明體" pitchFamily="49" charset="-120"/>
              </a:defRPr>
            </a:lvl1pPr>
            <a:lvl2pPr>
              <a:defRPr baseline="0">
                <a:latin typeface="Arial" pitchFamily="34" charset="0"/>
                <a:ea typeface="細明體" pitchFamily="49" charset="-120"/>
              </a:defRPr>
            </a:lvl2pPr>
            <a:lvl3pPr>
              <a:defRPr baseline="0">
                <a:latin typeface="Arial" pitchFamily="34" charset="0"/>
                <a:ea typeface="細明體" pitchFamily="49" charset="-120"/>
              </a:defRPr>
            </a:lvl3pPr>
            <a:lvl4pPr>
              <a:defRPr baseline="0">
                <a:latin typeface="Arial" pitchFamily="34" charset="0"/>
                <a:ea typeface="細明體" pitchFamily="49" charset="-120"/>
              </a:defRPr>
            </a:lvl4pPr>
            <a:lvl5pPr>
              <a:defRPr baseline="0">
                <a:latin typeface="Arial" pitchFamily="34" charset="0"/>
                <a:ea typeface="細明體" pitchFamily="49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5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細明體" pitchFamily="49" charset="-120"/>
              <a:cs typeface="Arial" pitchFamily="34" charset="0"/>
            </a:endParaRPr>
          </a:p>
        </p:txBody>
      </p:sp>
      <p:pic>
        <p:nvPicPr>
          <p:cNvPr id="6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72" y="401641"/>
            <a:ext cx="432000" cy="86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 userDrawn="1"/>
        </p:nvSpPr>
        <p:spPr bwMode="auto">
          <a:xfrm>
            <a:off x="8460432" y="6453188"/>
            <a:ext cx="792088" cy="21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fld id="{1BDDE926-A6EA-4ED0-BFEF-28245195DCA5}" type="slidenum">
              <a:rPr lang="en-GB" altLang="zh-TW" sz="1000" smtClean="0">
                <a:ea typeface="新細明體" charset="-120"/>
              </a:rPr>
              <a:pPr>
                <a:spcBef>
                  <a:spcPct val="50000"/>
                </a:spcBef>
              </a:pPr>
              <a:t>‹#›</a:t>
            </a:fld>
            <a:endParaRPr lang="en-GB" altLang="zh-TW" sz="1000" dirty="0">
              <a:ea typeface="新細明體" charset="-12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1A534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8313"/>
          </a:xfrm>
        </p:spPr>
        <p:txBody>
          <a:bodyPr/>
          <a:lstStyle>
            <a:lvl1pPr>
              <a:defRPr sz="2800" baseline="0">
                <a:latin typeface="Arial" pitchFamily="34" charset="0"/>
                <a:ea typeface="細明體" pitchFamily="49" charset="-120"/>
              </a:defRPr>
            </a:lvl1pPr>
            <a:lvl2pPr>
              <a:defRPr sz="2400" baseline="0">
                <a:latin typeface="Arial" pitchFamily="34" charset="0"/>
                <a:ea typeface="細明體" pitchFamily="49" charset="-120"/>
              </a:defRPr>
            </a:lvl2pPr>
            <a:lvl3pPr>
              <a:defRPr sz="2000" baseline="0">
                <a:latin typeface="Arial" pitchFamily="34" charset="0"/>
                <a:ea typeface="細明體" pitchFamily="49" charset="-120"/>
              </a:defRPr>
            </a:lvl3pPr>
            <a:lvl4pPr>
              <a:defRPr sz="1800" baseline="0">
                <a:latin typeface="Arial" pitchFamily="34" charset="0"/>
                <a:ea typeface="細明體" pitchFamily="49" charset="-120"/>
              </a:defRPr>
            </a:lvl4pPr>
            <a:lvl5pPr>
              <a:defRPr sz="1800" baseline="0">
                <a:latin typeface="Arial" pitchFamily="34" charset="0"/>
                <a:ea typeface="細明體" pitchFamily="49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8313"/>
          </a:xfrm>
        </p:spPr>
        <p:txBody>
          <a:bodyPr/>
          <a:lstStyle>
            <a:lvl1pPr>
              <a:defRPr sz="2800" baseline="0">
                <a:ea typeface="細明體" pitchFamily="49" charset="-120"/>
              </a:defRPr>
            </a:lvl1pPr>
            <a:lvl2pPr>
              <a:defRPr sz="2400" baseline="0">
                <a:ea typeface="細明體" pitchFamily="49" charset="-120"/>
              </a:defRPr>
            </a:lvl2pPr>
            <a:lvl3pPr>
              <a:defRPr sz="2000" baseline="0">
                <a:ea typeface="細明體" pitchFamily="49" charset="-120"/>
              </a:defRPr>
            </a:lvl3pPr>
            <a:lvl4pPr>
              <a:defRPr sz="1800" baseline="0">
                <a:ea typeface="細明體" pitchFamily="49" charset="-120"/>
              </a:defRPr>
            </a:lvl4pPr>
            <a:lvl5pPr>
              <a:defRPr sz="1800" baseline="0">
                <a:ea typeface="細明體" pitchFamily="49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kumimoji="0" lang="en-US" altLang="zh-TW" sz="35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7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72" y="401641"/>
            <a:ext cx="432000" cy="86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 userDrawn="1"/>
        </p:nvSpPr>
        <p:spPr bwMode="auto">
          <a:xfrm>
            <a:off x="8460432" y="6453188"/>
            <a:ext cx="792088" cy="21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fld id="{1BDDE926-A6EA-4ED0-BFEF-28245195DCA5}" type="slidenum">
              <a:rPr lang="en-GB" altLang="zh-TW" sz="1000" smtClean="0">
                <a:ea typeface="新細明體" charset="-120"/>
              </a:rPr>
              <a:pPr>
                <a:spcBef>
                  <a:spcPct val="50000"/>
                </a:spcBef>
              </a:pPr>
              <a:t>‹#›</a:t>
            </a:fld>
            <a:endParaRPr lang="en-GB" altLang="zh-TW" sz="1000" dirty="0">
              <a:ea typeface="新細明體" charset="-120"/>
            </a:endParaRPr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457200" y="549623"/>
            <a:ext cx="8229600" cy="719137"/>
          </a:xfrm>
        </p:spPr>
        <p:txBody>
          <a:bodyPr/>
          <a:lstStyle>
            <a:lvl1pPr>
              <a:defRPr baseline="0">
                <a:latin typeface="Arial" pitchFamily="34" charset="0"/>
                <a:ea typeface="細明體" pitchFamily="49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1A534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 baseline="0">
                <a:latin typeface="Arial" pitchFamily="34" charset="0"/>
                <a:ea typeface="細明體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aseline="0">
                <a:latin typeface="Arial" pitchFamily="34" charset="0"/>
                <a:ea typeface="細明體" pitchFamily="49" charset="-120"/>
              </a:defRPr>
            </a:lvl1pPr>
            <a:lvl2pPr>
              <a:defRPr sz="2000" baseline="0">
                <a:latin typeface="Arial" pitchFamily="34" charset="0"/>
                <a:ea typeface="細明體" pitchFamily="49" charset="-120"/>
              </a:defRPr>
            </a:lvl2pPr>
            <a:lvl3pPr>
              <a:defRPr sz="1800" baseline="0">
                <a:latin typeface="Arial" pitchFamily="34" charset="0"/>
                <a:ea typeface="細明體" pitchFamily="49" charset="-120"/>
              </a:defRPr>
            </a:lvl3pPr>
            <a:lvl4pPr>
              <a:defRPr sz="1600" baseline="0">
                <a:latin typeface="Arial" pitchFamily="34" charset="0"/>
                <a:ea typeface="細明體" pitchFamily="49" charset="-120"/>
              </a:defRPr>
            </a:lvl4pPr>
            <a:lvl5pPr>
              <a:defRPr sz="1600" baseline="0">
                <a:latin typeface="Arial" pitchFamily="34" charset="0"/>
                <a:ea typeface="細明體" pitchFamily="49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 baseline="0">
                <a:latin typeface="Arial" pitchFamily="34" charset="0"/>
                <a:ea typeface="細明體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aseline="0">
                <a:latin typeface="Arial" pitchFamily="34" charset="0"/>
                <a:ea typeface="細明體" pitchFamily="49" charset="-120"/>
              </a:defRPr>
            </a:lvl1pPr>
            <a:lvl2pPr>
              <a:defRPr sz="2000" baseline="0">
                <a:latin typeface="Arial" pitchFamily="34" charset="0"/>
                <a:ea typeface="細明體" pitchFamily="49" charset="-120"/>
              </a:defRPr>
            </a:lvl2pPr>
            <a:lvl3pPr>
              <a:defRPr sz="1800" baseline="0">
                <a:latin typeface="Arial" pitchFamily="34" charset="0"/>
                <a:ea typeface="細明體" pitchFamily="49" charset="-120"/>
              </a:defRPr>
            </a:lvl3pPr>
            <a:lvl4pPr>
              <a:defRPr sz="1600" baseline="0">
                <a:latin typeface="Arial" pitchFamily="34" charset="0"/>
                <a:ea typeface="細明體" pitchFamily="49" charset="-120"/>
              </a:defRPr>
            </a:lvl4pPr>
            <a:lvl5pPr>
              <a:defRPr sz="1600" baseline="0">
                <a:latin typeface="Arial" pitchFamily="34" charset="0"/>
                <a:ea typeface="細明體" pitchFamily="49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9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72" y="401641"/>
            <a:ext cx="432000" cy="86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0"/>
          <p:cNvSpPr txBox="1">
            <a:spLocks noChangeArrowheads="1"/>
          </p:cNvSpPr>
          <p:nvPr userDrawn="1"/>
        </p:nvSpPr>
        <p:spPr bwMode="auto">
          <a:xfrm>
            <a:off x="8460432" y="6453188"/>
            <a:ext cx="792088" cy="21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fld id="{1BDDE926-A6EA-4ED0-BFEF-28245195DCA5}" type="slidenum">
              <a:rPr lang="en-GB" altLang="zh-TW" sz="1000" smtClean="0">
                <a:ea typeface="新細明體" charset="-120"/>
              </a:rPr>
              <a:pPr>
                <a:spcBef>
                  <a:spcPct val="50000"/>
                </a:spcBef>
              </a:pPr>
              <a:t>‹#›</a:t>
            </a:fld>
            <a:endParaRPr lang="en-GB" altLang="zh-TW" sz="1000" dirty="0">
              <a:ea typeface="新細明體" charset="-120"/>
            </a:endParaRPr>
          </a:p>
        </p:txBody>
      </p:sp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457200" y="549623"/>
            <a:ext cx="8229600" cy="719137"/>
          </a:xfrm>
        </p:spPr>
        <p:txBody>
          <a:bodyPr/>
          <a:lstStyle>
            <a:lvl1pPr>
              <a:defRPr baseline="0">
                <a:latin typeface="Arial" pitchFamily="34" charset="0"/>
                <a:ea typeface="細明體" pitchFamily="49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1A534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aseline="0">
                <a:latin typeface="Arial" pitchFamily="34" charset="0"/>
                <a:ea typeface="細明體" pitchFamily="49" charset="-120"/>
              </a:defRPr>
            </a:lvl1pPr>
            <a:lvl2pPr>
              <a:defRPr baseline="0">
                <a:latin typeface="Arial" pitchFamily="34" charset="0"/>
                <a:ea typeface="細明體" pitchFamily="49" charset="-120"/>
              </a:defRPr>
            </a:lvl2pPr>
            <a:lvl3pPr>
              <a:defRPr baseline="0">
                <a:latin typeface="Arial" pitchFamily="34" charset="0"/>
                <a:ea typeface="細明體" pitchFamily="49" charset="-120"/>
              </a:defRPr>
            </a:lvl3pPr>
            <a:lvl4pPr>
              <a:defRPr baseline="0">
                <a:latin typeface="Arial" pitchFamily="34" charset="0"/>
                <a:ea typeface="細明體" pitchFamily="49" charset="-120"/>
              </a:defRPr>
            </a:lvl4pPr>
            <a:lvl5pPr>
              <a:defRPr baseline="0">
                <a:latin typeface="Arial" pitchFamily="34" charset="0"/>
                <a:ea typeface="細明體" pitchFamily="49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kumimoji="0" lang="en-US" altLang="zh-TW" sz="35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6" name="Picture 1" descr="logo-white-vertic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72" y="401641"/>
            <a:ext cx="432000" cy="86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 userDrawn="1"/>
        </p:nvSpPr>
        <p:spPr bwMode="auto">
          <a:xfrm>
            <a:off x="8460432" y="6453188"/>
            <a:ext cx="792088" cy="21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fld id="{1BDDE926-A6EA-4ED0-BFEF-28245195DCA5}" type="slidenum">
              <a:rPr lang="en-GB" altLang="zh-TW" sz="1000" smtClean="0">
                <a:ea typeface="新細明體" charset="-120"/>
              </a:rPr>
              <a:pPr>
                <a:spcBef>
                  <a:spcPct val="50000"/>
                </a:spcBef>
              </a:pPr>
              <a:t>‹#›</a:t>
            </a:fld>
            <a:endParaRPr lang="en-GB" altLang="zh-TW" sz="1000" dirty="0">
              <a:ea typeface="新細明體" charset="-120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457200" y="549623"/>
            <a:ext cx="8229600" cy="719137"/>
          </a:xfrm>
        </p:spPr>
        <p:txBody>
          <a:bodyPr/>
          <a:lstStyle>
            <a:lvl1pPr>
              <a:defRPr baseline="0">
                <a:latin typeface="Arial" pitchFamily="34" charset="0"/>
                <a:ea typeface="細明體" pitchFamily="49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038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038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8339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GB" altLang="zh-TW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 altLang="zh-TW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1A534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549623"/>
            <a:ext cx="8229600" cy="719137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  <a:ea typeface="細明體" pitchFamily="49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1" i="0" u="none" strike="noStrike" kern="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細明體" pitchFamily="49" charset="-120"/>
                <a:cs typeface="+mj-cs"/>
              </a:rPr>
              <a:t>HEADLINE HERE </a:t>
            </a:r>
            <a:r>
              <a:rPr kumimoji="0" lang="zh-TW" altLang="en-US" sz="3500" b="1" i="0" u="none" strike="noStrike" kern="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細明體" pitchFamily="49" charset="-120"/>
                <a:cs typeface="+mj-cs"/>
              </a:rPr>
              <a:t>按一下以編輯標題</a:t>
            </a:r>
            <a:endParaRPr kumimoji="0" lang="zh-TW" altLang="en-US" sz="3500" b="1" i="0" u="none" strike="noStrike" kern="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細明體" pitchFamily="49" charset="-120"/>
              <a:cs typeface="+mj-cs"/>
            </a:endParaRPr>
          </a:p>
        </p:txBody>
      </p:sp>
      <p:pic>
        <p:nvPicPr>
          <p:cNvPr id="6" name="Picture 1" descr="logo-white-vertical.psd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388472" y="401641"/>
            <a:ext cx="432000" cy="86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460432" y="6453188"/>
            <a:ext cx="792088" cy="21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fld id="{1BDDE926-A6EA-4ED0-BFEF-28245195DCA5}" type="slidenum">
              <a:rPr lang="en-GB" altLang="zh-TW" sz="1000" smtClean="0">
                <a:ea typeface="新細明體" charset="-120"/>
              </a:rPr>
              <a:pPr>
                <a:spcBef>
                  <a:spcPct val="50000"/>
                </a:spcBef>
              </a:pPr>
              <a:t>‹#›</a:t>
            </a:fld>
            <a:endParaRPr lang="en-GB" altLang="zh-TW" sz="1000" dirty="0">
              <a:ea typeface="新細明體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66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50" r:id="rId11"/>
    <p:sldLayoutId id="2147483652" r:id="rId12"/>
    <p:sldLayoutId id="2147483653" r:id="rId13"/>
    <p:sldLayoutId id="2147483658" r:id="rId14"/>
    <p:sldLayoutId id="2147483654" r:id="rId15"/>
    <p:sldLayoutId id="2147483656" r:id="rId16"/>
    <p:sldLayoutId id="2147483657" r:id="rId17"/>
    <p:sldLayoutId id="2147483659" r:id="rId18"/>
    <p:sldLayoutId id="2147483667" r:id="rId1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61A534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 baseline="0">
          <a:solidFill>
            <a:schemeClr val="tx1"/>
          </a:solidFill>
          <a:latin typeface="Arial" pitchFamily="34" charset="0"/>
          <a:ea typeface="細明體" pitchFamily="49" charset="-12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baseline="0">
          <a:solidFill>
            <a:schemeClr val="tx1"/>
          </a:solidFill>
          <a:latin typeface="Arial" pitchFamily="34" charset="0"/>
          <a:ea typeface="細明體" pitchFamily="49" charset="-12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baseline="0">
          <a:solidFill>
            <a:schemeClr val="tx1"/>
          </a:solidFill>
          <a:latin typeface="Arial" pitchFamily="34" charset="0"/>
          <a:ea typeface="細明體" pitchFamily="49" charset="-12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baseline="0">
          <a:solidFill>
            <a:schemeClr val="tx1"/>
          </a:solidFill>
          <a:latin typeface="Arial" pitchFamily="34" charset="0"/>
          <a:ea typeface="細明體" pitchFamily="49" charset="-12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baseline="0">
          <a:solidFill>
            <a:schemeClr val="tx1"/>
          </a:solidFill>
          <a:latin typeface="Arial" pitchFamily="34" charset="0"/>
          <a:ea typeface="細明體" pitchFamily="49" charset="-12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hindthebrands.org/zh-hk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ehindthebrands.org/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hindthebrands.org/zh-h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標題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TW" altLang="en-US" dirty="0" smtClean="0"/>
              <a:t>倡議幹事 鄭依依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 smtClean="0"/>
              <a:t>9-6-2014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3528" y="1628800"/>
            <a:ext cx="8497887" cy="1655762"/>
          </a:xfrm>
        </p:spPr>
        <p:txBody>
          <a:bodyPr/>
          <a:lstStyle/>
          <a:p>
            <a:pPr algn="ctr"/>
            <a:r>
              <a:rPr lang="zh-TW" altLang="en-US" dirty="0" smtClean="0"/>
              <a:t>跨國食品企業</a:t>
            </a:r>
            <a:endParaRPr lang="en-US" altLang="zh-TW" dirty="0" smtClean="0"/>
          </a:p>
          <a:p>
            <a:pPr algn="ctr"/>
            <a:r>
              <a:rPr lang="zh-TW" altLang="en-US" dirty="0" smtClean="0"/>
              <a:t>與</a:t>
            </a:r>
            <a:endParaRPr lang="en-US" altLang="zh-TW" dirty="0" smtClean="0"/>
          </a:p>
          <a:p>
            <a:pPr algn="ctr"/>
            <a:r>
              <a:rPr lang="zh-TW" altLang="en-US" dirty="0" smtClean="0"/>
              <a:t>不公平貿易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探討問題</a:t>
            </a:r>
            <a:r>
              <a:rPr lang="zh-TW" altLang="en-US" dirty="0"/>
              <a:t>：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誰操控著糧食系統？誰得益？誰受害？</a:t>
            </a:r>
            <a:endParaRPr lang="en-US" altLang="zh-TW" dirty="0" smtClean="0"/>
          </a:p>
          <a:p>
            <a:r>
              <a:rPr lang="zh-TW" altLang="en-US" dirty="0" smtClean="0"/>
              <a:t>跨國食品企業為我們提供各式食物，有否承擔企業社會責任？</a:t>
            </a:r>
            <a:endParaRPr lang="en-US" altLang="zh-TW" dirty="0" smtClean="0"/>
          </a:p>
          <a:p>
            <a:r>
              <a:rPr lang="zh-TW" altLang="en-US" dirty="0" smtClean="0"/>
              <a:t>跨國食品企業跟糧食系統上的持份者的關係是怎樣？</a:t>
            </a:r>
            <a:endParaRPr lang="en-US" altLang="zh-TW" dirty="0" smtClean="0"/>
          </a:p>
          <a:p>
            <a:r>
              <a:rPr lang="zh-TW" altLang="en-US" dirty="0" smtClean="0"/>
              <a:t>消費者在糧食系統中，又扮演甚麼角色？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227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我們喜愛的品牌</a:t>
            </a:r>
            <a:r>
              <a:rPr lang="en-US" altLang="zh-TW" dirty="0" smtClean="0"/>
              <a:t>……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English Text in Arial Font</a:t>
            </a:r>
          </a:p>
          <a:p>
            <a:r>
              <a:rPr lang="zh-TW" altLang="en-US" dirty="0" smtClean="0"/>
              <a:t>中文文字使用細明體</a:t>
            </a:r>
            <a:r>
              <a:rPr lang="en-US" altLang="zh-TW" dirty="0" smtClean="0"/>
              <a:t>(</a:t>
            </a:r>
            <a:r>
              <a:rPr lang="zh-TW" altLang="en-US" dirty="0" smtClean="0"/>
              <a:t>或黑體，如你的電腦已安裝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pic>
        <p:nvPicPr>
          <p:cNvPr id="5" name="圖片 4" descr="Nestle_Coff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9680398" cy="5445224"/>
          </a:xfrm>
          <a:prstGeom prst="rect">
            <a:avLst/>
          </a:prstGeom>
        </p:spPr>
      </p:pic>
      <p:pic>
        <p:nvPicPr>
          <p:cNvPr id="6" name="圖片 5" descr="Nestle_Coffee_br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797152"/>
            <a:ext cx="2592287" cy="74618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 flipH="1">
            <a:off x="1259632" y="5445224"/>
            <a:ext cx="2520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 4000 </a:t>
            </a:r>
            <a:r>
              <a:rPr lang="zh-TW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杯</a:t>
            </a:r>
            <a:r>
              <a:rPr lang="en-US" altLang="zh-TW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zh-TW" altLang="en-US" sz="32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3419872" y="5157192"/>
            <a:ext cx="2232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 smtClean="0">
                <a:solidFill>
                  <a:schemeClr val="bg1"/>
                </a:solidFill>
              </a:rPr>
              <a:t>/ </a:t>
            </a:r>
            <a:r>
              <a:rPr lang="zh-TW" altLang="en-US" sz="6600" dirty="0" smtClean="0">
                <a:solidFill>
                  <a:schemeClr val="bg1"/>
                </a:solidFill>
              </a:rPr>
              <a:t>秒</a:t>
            </a:r>
            <a:endParaRPr lang="zh-TW" alt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 descr="CocaColaProduct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486381"/>
            <a:ext cx="9638211" cy="5371619"/>
          </a:xfrm>
        </p:spPr>
      </p:pic>
      <p:sp>
        <p:nvSpPr>
          <p:cNvPr id="7" name="文字方塊 6"/>
          <p:cNvSpPr txBox="1"/>
          <p:nvPr/>
        </p:nvSpPr>
        <p:spPr>
          <a:xfrm>
            <a:off x="1259632" y="5661248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 smtClean="0"/>
              <a:t>1,700,000,000</a:t>
            </a:r>
            <a:r>
              <a:rPr lang="zh-TW" altLang="en-US" sz="5400" dirty="0" smtClean="0"/>
              <a:t>人次</a:t>
            </a:r>
            <a:endParaRPr lang="zh-TW" altLang="en-US" sz="5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251520" y="155679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/>
              <a:t>每日</a:t>
            </a:r>
            <a:r>
              <a:rPr lang="en-US" altLang="zh-TW" sz="4800" dirty="0" smtClean="0"/>
              <a:t>…</a:t>
            </a:r>
            <a:endParaRPr lang="zh-TW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收益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67544" y="1412776"/>
          <a:ext cx="8208911" cy="43924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89000"/>
                <a:gridCol w="1818095"/>
                <a:gridCol w="3001816"/>
              </a:tblGrid>
              <a:tr h="593298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公司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/>
                        <a:t>年總收益</a:t>
                      </a:r>
                      <a:endParaRPr lang="en-US" altLang="zh-TW" sz="1600" baseline="0" dirty="0" smtClean="0"/>
                    </a:p>
                    <a:p>
                      <a:pPr algn="ctr"/>
                      <a:r>
                        <a:rPr lang="en-US" altLang="zh-TW" sz="1600" baseline="0" dirty="0" smtClean="0"/>
                        <a:t>(</a:t>
                      </a:r>
                      <a:r>
                        <a:rPr lang="zh-TW" altLang="en-US" sz="1600" baseline="0" dirty="0" smtClean="0"/>
                        <a:t>百億 </a:t>
                      </a:r>
                      <a:r>
                        <a:rPr lang="en-US" altLang="zh-TW" sz="1600" baseline="0" dirty="0" smtClean="0"/>
                        <a:t>/ </a:t>
                      </a:r>
                      <a:r>
                        <a:rPr lang="zh-TW" altLang="en-US" sz="1600" baseline="0" dirty="0" smtClean="0"/>
                        <a:t>美金</a:t>
                      </a:r>
                      <a:r>
                        <a:rPr lang="en-US" altLang="zh-TW" sz="1600" baseline="0" dirty="0" smtClean="0"/>
                        <a:t>)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baseline="0" dirty="0" smtClean="0"/>
                        <a:t>福布斯 </a:t>
                      </a:r>
                      <a:r>
                        <a:rPr lang="en-US" altLang="zh-TW" sz="1600" baseline="0" dirty="0" smtClean="0"/>
                        <a:t>2000 </a:t>
                      </a:r>
                      <a:r>
                        <a:rPr lang="zh-TW" altLang="en-US" sz="1600" baseline="0" dirty="0" smtClean="0"/>
                        <a:t>排名</a:t>
                      </a:r>
                      <a:endParaRPr lang="en-US" altLang="zh-TW" sz="1600" baseline="0" dirty="0" smtClean="0"/>
                    </a:p>
                    <a:p>
                      <a:r>
                        <a:rPr lang="en-US" altLang="zh-TW" sz="1600" baseline="0" dirty="0" smtClean="0"/>
                        <a:t>(</a:t>
                      </a:r>
                      <a:r>
                        <a:rPr lang="zh-TW" altLang="en-US" sz="1600" baseline="0" dirty="0" smtClean="0"/>
                        <a:t>食品及飲品業界</a:t>
                      </a:r>
                      <a:r>
                        <a:rPr lang="en-US" altLang="zh-TW" sz="1600" baseline="0" dirty="0" smtClean="0"/>
                        <a:t>,  2012</a:t>
                      </a:r>
                      <a:r>
                        <a:rPr lang="zh-TW" altLang="en-US" sz="1600" baseline="0" dirty="0" smtClean="0"/>
                        <a:t>年</a:t>
                      </a:r>
                      <a:r>
                        <a:rPr lang="en-US" altLang="zh-TW" sz="1600" baseline="0" dirty="0" smtClean="0"/>
                        <a:t>4</a:t>
                      </a:r>
                      <a:r>
                        <a:rPr lang="zh-TW" altLang="en-US" sz="1600" baseline="0" dirty="0" smtClean="0"/>
                        <a:t>月</a:t>
                      </a:r>
                      <a:r>
                        <a:rPr lang="en-US" altLang="zh-TW" sz="1600" baseline="0" dirty="0" smtClean="0"/>
                        <a:t>)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</a:rPr>
                        <a:t>雀巢 </a:t>
                      </a:r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</a:rPr>
                        <a:t>Nestle</a:t>
                      </a:r>
                      <a:endParaRPr lang="zh-TW" alt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</a:rPr>
                        <a:t>9.03</a:t>
                      </a:r>
                      <a:endParaRPr lang="zh-TW" alt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百事</a:t>
                      </a:r>
                      <a:r>
                        <a:rPr lang="zh-TW" altLang="en-US" sz="1600" baseline="0" dirty="0" smtClean="0"/>
                        <a:t>公司 </a:t>
                      </a:r>
                      <a:r>
                        <a:rPr lang="en-US" altLang="zh-TW" sz="1600" dirty="0" smtClean="0"/>
                        <a:t>PepsiCo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6.65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</a:rPr>
                        <a:t>可口可樂</a:t>
                      </a:r>
                      <a:r>
                        <a:rPr lang="zh-TW" altLang="en-US" sz="16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altLang="zh-TW" sz="1600" b="1" baseline="0" dirty="0" smtClean="0">
                          <a:solidFill>
                            <a:srgbClr val="C00000"/>
                          </a:solidFill>
                        </a:rPr>
                        <a:t>Coca - Cola</a:t>
                      </a:r>
                      <a:endParaRPr lang="zh-TW" alt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</a:rPr>
                        <a:t>4.43</a:t>
                      </a:r>
                      <a:endParaRPr lang="zh-TW" alt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聯合利華 </a:t>
                      </a:r>
                      <a:r>
                        <a:rPr lang="en-US" altLang="zh-TW" sz="1600" dirty="0" smtClean="0"/>
                        <a:t>Unilever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6.02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en-US" altLang="zh-TW" sz="1600" dirty="0" err="1" smtClean="0"/>
                        <a:t>Mondelez</a:t>
                      </a:r>
                      <a:r>
                        <a:rPr lang="en-US" altLang="zh-TW" sz="1600" baseline="0" dirty="0" smtClean="0"/>
                        <a:t> </a:t>
                      </a:r>
                      <a:r>
                        <a:rPr lang="zh-TW" altLang="en-US" sz="1600" baseline="0" dirty="0" smtClean="0"/>
                        <a:t>國際</a:t>
                      </a:r>
                      <a:r>
                        <a:rPr lang="en-US" altLang="zh-TW" sz="1600" baseline="0" dirty="0" smtClean="0"/>
                        <a:t>( </a:t>
                      </a:r>
                      <a:r>
                        <a:rPr lang="zh-TW" altLang="en-US" sz="1600" baseline="0" dirty="0" smtClean="0"/>
                        <a:t>前稱「卡夫食品」</a:t>
                      </a:r>
                      <a:r>
                        <a:rPr lang="en-US" altLang="zh-TW" sz="1600" baseline="0" dirty="0" smtClean="0"/>
                        <a:t>)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5.54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 (combined</a:t>
                      </a:r>
                      <a:r>
                        <a:rPr lang="en-US" altLang="zh-TW" sz="1600" baseline="0" dirty="0" smtClean="0"/>
                        <a:t> firm)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瑪氏食品</a:t>
                      </a:r>
                      <a:r>
                        <a:rPr lang="zh-TW" altLang="en-US" sz="1600" baseline="0" dirty="0" smtClean="0"/>
                        <a:t> </a:t>
                      </a:r>
                      <a:r>
                        <a:rPr lang="en-US" altLang="zh-TW" sz="1600" dirty="0" smtClean="0"/>
                        <a:t>Mars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3.0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Not ranked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達能 </a:t>
                      </a:r>
                      <a:r>
                        <a:rPr lang="en-US" altLang="zh-TW" sz="1600" dirty="0" err="1" smtClean="0"/>
                        <a:t>Danone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2.5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英聯食品</a:t>
                      </a:r>
                      <a:r>
                        <a:rPr lang="zh-TW" altLang="en-US" sz="1600" baseline="0" dirty="0" smtClean="0"/>
                        <a:t> </a:t>
                      </a:r>
                      <a:r>
                        <a:rPr lang="en-US" altLang="zh-TW" sz="1600" dirty="0" smtClean="0"/>
                        <a:t>Associated British Food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1.72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通用磨坊 </a:t>
                      </a:r>
                      <a:r>
                        <a:rPr lang="en-US" altLang="zh-TW" sz="1600" dirty="0" smtClean="0"/>
                        <a:t>General Mills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1.5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</a:tr>
              <a:tr h="379919"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家樂氏 </a:t>
                      </a:r>
                      <a:r>
                        <a:rPr lang="en-US" altLang="zh-TW" sz="1600" dirty="0" smtClean="0"/>
                        <a:t>Kellogg’s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1.32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51520" y="5877272"/>
            <a:ext cx="8892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FF0000"/>
                </a:solidFill>
              </a:rPr>
              <a:t>2010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年，合共年總收益  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4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千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5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百億美元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  </a:t>
            </a:r>
            <a:r>
              <a:rPr lang="en-US" altLang="zh-TW" sz="1600" dirty="0" smtClean="0"/>
              <a:t>&gt; 77 </a:t>
            </a:r>
            <a:r>
              <a:rPr lang="zh-TW" altLang="en-US" sz="1600" dirty="0" smtClean="0"/>
              <a:t>個最貧窮的發展中國家</a:t>
            </a:r>
            <a:r>
              <a:rPr lang="en-US" altLang="zh-TW" sz="1600" dirty="0" smtClean="0"/>
              <a:t>GDP (4</a:t>
            </a:r>
            <a:r>
              <a:rPr lang="zh-TW" altLang="en-US" sz="1600" dirty="0" smtClean="0"/>
              <a:t>千</a:t>
            </a:r>
            <a:r>
              <a:rPr lang="en-US" altLang="zh-TW" sz="1600" dirty="0" smtClean="0"/>
              <a:t>3</a:t>
            </a:r>
            <a:r>
              <a:rPr lang="zh-TW" altLang="en-US" sz="1600" dirty="0" smtClean="0"/>
              <a:t>百</a:t>
            </a:r>
            <a:r>
              <a:rPr lang="en-US" altLang="zh-TW" sz="1600" dirty="0" smtClean="0"/>
              <a:t>90</a:t>
            </a:r>
            <a:r>
              <a:rPr lang="zh-TW" altLang="en-US" sz="1600" dirty="0" smtClean="0"/>
              <a:t>億 美元</a:t>
            </a:r>
            <a:r>
              <a:rPr lang="en-US" altLang="zh-TW" sz="16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全球十大食品公司</a:t>
            </a:r>
            <a:endParaRPr lang="zh-TW" altLang="en-US" dirty="0"/>
          </a:p>
        </p:txBody>
      </p:sp>
      <p:pic>
        <p:nvPicPr>
          <p:cNvPr id="5" name="內容版面配置區 4" descr="Big Ten only_big 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303948"/>
            <a:ext cx="9161320" cy="5554050"/>
          </a:xfrm>
        </p:spPr>
      </p:pic>
      <p:pic>
        <p:nvPicPr>
          <p:cNvPr id="7" name="圖片 6" descr="Big Ten and Sub-brands_big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68761"/>
            <a:ext cx="9219365" cy="5589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這和我有什麼關係？</a:t>
            </a:r>
            <a:endParaRPr lang="zh-TW" altLang="en-US" dirty="0"/>
          </a:p>
        </p:txBody>
      </p:sp>
      <p:pic>
        <p:nvPicPr>
          <p:cNvPr id="4" name="內容版面配置區 3" descr="Shop at SuperMark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8170843" cy="5445224"/>
          </a:xfrm>
        </p:spPr>
      </p:pic>
      <p:pic>
        <p:nvPicPr>
          <p:cNvPr id="1026" name="Picture 2" descr="C:\Documents and Settings\debby.cheng\Local Settings\Temporary Internet Files\Content.IE5\Y685WFRS\MC90038355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484784"/>
            <a:ext cx="1584176" cy="3488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78676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在食物供應鏈上</a:t>
            </a:r>
            <a:r>
              <a:rPr lang="en-US" altLang="zh-TW" dirty="0" smtClean="0"/>
              <a:t>…</a:t>
            </a:r>
            <a:endParaRPr lang="zh-TW" altLang="en-US" dirty="0"/>
          </a:p>
        </p:txBody>
      </p:sp>
      <p:sp>
        <p:nvSpPr>
          <p:cNvPr id="6" name="橢圓形圖說文字 5"/>
          <p:cNvSpPr/>
          <p:nvPr/>
        </p:nvSpPr>
        <p:spPr bwMode="auto">
          <a:xfrm>
            <a:off x="6588224" y="1268760"/>
            <a:ext cx="2088232" cy="1584176"/>
          </a:xfrm>
          <a:prstGeom prst="wedgeEllipseCallout">
            <a:avLst>
              <a:gd name="adj1" fmla="val -58366"/>
              <a:gd name="adj2" fmla="val 114973"/>
            </a:avLst>
          </a:prstGeom>
          <a:solidFill>
            <a:srgbClr val="FFC000"/>
          </a:solidFill>
          <a:ln w="9525" cap="flat" cmpd="sng" algn="ctr">
            <a:solidFill>
              <a:srgbClr val="E7005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70%</a:t>
            </a:r>
            <a:r>
              <a:rPr lang="zh-TW" altLang="en-US" dirty="0" smtClean="0"/>
              <a:t>的糧食被</a:t>
            </a:r>
            <a:r>
              <a:rPr lang="en-US" altLang="zh-TW" b="1" dirty="0" smtClean="0">
                <a:solidFill>
                  <a:srgbClr val="FF0000"/>
                </a:solidFill>
              </a:rPr>
              <a:t>&lt; 500</a:t>
            </a:r>
            <a:r>
              <a:rPr lang="zh-TW" altLang="en-US" b="1" dirty="0" smtClean="0">
                <a:solidFill>
                  <a:srgbClr val="FF0000"/>
                </a:solidFill>
              </a:rPr>
              <a:t>家</a:t>
            </a:r>
            <a:r>
              <a:rPr lang="zh-TW" altLang="en-US" dirty="0" smtClean="0"/>
              <a:t>公司所控制！</a:t>
            </a: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005064"/>
            <a:ext cx="6762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581128"/>
            <a:ext cx="9239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05064"/>
            <a:ext cx="6762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869160"/>
            <a:ext cx="105727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4365104"/>
            <a:ext cx="6191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4941168"/>
            <a:ext cx="7048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157192"/>
            <a:ext cx="5143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912" y="5301208"/>
            <a:ext cx="7620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23928" y="5805264"/>
            <a:ext cx="10668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99992" y="6237312"/>
            <a:ext cx="7810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\\sumfile01\configs\esahan\Desktop\Pics for FCC presentation\ToC FCC v2.bmp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83768" y="1556792"/>
            <a:ext cx="633013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環環相扣</a:t>
            </a:r>
            <a:endParaRPr lang="zh-TW" altLang="en-US" dirty="0"/>
          </a:p>
        </p:txBody>
      </p:sp>
      <p:graphicFrame>
        <p:nvGraphicFramePr>
          <p:cNvPr id="10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67544" y="1772816"/>
          <a:ext cx="2987824" cy="298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矩形 6"/>
          <p:cNvSpPr/>
          <p:nvPr/>
        </p:nvSpPr>
        <p:spPr>
          <a:xfrm>
            <a:off x="144016" y="5589240"/>
            <a:ext cx="8532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b="1" dirty="0" smtClean="0">
                <a:solidFill>
                  <a:schemeClr val="bg2">
                    <a:lumMod val="75000"/>
                  </a:schemeClr>
                </a:solidFill>
              </a:rPr>
              <a:t>十大食品和飲品公司</a:t>
            </a:r>
            <a:r>
              <a:rPr lang="en-US" altLang="zh-TW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</a:rPr>
              <a:t>每日總收入高達</a:t>
            </a:r>
            <a:r>
              <a:rPr lang="en-US" altLang="zh-TW" dirty="0" smtClean="0">
                <a:solidFill>
                  <a:srgbClr val="000000"/>
                </a:solidFill>
              </a:rPr>
              <a:t>11</a:t>
            </a:r>
            <a:r>
              <a:rPr lang="zh-TW" altLang="en-US" dirty="0" smtClean="0">
                <a:solidFill>
                  <a:srgbClr val="000000"/>
                </a:solidFill>
              </a:rPr>
              <a:t>億美元，在</a:t>
            </a:r>
            <a:r>
              <a:rPr lang="zh-TW" altLang="en-US" dirty="0" smtClean="0">
                <a:solidFill>
                  <a:srgbClr val="FF0000"/>
                </a:solidFill>
              </a:rPr>
              <a:t>食品供應鏈上有重大的影響力</a:t>
            </a:r>
            <a:r>
              <a:rPr lang="en-US" altLang="zh-TW" dirty="0" smtClean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r>
              <a:rPr lang="zh-TW" altLang="en-US" dirty="0" smtClean="0">
                <a:solidFill>
                  <a:srgbClr val="000000"/>
                </a:solidFill>
              </a:rPr>
              <a:t>它們商業上的成功，全靠用盡了各地便宜的土地等自然資源和勞動力，同時爭取最的利潤。</a:t>
            </a:r>
            <a:r>
              <a:rPr lang="en-US" altLang="zh-TW" dirty="0" smtClean="0">
                <a:solidFill>
                  <a:srgbClr val="000000"/>
                </a:solidFill>
              </a:rPr>
              <a:t/>
            </a:r>
            <a:br>
              <a:rPr lang="en-US" altLang="zh-TW" dirty="0" smtClean="0">
                <a:solidFill>
                  <a:srgbClr val="000000"/>
                </a:solidFill>
              </a:rPr>
            </a:br>
            <a:r>
              <a:rPr lang="zh-TW" altLang="en-US" dirty="0" smtClean="0">
                <a:solidFill>
                  <a:srgbClr val="000000"/>
                </a:solidFill>
              </a:rPr>
              <a:t>是時候，要為貧窮的小農戶負上責任了！</a:t>
            </a:r>
            <a:endParaRPr lang="en-US" altLang="zh-TW" dirty="0" smtClean="0">
              <a:solidFill>
                <a:srgbClr val="000000"/>
              </a:solidFill>
            </a:endParaRPr>
          </a:p>
        </p:txBody>
      </p:sp>
      <p:sp>
        <p:nvSpPr>
          <p:cNvPr id="8" name="流程圖: 接點 7"/>
          <p:cNvSpPr/>
          <p:nvPr/>
        </p:nvSpPr>
        <p:spPr bwMode="auto">
          <a:xfrm>
            <a:off x="3275856" y="2348880"/>
            <a:ext cx="1152128" cy="1152128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75856" y="270892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chemeClr val="bg1"/>
                </a:solidFill>
              </a:rPr>
              <a:t>零售商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流程圖: 接點 10"/>
          <p:cNvSpPr/>
          <p:nvPr/>
        </p:nvSpPr>
        <p:spPr bwMode="auto">
          <a:xfrm>
            <a:off x="3851920" y="3933056"/>
            <a:ext cx="1224136" cy="1152128"/>
          </a:xfrm>
          <a:prstGeom prst="flowChartConnector">
            <a:avLst/>
          </a:prstGeom>
          <a:solidFill>
            <a:srgbClr val="20BE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923928" y="422108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食品和飲品公司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3" name="流程圖: 接點 12"/>
          <p:cNvSpPr/>
          <p:nvPr/>
        </p:nvSpPr>
        <p:spPr bwMode="auto">
          <a:xfrm>
            <a:off x="5508104" y="3068960"/>
            <a:ext cx="1512168" cy="1440160"/>
          </a:xfrm>
          <a:prstGeom prst="flowChartConnector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724128" y="357301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</a:rPr>
              <a:t>貿易商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流程圖: 接點 14"/>
          <p:cNvSpPr/>
          <p:nvPr/>
        </p:nvSpPr>
        <p:spPr bwMode="auto">
          <a:xfrm>
            <a:off x="6804248" y="1844824"/>
            <a:ext cx="1296144" cy="1224136"/>
          </a:xfrm>
          <a:prstGeom prst="flowChartConnector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948264" y="2276872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200" dirty="0" smtClean="0">
                <a:solidFill>
                  <a:schemeClr val="bg1"/>
                </a:solidFill>
              </a:rPr>
              <a:t>小農戶</a:t>
            </a:r>
            <a:endParaRPr lang="zh-TW" alt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4950" b="18759"/>
          <a:stretch/>
        </p:blipFill>
        <p:spPr bwMode="auto">
          <a:xfrm>
            <a:off x="143813" y="404664"/>
            <a:ext cx="8808640" cy="467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2"/>
          <p:cNvSpPr txBox="1"/>
          <p:nvPr/>
        </p:nvSpPr>
        <p:spPr>
          <a:xfrm>
            <a:off x="1187624" y="5445224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中文版：</a:t>
            </a:r>
            <a:r>
              <a:rPr lang="en-US" altLang="zh-HK" u="sng" dirty="0">
                <a:hlinkClick r:id="rId3"/>
              </a:rPr>
              <a:t>http://</a:t>
            </a:r>
            <a:r>
              <a:rPr lang="en-US" altLang="zh-HK" u="sng" dirty="0" smtClean="0">
                <a:hlinkClick r:id="rId3"/>
              </a:rPr>
              <a:t>www.behindthebrands.org/zh-hk</a:t>
            </a:r>
            <a:endParaRPr lang="en-US" altLang="zh-HK" u="sng" dirty="0" smtClean="0"/>
          </a:p>
          <a:p>
            <a:endParaRPr lang="en-US" altLang="zh-HK" u="sng" dirty="0"/>
          </a:p>
          <a:p>
            <a:r>
              <a:rPr lang="zh-TW" altLang="en-US" dirty="0" smtClean="0"/>
              <a:t>英文版：</a:t>
            </a:r>
            <a:r>
              <a:rPr lang="en-US" altLang="zh-HK" u="sng" dirty="0">
                <a:hlinkClick r:id="rId4"/>
              </a:rPr>
              <a:t>http://www.behindthebrands.org/en</a:t>
            </a:r>
            <a:endParaRPr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83183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圖片 3" descr="評分表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685925"/>
            <a:ext cx="5543550" cy="5172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向右箭號 12"/>
          <p:cNvSpPr/>
          <p:nvPr/>
        </p:nvSpPr>
        <p:spPr bwMode="auto">
          <a:xfrm>
            <a:off x="755576" y="4221088"/>
            <a:ext cx="7272808" cy="72008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七大議題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251520" y="1628800"/>
            <a:ext cx="582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/>
              <a:t>食品和飲品公司要對它們供應鏈上發生的事負責：</a:t>
            </a:r>
            <a:endParaRPr lang="zh-TW" alt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132856"/>
            <a:ext cx="7947500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005064"/>
            <a:ext cx="101471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755576" y="558924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B050"/>
                </a:solidFill>
              </a:rPr>
              <a:t>企業社會責任</a:t>
            </a:r>
            <a:r>
              <a:rPr lang="en-US" altLang="zh-TW" b="1" dirty="0" smtClean="0">
                <a:solidFill>
                  <a:srgbClr val="00B050"/>
                </a:solidFill>
              </a:rPr>
              <a:t>(CSR): </a:t>
            </a:r>
            <a:r>
              <a:rPr lang="zh-TW" altLang="en-US" dirty="0" smtClean="0"/>
              <a:t>企業經營需尊重人權、社區、生態環境等方法，來達至商業上的成功，過程中需向相關持份者負責。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4005064"/>
            <a:ext cx="7272808" cy="2161481"/>
          </a:xfrm>
        </p:spPr>
        <p:txBody>
          <a:bodyPr/>
          <a:lstStyle/>
          <a:p>
            <a:r>
              <a:rPr lang="zh-TW" altLang="en-US" dirty="0" smtClean="0"/>
              <a:t>過去</a:t>
            </a:r>
            <a:r>
              <a:rPr lang="en-US" altLang="zh-TW" dirty="0" smtClean="0"/>
              <a:t>10</a:t>
            </a:r>
            <a:r>
              <a:rPr lang="zh-TW" altLang="en-US" dirty="0" smtClean="0"/>
              <a:t>年，全球有相當於</a:t>
            </a:r>
            <a:r>
              <a:rPr lang="en-US" altLang="zh-TW" b="1" dirty="0" smtClean="0">
                <a:solidFill>
                  <a:srgbClr val="00B050"/>
                </a:solidFill>
              </a:rPr>
              <a:t>8</a:t>
            </a:r>
            <a:r>
              <a:rPr lang="zh-TW" altLang="en-US" b="1" dirty="0" smtClean="0">
                <a:solidFill>
                  <a:srgbClr val="00B050"/>
                </a:solidFill>
              </a:rPr>
              <a:t>倍英國國土</a:t>
            </a:r>
            <a:r>
              <a:rPr lang="zh-TW" altLang="en-US" dirty="0" smtClean="0"/>
              <a:t>的土地出售或出租</a:t>
            </a:r>
            <a:endParaRPr lang="en-US" altLang="zh-TW" dirty="0" smtClean="0"/>
          </a:p>
          <a:p>
            <a:r>
              <a:rPr lang="en-US" altLang="zh-TW" dirty="0" smtClean="0"/>
              <a:t>2008</a:t>
            </a:r>
            <a:r>
              <a:rPr lang="zh-TW" altLang="en-US" dirty="0" smtClean="0"/>
              <a:t>年中至</a:t>
            </a:r>
            <a:r>
              <a:rPr lang="en-US" altLang="zh-TW" dirty="0" smtClean="0"/>
              <a:t>2009</a:t>
            </a:r>
            <a:r>
              <a:rPr lang="zh-TW" altLang="en-US" dirty="0" smtClean="0"/>
              <a:t>年底，發展中國家與外國投資者進行的</a:t>
            </a:r>
            <a:r>
              <a:rPr lang="zh-TW" altLang="en-US" b="1" dirty="0" smtClean="0">
                <a:solidFill>
                  <a:srgbClr val="00B050"/>
                </a:solidFill>
              </a:rPr>
              <a:t>農地交易</a:t>
            </a:r>
            <a:r>
              <a:rPr lang="zh-TW" altLang="en-US" dirty="0" smtClean="0"/>
              <a:t>增加近</a:t>
            </a:r>
            <a:r>
              <a:rPr lang="en-US" altLang="zh-TW" dirty="0" smtClean="0"/>
              <a:t>200%</a:t>
            </a:r>
          </a:p>
          <a:p>
            <a:r>
              <a:rPr lang="zh-TW" altLang="en-US" dirty="0" smtClean="0"/>
              <a:t>當地人民自由表達的意願？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1013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4149080"/>
            <a:ext cx="7488832" cy="1729433"/>
          </a:xfrm>
        </p:spPr>
        <p:txBody>
          <a:bodyPr/>
          <a:lstStyle/>
          <a:p>
            <a:r>
              <a:rPr lang="zh-TW" altLang="en-US" dirty="0" smtClean="0"/>
              <a:t>婦女在農業勞動力中佔</a:t>
            </a:r>
            <a:r>
              <a:rPr lang="en-US" altLang="zh-TW" b="1" dirty="0" smtClean="0">
                <a:solidFill>
                  <a:srgbClr val="00B050"/>
                </a:solidFill>
              </a:rPr>
              <a:t>43%</a:t>
            </a:r>
            <a:r>
              <a:rPr lang="zh-TW" altLang="en-US" dirty="0" smtClean="0"/>
              <a:t>，往往卻</a:t>
            </a:r>
            <a:r>
              <a:rPr lang="zh-TW" altLang="en-US" b="1" dirty="0" smtClean="0">
                <a:solidFill>
                  <a:srgbClr val="00B050"/>
                </a:solidFill>
              </a:rPr>
              <a:t>同工不同酬</a:t>
            </a:r>
            <a:r>
              <a:rPr lang="zh-TW" altLang="en-US" dirty="0" smtClean="0"/>
              <a:t>，並且工作機會也受到限制</a:t>
            </a:r>
            <a:endParaRPr lang="en-US" altLang="zh-TW" dirty="0" smtClean="0"/>
          </a:p>
          <a:p>
            <a:r>
              <a:rPr lang="zh-TW" altLang="en-US" dirty="0" smtClean="0"/>
              <a:t>在喀麥隆，婦女</a:t>
            </a:r>
            <a:r>
              <a:rPr lang="zh-TW" altLang="en-US" b="1" dirty="0" smtClean="0">
                <a:solidFill>
                  <a:srgbClr val="00B050"/>
                </a:solidFill>
              </a:rPr>
              <a:t>生產了</a:t>
            </a:r>
            <a:r>
              <a:rPr lang="en-US" altLang="zh-TW" b="1" dirty="0" smtClean="0">
                <a:solidFill>
                  <a:srgbClr val="00B050"/>
                </a:solidFill>
              </a:rPr>
              <a:t>80%</a:t>
            </a:r>
            <a:r>
              <a:rPr lang="zh-TW" altLang="en-US" b="1" dirty="0" smtClean="0">
                <a:solidFill>
                  <a:srgbClr val="00B050"/>
                </a:solidFill>
              </a:rPr>
              <a:t>的食物</a:t>
            </a:r>
            <a:r>
              <a:rPr lang="zh-TW" altLang="en-US" dirty="0" smtClean="0"/>
              <a:t>，卻只擁有</a:t>
            </a:r>
            <a:r>
              <a:rPr lang="en-US" altLang="zh-TW" b="1" dirty="0" smtClean="0">
                <a:solidFill>
                  <a:srgbClr val="00B050"/>
                </a:solidFill>
              </a:rPr>
              <a:t>2%</a:t>
            </a:r>
            <a:r>
              <a:rPr lang="zh-TW" altLang="en-US" b="1" dirty="0" smtClean="0">
                <a:solidFill>
                  <a:srgbClr val="00B050"/>
                </a:solidFill>
              </a:rPr>
              <a:t>土地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1340768"/>
            <a:ext cx="13571488" cy="2495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3789040"/>
            <a:ext cx="6912768" cy="2089473"/>
          </a:xfrm>
        </p:spPr>
        <p:txBody>
          <a:bodyPr/>
          <a:lstStyle/>
          <a:p>
            <a:r>
              <a:rPr lang="zh-TW" altLang="en-US" dirty="0" smtClean="0"/>
              <a:t>全球有超過</a:t>
            </a:r>
            <a:r>
              <a:rPr lang="en-US" altLang="zh-TW" b="1" dirty="0" smtClean="0">
                <a:solidFill>
                  <a:srgbClr val="00B050"/>
                </a:solidFill>
              </a:rPr>
              <a:t>4</a:t>
            </a:r>
            <a:r>
              <a:rPr lang="zh-TW" altLang="en-US" b="1" dirty="0" smtClean="0">
                <a:solidFill>
                  <a:srgbClr val="00B050"/>
                </a:solidFill>
              </a:rPr>
              <a:t>億個面稱僅</a:t>
            </a:r>
            <a:r>
              <a:rPr lang="en-US" altLang="zh-TW" b="1" dirty="0" smtClean="0">
                <a:solidFill>
                  <a:srgbClr val="00B050"/>
                </a:solidFill>
              </a:rPr>
              <a:t>2</a:t>
            </a:r>
            <a:r>
              <a:rPr lang="zh-TW" altLang="en-US" b="1" dirty="0" smtClean="0">
                <a:solidFill>
                  <a:srgbClr val="00B050"/>
                </a:solidFill>
              </a:rPr>
              <a:t>公頃以下</a:t>
            </a:r>
            <a:r>
              <a:rPr lang="zh-TW" altLang="en-US" dirty="0" smtClean="0"/>
              <a:t>的農地</a:t>
            </a:r>
            <a:endParaRPr lang="en-US" altLang="zh-TW" dirty="0" smtClean="0"/>
          </a:p>
          <a:p>
            <a:r>
              <a:rPr lang="en-US" altLang="zh-TW" dirty="0" smtClean="0"/>
              <a:t>4</a:t>
            </a:r>
            <a:r>
              <a:rPr lang="zh-TW" altLang="en-US" dirty="0" smtClean="0"/>
              <a:t>至</a:t>
            </a:r>
            <a:r>
              <a:rPr lang="en-US" altLang="zh-TW" dirty="0" smtClean="0"/>
              <a:t>5</a:t>
            </a:r>
            <a:r>
              <a:rPr lang="zh-TW" altLang="en-US" dirty="0" smtClean="0"/>
              <a:t>億個小農場為全球大約</a:t>
            </a:r>
            <a:r>
              <a:rPr lang="en-US" altLang="zh-TW" dirty="0" smtClean="0">
                <a:solidFill>
                  <a:srgbClr val="00B050"/>
                </a:solidFill>
              </a:rPr>
              <a:t>20</a:t>
            </a:r>
            <a:r>
              <a:rPr lang="zh-TW" altLang="en-US" dirty="0" smtClean="0">
                <a:solidFill>
                  <a:srgbClr val="00B050"/>
                </a:solidFill>
              </a:rPr>
              <a:t>至</a:t>
            </a:r>
            <a:r>
              <a:rPr lang="en-US" altLang="zh-TW" dirty="0" smtClean="0">
                <a:solidFill>
                  <a:srgbClr val="00B050"/>
                </a:solidFill>
              </a:rPr>
              <a:t>30</a:t>
            </a:r>
            <a:r>
              <a:rPr lang="zh-TW" altLang="en-US" dirty="0" smtClean="0">
                <a:solidFill>
                  <a:srgbClr val="00B050"/>
                </a:solidFill>
              </a:rPr>
              <a:t>億人</a:t>
            </a:r>
            <a:r>
              <a:rPr lang="zh-TW" altLang="en-US" dirty="0" smtClean="0"/>
              <a:t>提供生計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412776"/>
            <a:ext cx="10502752" cy="207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3861048"/>
            <a:ext cx="7632848" cy="2376264"/>
          </a:xfrm>
        </p:spPr>
        <p:txBody>
          <a:bodyPr/>
          <a:lstStyle/>
          <a:p>
            <a:r>
              <a:rPr lang="zh-TW" altLang="en-US" dirty="0" smtClean="0"/>
              <a:t>全球勞動力中有</a:t>
            </a:r>
            <a:r>
              <a:rPr lang="en-US" altLang="zh-TW" b="1" dirty="0" smtClean="0">
                <a:solidFill>
                  <a:srgbClr val="00B050"/>
                </a:solidFill>
              </a:rPr>
              <a:t>35%</a:t>
            </a:r>
            <a:r>
              <a:rPr lang="zh-TW" altLang="en-US" b="1" dirty="0" smtClean="0">
                <a:solidFill>
                  <a:srgbClr val="00B050"/>
                </a:solidFill>
              </a:rPr>
              <a:t>從事農業</a:t>
            </a:r>
            <a:r>
              <a:rPr lang="zh-TW" altLang="en-US" dirty="0" smtClean="0"/>
              <a:t>，人口超過</a:t>
            </a:r>
            <a:r>
              <a:rPr lang="en-US" altLang="zh-TW" b="1" dirty="0" smtClean="0">
                <a:solidFill>
                  <a:srgbClr val="00B050"/>
                </a:solidFill>
              </a:rPr>
              <a:t>10</a:t>
            </a:r>
            <a:r>
              <a:rPr lang="zh-TW" altLang="en-US" b="1" dirty="0" smtClean="0">
                <a:solidFill>
                  <a:srgbClr val="00B050"/>
                </a:solidFill>
              </a:rPr>
              <a:t>億</a:t>
            </a:r>
            <a:endParaRPr lang="en-US" altLang="zh-TW" b="1" dirty="0" smtClean="0">
              <a:solidFill>
                <a:srgbClr val="00B050"/>
              </a:solidFill>
            </a:endParaRPr>
          </a:p>
          <a:p>
            <a:r>
              <a:rPr lang="en-US" altLang="zh-TW" dirty="0" smtClean="0">
                <a:solidFill>
                  <a:srgbClr val="00B050"/>
                </a:solidFill>
              </a:rPr>
              <a:t>53%</a:t>
            </a:r>
            <a:r>
              <a:rPr lang="zh-TW" altLang="en-US" dirty="0" smtClean="0"/>
              <a:t>的全球</a:t>
            </a:r>
            <a:r>
              <a:rPr lang="zh-TW" altLang="en-US" b="1" dirty="0" smtClean="0">
                <a:solidFill>
                  <a:srgbClr val="00B050"/>
                </a:solidFill>
              </a:rPr>
              <a:t>童工</a:t>
            </a:r>
            <a:r>
              <a:rPr lang="zh-TW" altLang="en-US" dirty="0" smtClean="0"/>
              <a:t>在農場打工，人數約為</a:t>
            </a:r>
            <a:r>
              <a:rPr lang="en-US" altLang="zh-TW" b="1" dirty="0" smtClean="0">
                <a:solidFill>
                  <a:srgbClr val="00B050"/>
                </a:solidFill>
              </a:rPr>
              <a:t>1.14</a:t>
            </a:r>
            <a:r>
              <a:rPr lang="zh-TW" altLang="en-US" b="1" dirty="0" smtClean="0">
                <a:solidFill>
                  <a:srgbClr val="00B050"/>
                </a:solidFill>
              </a:rPr>
              <a:t>億人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1412776"/>
            <a:ext cx="11302008" cy="229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83568" y="4005064"/>
            <a:ext cx="8003232" cy="1873449"/>
          </a:xfrm>
        </p:spPr>
        <p:txBody>
          <a:bodyPr/>
          <a:lstStyle/>
          <a:p>
            <a:r>
              <a:rPr lang="zh-TW" altLang="en-US" dirty="0" smtClean="0"/>
              <a:t>接近</a:t>
            </a:r>
            <a:r>
              <a:rPr lang="en-US" altLang="zh-TW" b="1" dirty="0" smtClean="0">
                <a:solidFill>
                  <a:srgbClr val="00B050"/>
                </a:solidFill>
              </a:rPr>
              <a:t>30%</a:t>
            </a:r>
            <a:r>
              <a:rPr lang="zh-TW" altLang="en-US" b="1" dirty="0" smtClean="0">
                <a:solidFill>
                  <a:srgbClr val="00B050"/>
                </a:solidFill>
              </a:rPr>
              <a:t>的溫室氣體</a:t>
            </a:r>
            <a:r>
              <a:rPr lang="zh-TW" altLang="en-US" dirty="0" smtClean="0"/>
              <a:t>排放來自糧食系統</a:t>
            </a:r>
            <a:endParaRPr lang="en-US" altLang="zh-TW" dirty="0" smtClean="0"/>
          </a:p>
          <a:p>
            <a:r>
              <a:rPr lang="zh-TW" altLang="en-US" dirty="0" smtClean="0"/>
              <a:t>面對氣候變化的影響，全球有</a:t>
            </a:r>
            <a:r>
              <a:rPr lang="en-US" altLang="zh-TW" b="1" dirty="0" smtClean="0">
                <a:solidFill>
                  <a:srgbClr val="00B050"/>
                </a:solidFill>
              </a:rPr>
              <a:t>17</a:t>
            </a:r>
            <a:r>
              <a:rPr lang="zh-TW" altLang="en-US" b="1" dirty="0" smtClean="0">
                <a:solidFill>
                  <a:srgbClr val="00B050"/>
                </a:solidFill>
              </a:rPr>
              <a:t>億農民首當其衝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4624" y="1412776"/>
            <a:ext cx="11347251" cy="243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3933056"/>
            <a:ext cx="7931224" cy="2017465"/>
          </a:xfrm>
        </p:spPr>
        <p:txBody>
          <a:bodyPr/>
          <a:lstStyle/>
          <a:p>
            <a:r>
              <a:rPr lang="zh-TW" altLang="en-US" dirty="0" smtClean="0"/>
              <a:t>到</a:t>
            </a:r>
            <a:r>
              <a:rPr lang="en-US" altLang="zh-TW" dirty="0" smtClean="0"/>
              <a:t>2025</a:t>
            </a:r>
            <a:r>
              <a:rPr lang="zh-TW" altLang="en-US" dirty="0" smtClean="0"/>
              <a:t>年， 將有</a:t>
            </a:r>
            <a:r>
              <a:rPr lang="en-US" altLang="zh-TW" b="1" dirty="0" smtClean="0">
                <a:solidFill>
                  <a:srgbClr val="00B050"/>
                </a:solidFill>
              </a:rPr>
              <a:t>8</a:t>
            </a:r>
            <a:r>
              <a:rPr lang="zh-TW" altLang="en-US" b="1" dirty="0" smtClean="0">
                <a:solidFill>
                  <a:srgbClr val="00B050"/>
                </a:solidFill>
              </a:rPr>
              <a:t>億人</a:t>
            </a:r>
            <a:r>
              <a:rPr lang="zh-TW" altLang="en-US" dirty="0" smtClean="0"/>
              <a:t>生活在</a:t>
            </a:r>
            <a:r>
              <a:rPr lang="zh-TW" altLang="en-US" b="1" dirty="0" smtClean="0">
                <a:solidFill>
                  <a:srgbClr val="00B050"/>
                </a:solidFill>
              </a:rPr>
              <a:t>絕對缺水</a:t>
            </a:r>
            <a:r>
              <a:rPr lang="zh-TW" altLang="en-US" dirty="0" smtClean="0"/>
              <a:t>的國家或地區，預計世界上有</a:t>
            </a:r>
            <a:r>
              <a:rPr lang="zh-TW" altLang="en-US" b="1" dirty="0" smtClean="0">
                <a:solidFill>
                  <a:srgbClr val="00B050"/>
                </a:solidFill>
              </a:rPr>
              <a:t>三分之二的人口</a:t>
            </a:r>
            <a:r>
              <a:rPr lang="zh-TW" altLang="en-US" dirty="0" smtClean="0"/>
              <a:t>獲得</a:t>
            </a:r>
            <a:r>
              <a:rPr lang="zh-TW" altLang="en-US" b="1" dirty="0" smtClean="0">
                <a:solidFill>
                  <a:srgbClr val="00B050"/>
                </a:solidFill>
              </a:rPr>
              <a:t>清潔食水</a:t>
            </a:r>
            <a:r>
              <a:rPr lang="zh-TW" altLang="en-US" dirty="0" smtClean="0"/>
              <a:t>的渠道將受限制</a:t>
            </a:r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1412776"/>
            <a:ext cx="10011619" cy="237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6088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5"/>
          <p:cNvSpPr txBox="1"/>
          <p:nvPr/>
        </p:nvSpPr>
        <p:spPr>
          <a:xfrm>
            <a:off x="395536" y="3140968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/>
              <a:t>要各公司真正為其行徑負責，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它們必須對其業務的性質及影響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b="1" dirty="0" smtClean="0">
                <a:solidFill>
                  <a:srgbClr val="00B050"/>
                </a:solidFill>
              </a:rPr>
              <a:t>開誠布公</a:t>
            </a:r>
            <a:endParaRPr lang="zh-TW" altLang="en-US" sz="2400" dirty="0"/>
          </a:p>
        </p:txBody>
      </p:sp>
      <p:sp>
        <p:nvSpPr>
          <p:cNvPr id="7" name="矩形 6"/>
          <p:cNvSpPr/>
          <p:nvPr/>
        </p:nvSpPr>
        <p:spPr>
          <a:xfrm>
            <a:off x="683568" y="4581128"/>
            <a:ext cx="205316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婦女福利</a:t>
            </a:r>
            <a:r>
              <a:rPr lang="en-US" altLang="zh-TW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</a:t>
            </a:r>
            <a:endParaRPr lang="zh-TW" alt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24128" y="4941168"/>
            <a:ext cx="309213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800" b="1" cap="none" spc="0" dirty="0" smtClean="0">
                <a:ln w="17780" cmpd="sng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合理價錢</a:t>
            </a:r>
            <a:r>
              <a:rPr lang="en-US" altLang="zh-TW" sz="2800" b="1" cap="none" spc="0" dirty="0" smtClean="0">
                <a:ln w="17780" cmpd="sng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zh-TW" altLang="en-US" sz="2800" b="1" cap="none" spc="0" dirty="0">
              <a:ln w="17780" cmpd="sng">
                <a:solidFill>
                  <a:schemeClr val="tx2">
                    <a:lumMod val="75000"/>
                  </a:schemeClr>
                </a:solidFill>
                <a:prstDash val="solid"/>
                <a:miter lim="800000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63688" y="5157192"/>
            <a:ext cx="18405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zh-TW" altLang="en-US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生活工資</a:t>
            </a:r>
            <a:r>
              <a:rPr lang="en-US" altLang="zh-TW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?</a:t>
            </a:r>
            <a:endParaRPr lang="zh-TW" altLang="en-US" sz="2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79912" y="5517232"/>
            <a:ext cx="29481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zh-TW" altLang="en-US" sz="2400" b="1" cap="all" spc="0" dirty="0" smtClean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減排目標</a:t>
            </a:r>
            <a:r>
              <a:rPr lang="en-US" altLang="zh-TW" sz="2400" b="1" cap="all" spc="0" dirty="0" smtClean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?</a:t>
            </a:r>
            <a:endParaRPr lang="zh-TW" altLang="en-US" sz="2400" b="1" cap="all" spc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15616" y="5949280"/>
            <a:ext cx="28083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知情、同意</a:t>
            </a:r>
            <a:r>
              <a:rPr lang="en-US" altLang="zh-TW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zh-TW" alt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68144" y="6021288"/>
            <a:ext cx="24482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管理用水</a:t>
            </a:r>
            <a:r>
              <a:rPr lang="en-US" altLang="zh-TW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zh-TW" alt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例子：氣候變化</a:t>
            </a:r>
            <a:endParaRPr lang="zh-TW" altLang="en-US" dirty="0"/>
          </a:p>
        </p:txBody>
      </p:sp>
      <p:pic>
        <p:nvPicPr>
          <p:cNvPr id="7170" name="Picture 2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69925"/>
            <a:ext cx="9972600" cy="56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18"/>
          <p:cNvSpPr>
            <a:spLocks noGrp="1"/>
          </p:cNvSpPr>
          <p:nvPr>
            <p:ph sz="half" idx="2"/>
          </p:nvPr>
        </p:nvSpPr>
        <p:spPr>
          <a:xfrm>
            <a:off x="251520" y="1628800"/>
            <a:ext cx="3096344" cy="4350321"/>
          </a:xfrm>
        </p:spPr>
        <p:txBody>
          <a:bodyPr/>
          <a:lstStyle/>
          <a:p>
            <a:r>
              <a:rPr lang="zh-TW" altLang="zh-TW" b="1" dirty="0" smtClean="0">
                <a:solidFill>
                  <a:srgbClr val="0070C0"/>
                </a:solidFill>
              </a:rPr>
              <a:t>棕梠油</a:t>
            </a:r>
            <a:r>
              <a:rPr lang="zh-TW" altLang="zh-TW" dirty="0" smtClean="0"/>
              <a:t>是薯片、雪糕等零食的重要材料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刻意縱火</a:t>
            </a:r>
            <a:r>
              <a:rPr lang="en-US" altLang="zh-TW" dirty="0" smtClean="0"/>
              <a:t>:</a:t>
            </a:r>
            <a:r>
              <a:rPr lang="zh-TW" altLang="zh-TW" dirty="0" smtClean="0"/>
              <a:t>兩名棕梠油</a:t>
            </a:r>
            <a:r>
              <a:rPr lang="zh-TW" altLang="zh-TW" b="1" dirty="0" smtClean="0">
                <a:solidFill>
                  <a:srgbClr val="C00000"/>
                </a:solidFill>
              </a:rPr>
              <a:t>供應商</a:t>
            </a:r>
            <a:r>
              <a:rPr lang="en-US" altLang="zh-TW" b="1" dirty="0" smtClean="0">
                <a:solidFill>
                  <a:srgbClr val="C00000"/>
                </a:solidFill>
              </a:rPr>
              <a:t>PT </a:t>
            </a:r>
            <a:r>
              <a:rPr lang="en-US" altLang="zh-TW" b="1" dirty="0" err="1" smtClean="0">
                <a:solidFill>
                  <a:srgbClr val="C00000"/>
                </a:solidFill>
              </a:rPr>
              <a:t>Adei</a:t>
            </a:r>
            <a:r>
              <a:rPr lang="en-US" altLang="zh-TW" b="1" dirty="0" smtClean="0">
                <a:solidFill>
                  <a:srgbClr val="C00000"/>
                </a:solidFill>
              </a:rPr>
              <a:t> </a:t>
            </a:r>
            <a:r>
              <a:rPr lang="zh-TW" altLang="zh-TW" dirty="0" smtClean="0"/>
              <a:t>的高層行政人員被巴拉拉宛法庭控告</a:t>
            </a:r>
            <a:endParaRPr lang="en-US" altLang="zh-TW" dirty="0" smtClean="0"/>
          </a:p>
        </p:txBody>
      </p:sp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棕櫚油種植</a:t>
            </a:r>
            <a:endParaRPr lang="zh-TW" altLang="en-US" dirty="0"/>
          </a:p>
        </p:txBody>
      </p:sp>
      <p:sp>
        <p:nvSpPr>
          <p:cNvPr id="8194" name="AutoShape 2" descr="http://1.bp.blogspot.com/-k61-OM22ZFM/Uc0-7ty8TYI/AAAAAAAAB14/4yH0p0pC3hE/s1600/%E5%8D%B0%E5%B0%BC%E7%84%9A%E6%9E%97%E6%95%B4%E5%9C%B0+%E9%9C%BE%E5%AE%B3%E4%BE%B5%E8%A5%B2%E6%98%9F%E9%A6%AC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196" name="AutoShape 4" descr="http://1.bp.blogspot.com/-k61-OM22ZFM/Uc0-7ty8TYI/AAAAAAAAB14/4yH0p0pC3hE/s1600/%E5%8D%B0%E5%B0%BC%E7%84%9A%E6%9E%97%E6%95%B4%E5%9C%B0+%E9%9C%BE%E5%AE%B3%E4%BE%B5%E8%A5%B2%E6%98%9F%E9%A6%AC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198" name="AutoShape 6" descr="http://1.bp.blogspot.com/-k61-OM22ZFM/Uc0-7ty8TYI/AAAAAAAAB14/4yH0p0pC3hE/s1600/%E5%8D%B0%E5%B0%BC%E7%84%9A%E6%9E%97%E6%95%B4%E5%9C%B0+%E9%9C%BE%E5%AE%B3%E4%BE%B5%E8%A5%B2%E6%98%9F%E9%A6%AC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202" name="Picture 10" descr="http://www.greenpeace.org/china/ReSizes/OriginalWatermarked/PageFiles/223048/app-paper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32656"/>
            <a:ext cx="4886908" cy="3257939"/>
          </a:xfrm>
          <a:prstGeom prst="rect">
            <a:avLst/>
          </a:prstGeom>
          <a:noFill/>
        </p:spPr>
      </p:pic>
      <p:pic>
        <p:nvPicPr>
          <p:cNvPr id="15" name="內容版面配置區 14" descr="印尼焚林整地 霾害侵襲星馬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723697" y="3068960"/>
            <a:ext cx="5420303" cy="36722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3466728" cy="3816424"/>
          </a:xfrm>
        </p:spPr>
        <p:txBody>
          <a:bodyPr/>
          <a:lstStyle/>
          <a:p>
            <a:r>
              <a:rPr lang="zh-TW" altLang="zh-TW" dirty="0" smtClean="0"/>
              <a:t>今年</a:t>
            </a:r>
            <a:r>
              <a:rPr lang="en-US" altLang="zh-TW" dirty="0" smtClean="0"/>
              <a:t>3</a:t>
            </a:r>
            <a:r>
              <a:rPr lang="zh-TW" altLang="zh-TW" dirty="0" smtClean="0"/>
              <a:t>月，</a:t>
            </a:r>
            <a:r>
              <a:rPr lang="en-US" altLang="zh-TW" dirty="0" smtClean="0">
                <a:solidFill>
                  <a:srgbClr val="00B050"/>
                </a:solidFill>
              </a:rPr>
              <a:t>PT </a:t>
            </a:r>
            <a:r>
              <a:rPr lang="en-US" altLang="zh-TW" dirty="0" err="1" smtClean="0">
                <a:solidFill>
                  <a:srgbClr val="00B050"/>
                </a:solidFill>
              </a:rPr>
              <a:t>Adei</a:t>
            </a:r>
            <a:r>
              <a:rPr lang="en-US" altLang="zh-TW" dirty="0" smtClean="0">
                <a:solidFill>
                  <a:srgbClr val="00B050"/>
                </a:solidFill>
              </a:rPr>
              <a:t> </a:t>
            </a:r>
            <a:r>
              <a:rPr lang="zh-TW" altLang="zh-TW" dirty="0" smtClean="0"/>
              <a:t>為原材料貿易商</a:t>
            </a:r>
            <a:r>
              <a:rPr lang="en-US" altLang="zh-TW" dirty="0" smtClean="0">
                <a:solidFill>
                  <a:srgbClr val="0070C0"/>
                </a:solidFill>
              </a:rPr>
              <a:t>Cargill</a:t>
            </a:r>
            <a:r>
              <a:rPr lang="en-US" altLang="zh-TW" dirty="0" smtClean="0"/>
              <a:t> </a:t>
            </a:r>
            <a:r>
              <a:rPr lang="zh-TW" altLang="zh-TW" dirty="0" smtClean="0"/>
              <a:t>提供了</a:t>
            </a:r>
            <a:r>
              <a:rPr lang="en-US" altLang="zh-TW" dirty="0" smtClean="0"/>
              <a:t>2,002</a:t>
            </a:r>
            <a:r>
              <a:rPr lang="zh-TW" altLang="zh-TW" dirty="0" smtClean="0"/>
              <a:t>公噸的棕梠油</a:t>
            </a:r>
            <a:endParaRPr lang="en-US" altLang="zh-TW" dirty="0" smtClean="0"/>
          </a:p>
          <a:p>
            <a:r>
              <a:rPr lang="en-US" altLang="zh-TW" dirty="0" smtClean="0"/>
              <a:t>Cargill </a:t>
            </a:r>
            <a:r>
              <a:rPr lang="zh-TW" altLang="zh-TW" dirty="0" smtClean="0"/>
              <a:t>是</a:t>
            </a:r>
            <a:r>
              <a:rPr lang="en-US" altLang="zh-TW" dirty="0" err="1" smtClean="0">
                <a:solidFill>
                  <a:srgbClr val="C00000"/>
                </a:solidFill>
              </a:rPr>
              <a:t>Haagen</a:t>
            </a:r>
            <a:r>
              <a:rPr lang="en-US" altLang="zh-TW" dirty="0" smtClean="0">
                <a:solidFill>
                  <a:srgbClr val="C00000"/>
                </a:solidFill>
              </a:rPr>
              <a:t> </a:t>
            </a:r>
            <a:r>
              <a:rPr lang="en-US" altLang="zh-TW" dirty="0" err="1" smtClean="0">
                <a:solidFill>
                  <a:srgbClr val="C00000"/>
                </a:solidFill>
              </a:rPr>
              <a:t>Dazs</a:t>
            </a:r>
            <a:r>
              <a:rPr lang="en-US" altLang="zh-TW" dirty="0" smtClean="0"/>
              <a:t> </a:t>
            </a:r>
            <a:r>
              <a:rPr lang="zh-TW" altLang="zh-TW" dirty="0" smtClean="0"/>
              <a:t>的母公司</a:t>
            </a:r>
            <a:r>
              <a:rPr lang="zh-TW" altLang="zh-TW" dirty="0" smtClean="0">
                <a:solidFill>
                  <a:srgbClr val="E700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通用磨坊</a:t>
            </a:r>
            <a:r>
              <a:rPr lang="zh-TW" altLang="zh-TW" dirty="0" smtClean="0"/>
              <a:t>的供應商</a:t>
            </a:r>
            <a:endParaRPr lang="zh-TW" altLang="en-US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供應鏈上的關係</a:t>
            </a:r>
            <a:endParaRPr lang="zh-TW" altLang="en-US" dirty="0"/>
          </a:p>
        </p:txBody>
      </p:sp>
      <p:pic>
        <p:nvPicPr>
          <p:cNvPr id="5" name="Picture 8" descr="\\sumfile01\configs\esahan\Desktop\Pics for FCC presentation\ToC FCC v2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 rot="21406376">
            <a:off x="4008147" y="1615573"/>
            <a:ext cx="4734745" cy="31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流程圖: 接點 5"/>
          <p:cNvSpPr/>
          <p:nvPr/>
        </p:nvSpPr>
        <p:spPr bwMode="auto">
          <a:xfrm>
            <a:off x="7308304" y="1844824"/>
            <a:ext cx="792088" cy="720080"/>
          </a:xfrm>
          <a:prstGeom prst="flowChartConnector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452320" y="198884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chemeClr val="bg1"/>
                </a:solidFill>
              </a:rPr>
              <a:t>小農戶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8" name="流程圖: 接點 7"/>
          <p:cNvSpPr/>
          <p:nvPr/>
        </p:nvSpPr>
        <p:spPr bwMode="auto">
          <a:xfrm>
            <a:off x="6372200" y="2852936"/>
            <a:ext cx="936104" cy="936104"/>
          </a:xfrm>
          <a:prstGeom prst="flowChartConnector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加工商</a:t>
            </a:r>
          </a:p>
        </p:txBody>
      </p:sp>
      <p:sp>
        <p:nvSpPr>
          <p:cNvPr id="9" name="流程圖: 接點 8"/>
          <p:cNvSpPr/>
          <p:nvPr/>
        </p:nvSpPr>
        <p:spPr bwMode="auto">
          <a:xfrm>
            <a:off x="5148064" y="3573016"/>
            <a:ext cx="792088" cy="720080"/>
          </a:xfrm>
          <a:prstGeom prst="flowChartConnector">
            <a:avLst/>
          </a:prstGeom>
          <a:solidFill>
            <a:srgbClr val="20BE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貿易商</a:t>
            </a:r>
          </a:p>
        </p:txBody>
      </p:sp>
      <p:sp>
        <p:nvSpPr>
          <p:cNvPr id="13" name="流程圖: 接點 12"/>
          <p:cNvSpPr/>
          <p:nvPr/>
        </p:nvSpPr>
        <p:spPr bwMode="auto">
          <a:xfrm>
            <a:off x="4644008" y="2348880"/>
            <a:ext cx="792088" cy="792088"/>
          </a:xfrm>
          <a:prstGeom prst="flowChartConnector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716016" y="2420888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食品公司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876256" y="3429000"/>
            <a:ext cx="1080120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 </a:t>
            </a:r>
            <a:r>
              <a:rPr lang="en-US" altLang="zh-TW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Adei</a:t>
            </a:r>
            <a:endParaRPr lang="zh-TW" altLang="en-US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292080" y="4149080"/>
            <a:ext cx="93610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Cargill</a:t>
            </a:r>
            <a:endParaRPr lang="zh-TW" alt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04048" y="1916832"/>
            <a:ext cx="115212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E700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通用磨坊</a:t>
            </a:r>
            <a:r>
              <a:rPr lang="en-US" altLang="zh-TW" b="1" dirty="0" smtClean="0">
                <a:solidFill>
                  <a:srgbClr val="E700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zh-TW" altLang="en-US" b="1" dirty="0">
              <a:solidFill>
                <a:srgbClr val="E700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211960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44034" name="Picture 2" descr="http://cdn1.moneysavingmom.com/wp-content/uploads/2010/05/dia_haagendazspo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344144"/>
            <a:ext cx="1985946" cy="2513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內容版面配置區 17"/>
          <p:cNvGraphicFramePr>
            <a:graphicFrameLocks noGrp="1"/>
          </p:cNvGraphicFramePr>
          <p:nvPr>
            <p:ph sz="half" idx="2"/>
          </p:nvPr>
        </p:nvGraphicFramePr>
        <p:xfrm>
          <a:off x="5148065" y="1700808"/>
          <a:ext cx="3538736" cy="4177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719137"/>
          </a:xfrm>
        </p:spPr>
        <p:txBody>
          <a:bodyPr/>
          <a:lstStyle/>
          <a:p>
            <a:r>
              <a:rPr lang="zh-TW" altLang="en-US" dirty="0" smtClean="0"/>
              <a:t>公司怎麼說？</a:t>
            </a:r>
            <a:endParaRPr lang="zh-TW" altLang="en-US" dirty="0"/>
          </a:p>
        </p:txBody>
      </p:sp>
      <p:graphicFrame>
        <p:nvGraphicFramePr>
          <p:cNvPr id="15" name="內容版面配置區 14"/>
          <p:cNvGraphicFramePr>
            <a:graphicFrameLocks noGrp="1"/>
          </p:cNvGraphicFramePr>
          <p:nvPr>
            <p:ph sz="half" idx="1"/>
          </p:nvPr>
        </p:nvGraphicFramePr>
        <p:xfrm>
          <a:off x="1547664" y="1484784"/>
          <a:ext cx="3106688" cy="2375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文字方塊 15"/>
          <p:cNvSpPr txBox="1"/>
          <p:nvPr/>
        </p:nvSpPr>
        <p:spPr>
          <a:xfrm>
            <a:off x="251520" y="3789040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 PT </a:t>
            </a:r>
            <a:r>
              <a:rPr lang="en-US" altLang="zh-TW" dirty="0" err="1" smtClean="0"/>
              <a:t>Adei</a:t>
            </a:r>
            <a:r>
              <a:rPr lang="en-US" altLang="zh-TW" dirty="0" smtClean="0"/>
              <a:t> </a:t>
            </a:r>
            <a:r>
              <a:rPr lang="zh-TW" altLang="en-US" dirty="0" smtClean="0"/>
              <a:t>的母公司 </a:t>
            </a:r>
            <a:r>
              <a:rPr lang="en-US" altLang="zh-TW" dirty="0" smtClean="0"/>
              <a:t>KLK</a:t>
            </a:r>
            <a:r>
              <a:rPr lang="zh-TW" altLang="en-US" dirty="0" smtClean="0"/>
              <a:t>回應：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- </a:t>
            </a:r>
            <a:r>
              <a:rPr lang="zh-TW" altLang="en-US" b="1" dirty="0" smtClean="0">
                <a:solidFill>
                  <a:srgbClr val="00B050"/>
                </a:solidFill>
              </a:rPr>
              <a:t>拒絕承應</a:t>
            </a:r>
            <a:r>
              <a:rPr lang="zh-TW" altLang="en-US" dirty="0" smtClean="0"/>
              <a:t>做錯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- </a:t>
            </a:r>
            <a:r>
              <a:rPr lang="zh-TW" altLang="en-US" dirty="0" smtClean="0"/>
              <a:t>「可持續棕梠油圓桌倡議組織」指其對於</a:t>
            </a:r>
            <a:r>
              <a:rPr lang="zh-TW" altLang="en-US" b="1" dirty="0" smtClean="0">
                <a:solidFill>
                  <a:srgbClr val="00B050"/>
                </a:solidFill>
              </a:rPr>
              <a:t>大火並無責任</a:t>
            </a:r>
            <a:endParaRPr lang="en-US" altLang="zh-TW" b="1" dirty="0" smtClean="0">
              <a:solidFill>
                <a:srgbClr val="00B050"/>
              </a:solidFill>
            </a:endParaRPr>
          </a:p>
          <a:p>
            <a:r>
              <a:rPr lang="en-US" altLang="zh-TW" dirty="0" smtClean="0"/>
              <a:t>   -  </a:t>
            </a:r>
            <a:r>
              <a:rPr lang="zh-TW" altLang="en-US" dirty="0" smtClean="0"/>
              <a:t>提供 </a:t>
            </a:r>
            <a:r>
              <a:rPr lang="en-US" altLang="zh-TW" b="1" dirty="0" smtClean="0">
                <a:solidFill>
                  <a:srgbClr val="00B050"/>
                </a:solidFill>
              </a:rPr>
              <a:t>5,307 </a:t>
            </a:r>
            <a:r>
              <a:rPr lang="zh-TW" altLang="en-US" b="1" dirty="0" smtClean="0">
                <a:solidFill>
                  <a:srgbClr val="00B050"/>
                </a:solidFill>
              </a:rPr>
              <a:t>個薪金在最低工資以上的職位</a:t>
            </a:r>
            <a:r>
              <a:rPr lang="zh-TW" altLang="en-US" dirty="0" smtClean="0"/>
              <a:t>予當地人，使他們享用醫療服務和得到教育機會</a:t>
            </a:r>
            <a:endParaRPr lang="en-US" altLang="zh-TW" dirty="0" smtClean="0"/>
          </a:p>
          <a:p>
            <a:r>
              <a:rPr lang="en-US" altLang="zh-TW" dirty="0" smtClean="0"/>
              <a:t>   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5292080" y="3789040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dirty="0" smtClean="0"/>
              <a:t> </a:t>
            </a:r>
            <a:r>
              <a:rPr lang="zh-TW" altLang="en-US" b="1" dirty="0" smtClean="0">
                <a:solidFill>
                  <a:srgbClr val="7030A0"/>
                </a:solidFill>
              </a:rPr>
              <a:t>承認</a:t>
            </a:r>
            <a:r>
              <a:rPr lang="zh-TW" altLang="en-US" dirty="0" smtClean="0"/>
              <a:t>大部分溫室氣體排放來自其原材料種植</a:t>
            </a:r>
            <a:endParaRPr lang="en-US" altLang="zh-TW" dirty="0" smtClean="0"/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</a:t>
            </a:r>
            <a:r>
              <a:rPr lang="zh-TW" altLang="en-US" dirty="0" smtClean="0"/>
              <a:t>有公司內部運作的減排目標，但</a:t>
            </a:r>
            <a:r>
              <a:rPr lang="zh-TW" altLang="en-US" b="1" dirty="0" smtClean="0">
                <a:solidFill>
                  <a:srgbClr val="7030A0"/>
                </a:solidFill>
              </a:rPr>
              <a:t>未有農業生產的減排目標</a:t>
            </a:r>
            <a:endParaRPr lang="zh-TW" alt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853136"/>
          </a:xfrm>
        </p:spPr>
        <p:txBody>
          <a:bodyPr/>
          <a:lstStyle/>
          <a:p>
            <a:r>
              <a:rPr lang="zh-TW" altLang="zh-TW" sz="2400" dirty="0" smtClean="0"/>
              <a:t>印尼氣候變遷國家委員會和日本國際協力機構估計，這場大火釋放出</a:t>
            </a:r>
            <a:r>
              <a:rPr lang="en-US" altLang="zh-TW" sz="2400" dirty="0" smtClean="0">
                <a:solidFill>
                  <a:srgbClr val="C00000"/>
                </a:solidFill>
              </a:rPr>
              <a:t>3,600</a:t>
            </a:r>
            <a:r>
              <a:rPr lang="zh-TW" altLang="zh-TW" sz="2400" dirty="0" smtClean="0">
                <a:solidFill>
                  <a:srgbClr val="C00000"/>
                </a:solidFill>
              </a:rPr>
              <a:t>萬至</a:t>
            </a:r>
            <a:r>
              <a:rPr lang="en-US" altLang="zh-TW" sz="2400" dirty="0" smtClean="0">
                <a:solidFill>
                  <a:srgbClr val="C00000"/>
                </a:solidFill>
              </a:rPr>
              <a:t>4,900</a:t>
            </a:r>
            <a:r>
              <a:rPr lang="zh-TW" altLang="zh-TW" sz="2400" dirty="0" smtClean="0">
                <a:solidFill>
                  <a:srgbClr val="C00000"/>
                </a:solidFill>
              </a:rPr>
              <a:t>萬噸</a:t>
            </a:r>
            <a:r>
              <a:rPr lang="zh-TW" altLang="zh-TW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二氧化碳</a:t>
            </a:r>
            <a:endParaRPr lang="en-US" altLang="zh-TW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zh-TW" sz="2400" dirty="0" smtClean="0"/>
              <a:t>相當於</a:t>
            </a:r>
            <a:r>
              <a:rPr lang="en-US" altLang="zh-TW" sz="2400" b="1" dirty="0" smtClean="0">
                <a:solidFill>
                  <a:srgbClr val="00B050"/>
                </a:solidFill>
              </a:rPr>
              <a:t>1,030</a:t>
            </a:r>
            <a:r>
              <a:rPr lang="zh-TW" altLang="zh-TW" sz="2400" b="1" dirty="0" smtClean="0">
                <a:solidFill>
                  <a:srgbClr val="00B050"/>
                </a:solidFill>
              </a:rPr>
              <a:t>架汽車全年</a:t>
            </a:r>
            <a:r>
              <a:rPr lang="zh-TW" altLang="zh-TW" sz="2400" dirty="0" smtClean="0"/>
              <a:t>的碳排放量</a:t>
            </a:r>
            <a:endParaRPr lang="en-US" altLang="zh-TW" sz="2400" dirty="0" smtClean="0"/>
          </a:p>
          <a:p>
            <a:r>
              <a:rPr lang="zh-TW" altLang="zh-TW" sz="2400" dirty="0" smtClean="0"/>
              <a:t>全球糧食系統──包括</a:t>
            </a:r>
            <a:r>
              <a:rPr lang="zh-TW" altLang="zh-TW" sz="2400" b="1" dirty="0" smtClean="0">
                <a:solidFill>
                  <a:srgbClr val="7030A0"/>
                </a:solidFill>
              </a:rPr>
              <a:t>肥料的製造、農產品生產、冷藏</a:t>
            </a:r>
            <a:r>
              <a:rPr lang="zh-TW" altLang="zh-TW" sz="2400" dirty="0" smtClean="0"/>
              <a:t>及</a:t>
            </a:r>
            <a:r>
              <a:rPr lang="zh-TW" altLang="zh-TW" sz="2400" b="1" dirty="0" smtClean="0">
                <a:solidFill>
                  <a:srgbClr val="7030A0"/>
                </a:solidFill>
              </a:rPr>
              <a:t>運輸</a:t>
            </a:r>
            <a:r>
              <a:rPr lang="zh-TW" altLang="zh-TW" sz="2400" dirty="0" smtClean="0"/>
              <a:t>等過程之中所產生的溫室氣體佔全球的</a:t>
            </a:r>
            <a:r>
              <a:rPr lang="en-US" altLang="zh-TW" sz="2400" dirty="0" smtClean="0"/>
              <a:t>25</a:t>
            </a:r>
            <a:r>
              <a:rPr lang="zh-TW" altLang="zh-TW" sz="2400" dirty="0" smtClean="0"/>
              <a:t>至</a:t>
            </a:r>
            <a:r>
              <a:rPr lang="en-US" altLang="zh-TW" sz="2400" dirty="0" smtClean="0"/>
              <a:t>27%</a:t>
            </a:r>
            <a:r>
              <a:rPr lang="zh-TW" altLang="zh-TW" sz="2400" dirty="0" smtClean="0"/>
              <a:t>，比起所有的汽車、飛機和輪船的總和更多</a:t>
            </a:r>
            <a:endParaRPr lang="zh-TW" altLang="en-US" sz="24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氣候變化與農業</a:t>
            </a:r>
            <a:endParaRPr lang="zh-TW" altLang="en-US" dirty="0"/>
          </a:p>
        </p:txBody>
      </p:sp>
      <p:sp>
        <p:nvSpPr>
          <p:cNvPr id="9" name="內容版面配置區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76672"/>
            <a:ext cx="3073524" cy="611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文字方塊 10"/>
          <p:cNvSpPr txBox="1"/>
          <p:nvPr/>
        </p:nvSpPr>
        <p:spPr>
          <a:xfrm>
            <a:off x="5220072" y="2132856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的全球農業</a:t>
            </a:r>
            <a:r>
              <a:rPr lang="en-US" altLang="zh-TW" dirty="0" smtClean="0">
                <a:solidFill>
                  <a:schemeClr val="bg1"/>
                </a:solidFill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</a:rPr>
              <a:t>或</a:t>
            </a:r>
            <a:r>
              <a:rPr lang="en-US" altLang="zh-TW" dirty="0" smtClean="0">
                <a:solidFill>
                  <a:schemeClr val="bg1"/>
                </a:solidFill>
              </a:rPr>
              <a:t>95%</a:t>
            </a:r>
            <a:r>
              <a:rPr lang="zh-TW" altLang="en-US" dirty="0" smtClean="0">
                <a:solidFill>
                  <a:schemeClr val="bg1"/>
                </a:solidFill>
              </a:rPr>
              <a:t>的非洲</a:t>
            </a:r>
            <a:r>
              <a:rPr lang="en-US" altLang="zh-TW" dirty="0" smtClean="0">
                <a:solidFill>
                  <a:schemeClr val="bg1"/>
                </a:solidFill>
              </a:rPr>
              <a:t>) </a:t>
            </a:r>
            <a:r>
              <a:rPr lang="zh-TW" altLang="en-US" dirty="0" smtClean="0">
                <a:solidFill>
                  <a:schemeClr val="bg1"/>
                </a:solidFill>
              </a:rPr>
              <a:t>仰賴雨水灌溉，因此，降雨模式和強度的改變尤其關鍵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076056" y="4941168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chemeClr val="bg1"/>
                </a:solidFill>
              </a:rPr>
              <a:t>目前發展中國家從富裕國家得到並用於適應氣候變化上的，只有這微小百分比。它們的總需求 </a:t>
            </a:r>
            <a:r>
              <a:rPr lang="en-US" altLang="zh-TW" sz="1600" dirty="0" smtClean="0">
                <a:solidFill>
                  <a:schemeClr val="bg1"/>
                </a:solidFill>
              </a:rPr>
              <a:t>– </a:t>
            </a:r>
            <a:r>
              <a:rPr lang="zh-TW" altLang="en-US" sz="1600" dirty="0" smtClean="0">
                <a:solidFill>
                  <a:schemeClr val="bg1"/>
                </a:solidFill>
              </a:rPr>
              <a:t>大概每年</a:t>
            </a:r>
            <a:r>
              <a:rPr lang="en-US" altLang="zh-TW" sz="1600" dirty="0" smtClean="0">
                <a:solidFill>
                  <a:schemeClr val="bg1"/>
                </a:solidFill>
              </a:rPr>
              <a:t>1000</a:t>
            </a:r>
            <a:r>
              <a:rPr lang="zh-TW" altLang="en-US" sz="1600" dirty="0" smtClean="0">
                <a:solidFill>
                  <a:schemeClr val="bg1"/>
                </a:solidFill>
              </a:rPr>
              <a:t>億美元 </a:t>
            </a:r>
            <a:r>
              <a:rPr lang="en-US" altLang="zh-TW" sz="1600" dirty="0" smtClean="0">
                <a:solidFill>
                  <a:schemeClr val="bg1"/>
                </a:solidFill>
              </a:rPr>
              <a:t>– </a:t>
            </a:r>
            <a:r>
              <a:rPr lang="zh-TW" altLang="en-US" sz="1600" dirty="0" smtClean="0">
                <a:solidFill>
                  <a:schemeClr val="bg1"/>
                </a:solidFill>
              </a:rPr>
              <a:t>是全球最有錢的</a:t>
            </a:r>
            <a:r>
              <a:rPr lang="en-US" altLang="zh-TW" sz="1600" dirty="0" smtClean="0">
                <a:solidFill>
                  <a:schemeClr val="bg1"/>
                </a:solidFill>
              </a:rPr>
              <a:t>100</a:t>
            </a:r>
            <a:r>
              <a:rPr lang="zh-TW" altLang="en-US" sz="1600" dirty="0" smtClean="0">
                <a:solidFill>
                  <a:schemeClr val="bg1"/>
                </a:solidFill>
              </a:rPr>
              <a:t>人的</a:t>
            </a:r>
            <a:r>
              <a:rPr lang="en-US" altLang="zh-TW" sz="1600" dirty="0" smtClean="0">
                <a:solidFill>
                  <a:schemeClr val="bg1"/>
                </a:solidFill>
              </a:rPr>
              <a:t>5% </a:t>
            </a:r>
            <a:r>
              <a:rPr lang="zh-TW" altLang="en-US" sz="1600" dirty="0" smtClean="0">
                <a:solidFill>
                  <a:schemeClr val="bg1"/>
                </a:solidFill>
              </a:rPr>
              <a:t>而已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可持續發展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7" name="流程圖: 接點 6"/>
          <p:cNvSpPr/>
          <p:nvPr/>
        </p:nvSpPr>
        <p:spPr bwMode="auto">
          <a:xfrm>
            <a:off x="2339752" y="1556792"/>
            <a:ext cx="2880320" cy="2808312"/>
          </a:xfrm>
          <a:prstGeom prst="flowChartConnector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流程圖: 接點 8"/>
          <p:cNvSpPr/>
          <p:nvPr/>
        </p:nvSpPr>
        <p:spPr bwMode="auto">
          <a:xfrm>
            <a:off x="4644008" y="1556792"/>
            <a:ext cx="2880320" cy="2808312"/>
          </a:xfrm>
          <a:prstGeom prst="flowChartConnector">
            <a:avLst/>
          </a:prstGeom>
          <a:solidFill>
            <a:srgbClr val="D6EDC5">
              <a:alpha val="6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流程圖: 接點 9"/>
          <p:cNvSpPr/>
          <p:nvPr/>
        </p:nvSpPr>
        <p:spPr bwMode="auto">
          <a:xfrm>
            <a:off x="3419872" y="2996952"/>
            <a:ext cx="2880320" cy="2808312"/>
          </a:xfrm>
          <a:prstGeom prst="flowChartConnector">
            <a:avLst/>
          </a:prstGeom>
          <a:solidFill>
            <a:schemeClr val="accent2">
              <a:lumMod val="40000"/>
              <a:lumOff val="60000"/>
              <a:alpha val="65098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491880" y="256490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經濟向度</a:t>
            </a:r>
            <a:endParaRPr lang="zh-TW" altLang="en-US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323528" y="1988840"/>
            <a:ext cx="3024336" cy="1754326"/>
          </a:xfrm>
          <a:prstGeom prst="rect">
            <a:avLst/>
          </a:prstGeom>
          <a:solidFill>
            <a:srgbClr val="FFFFFF">
              <a:alpha val="50980"/>
            </a:srgb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dirty="0" smtClean="0"/>
              <a:t>  通用磨坊報稱，單在</a:t>
            </a:r>
            <a:r>
              <a:rPr lang="en-US" altLang="zh-TW" dirty="0" smtClean="0"/>
              <a:t>2014</a:t>
            </a:r>
            <a:r>
              <a:rPr lang="zh-TW" altLang="en-US" dirty="0" smtClean="0"/>
              <a:t>年第一季，因極端天氣事件已錯失了</a:t>
            </a:r>
            <a:r>
              <a:rPr lang="en-US" altLang="zh-TW" dirty="0" smtClean="0"/>
              <a:t>62</a:t>
            </a:r>
            <a:r>
              <a:rPr lang="zh-TW" altLang="en-US" dirty="0" smtClean="0"/>
              <a:t>個生產日</a:t>
            </a:r>
            <a:endParaRPr lang="en-US" altLang="zh-TW" dirty="0" smtClean="0"/>
          </a:p>
          <a:p>
            <a:pPr>
              <a:buFont typeface="Arial" pitchFamily="34" charset="0"/>
              <a:buChar char="•"/>
            </a:pPr>
            <a:r>
              <a:rPr lang="zh-TW" altLang="en-US" dirty="0" smtClean="0"/>
              <a:t>  樂施會預料，家樂氏玉米片和通用磨坊的穀類食物之價格，未來</a:t>
            </a:r>
            <a:r>
              <a:rPr lang="en-US" altLang="zh-TW" dirty="0" smtClean="0"/>
              <a:t>15</a:t>
            </a:r>
            <a:r>
              <a:rPr lang="zh-TW" altLang="en-US" dirty="0" smtClean="0"/>
              <a:t>年將上升</a:t>
            </a:r>
            <a:r>
              <a:rPr lang="en-US" altLang="zh-TW" dirty="0" smtClean="0"/>
              <a:t>44</a:t>
            </a:r>
            <a:r>
              <a:rPr lang="zh-TW" altLang="en-US" dirty="0" smtClean="0"/>
              <a:t>％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292080" y="25649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/>
              <a:t>社會向度</a:t>
            </a:r>
            <a:endParaRPr lang="zh-TW" altLang="en-US" b="1" dirty="0"/>
          </a:p>
        </p:txBody>
      </p:sp>
      <p:sp>
        <p:nvSpPr>
          <p:cNvPr id="16" name="矩形 15"/>
          <p:cNvSpPr/>
          <p:nvPr/>
        </p:nvSpPr>
        <p:spPr>
          <a:xfrm>
            <a:off x="6444208" y="1988840"/>
            <a:ext cx="2520280" cy="1754326"/>
          </a:xfrm>
          <a:prstGeom prst="rect">
            <a:avLst/>
          </a:prstGeom>
          <a:solidFill>
            <a:srgbClr val="FFFFFF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dirty="0" smtClean="0"/>
              <a:t>印尼</a:t>
            </a:r>
            <a:r>
              <a:rPr lang="zh-TW" altLang="zh-TW" dirty="0" smtClean="0"/>
              <a:t>廖內省的小農戶近年亦面對嚴峻的洪水或乾旱威脅</a:t>
            </a:r>
            <a:endParaRPr lang="en-US" altLang="zh-TW" dirty="0" smtClean="0"/>
          </a:p>
          <a:p>
            <a:pPr>
              <a:buFont typeface="Arial" pitchFamily="34" charset="0"/>
              <a:buChar char="•"/>
            </a:pPr>
            <a:r>
              <a:rPr lang="zh-TW" altLang="zh-TW" dirty="0" smtClean="0"/>
              <a:t>失收的農作物亦使糧食價格浮動，小農戶端不上食物上飯桌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4139952" y="407707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smtClean="0"/>
              <a:t>生態環境向</a:t>
            </a:r>
            <a:r>
              <a:rPr lang="zh-TW" altLang="en-US" b="1" dirty="0" smtClean="0"/>
              <a:t>度</a:t>
            </a:r>
            <a:endParaRPr lang="zh-TW" altLang="en-US" b="1" dirty="0"/>
          </a:p>
        </p:txBody>
      </p:sp>
      <p:sp>
        <p:nvSpPr>
          <p:cNvPr id="18" name="矩形 17"/>
          <p:cNvSpPr/>
          <p:nvPr/>
        </p:nvSpPr>
        <p:spPr>
          <a:xfrm>
            <a:off x="1835696" y="4725144"/>
            <a:ext cx="5616624" cy="2308324"/>
          </a:xfrm>
          <a:prstGeom prst="rect">
            <a:avLst/>
          </a:prstGeom>
          <a:solidFill>
            <a:srgbClr val="FFFFFF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</a:t>
            </a:r>
            <a:r>
              <a:rPr lang="zh-TW" altLang="zh-TW" dirty="0" smtClean="0"/>
              <a:t>燒燬原生森林以空出土地栽種棕梠樹，是印尼許多棕梠油供應商的慣常做法</a:t>
            </a:r>
            <a:endParaRPr lang="en-US" altLang="zh-TW" dirty="0" smtClean="0"/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</a:t>
            </a:r>
            <a:r>
              <a:rPr lang="zh-TW" altLang="zh-TW" dirty="0" smtClean="0"/>
              <a:t>過去</a:t>
            </a:r>
            <a:r>
              <a:rPr lang="en-US" altLang="zh-TW" dirty="0" smtClean="0"/>
              <a:t>20</a:t>
            </a:r>
            <a:r>
              <a:rPr lang="zh-TW" altLang="zh-TW" dirty="0" smtClean="0"/>
              <a:t>年間，印尼的棕梠樹種植地面稱增加了</a:t>
            </a:r>
            <a:r>
              <a:rPr lang="en-US" altLang="zh-TW" dirty="0" smtClean="0"/>
              <a:t>8</a:t>
            </a:r>
            <a:r>
              <a:rPr lang="zh-TW" altLang="zh-TW" dirty="0" smtClean="0"/>
              <a:t>倍，</a:t>
            </a:r>
            <a:r>
              <a:rPr lang="en-US" altLang="zh-TW" dirty="0" smtClean="0"/>
              <a:t>2011</a:t>
            </a:r>
            <a:r>
              <a:rPr lang="zh-TW" altLang="zh-TW" dirty="0" smtClean="0"/>
              <a:t>至</a:t>
            </a:r>
            <a:r>
              <a:rPr lang="en-US" altLang="zh-TW" dirty="0" smtClean="0"/>
              <a:t>12</a:t>
            </a:r>
            <a:r>
              <a:rPr lang="zh-TW" altLang="zh-TW" dirty="0" smtClean="0"/>
              <a:t>年間，因生產棕梠油而導致的伐林更達</a:t>
            </a:r>
            <a:r>
              <a:rPr lang="en-US" altLang="zh-TW" dirty="0" smtClean="0"/>
              <a:t>20,000</a:t>
            </a:r>
            <a:r>
              <a:rPr lang="zh-TW" altLang="zh-TW" dirty="0" smtClean="0"/>
              <a:t>平方公里，相當於</a:t>
            </a:r>
            <a:r>
              <a:rPr lang="en-US" altLang="zh-TW" dirty="0" smtClean="0"/>
              <a:t>18</a:t>
            </a:r>
            <a:r>
              <a:rPr lang="zh-TW" altLang="zh-TW" dirty="0" smtClean="0"/>
              <a:t>個香港的面積</a:t>
            </a:r>
            <a:endParaRPr lang="en-US" altLang="zh-TW" dirty="0" smtClean="0"/>
          </a:p>
          <a:p>
            <a:pPr>
              <a:buFont typeface="Arial" pitchFamily="34" charset="0"/>
              <a:buChar char="•"/>
            </a:pPr>
            <a:r>
              <a:rPr lang="zh-TW" altLang="zh-TW" dirty="0" smtClean="0"/>
              <a:t>焚林、伐林將吸收二氧化碳的原生林斬去，甚至產生溫室氣體</a:t>
            </a:r>
            <a:endParaRPr lang="en-US" altLang="zh-TW" dirty="0" smtClean="0"/>
          </a:p>
          <a:p>
            <a:pPr>
              <a:buFont typeface="Arial" pitchFamily="34" charset="0"/>
              <a:buChar char="•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115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half" idx="1"/>
          </p:nvPr>
        </p:nvSpPr>
        <p:spPr>
          <a:xfrm>
            <a:off x="323528" y="1700808"/>
            <a:ext cx="4104456" cy="4278313"/>
          </a:xfrm>
        </p:spPr>
        <p:txBody>
          <a:bodyPr/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大規模</a:t>
            </a:r>
            <a:r>
              <a:rPr lang="zh-TW" altLang="en-US" sz="2400" dirty="0" smtClean="0"/>
              <a:t>的土地收購，而： </a:t>
            </a:r>
          </a:p>
          <a:p>
            <a:r>
              <a:rPr lang="zh-TW" altLang="en-US" sz="2400" b="1" dirty="0" smtClean="0">
                <a:solidFill>
                  <a:srgbClr val="FF0000"/>
                </a:solidFill>
              </a:rPr>
              <a:t>侵犯人權</a:t>
            </a:r>
            <a:r>
              <a:rPr lang="zh-TW" altLang="en-US" sz="2400" dirty="0" smtClean="0"/>
              <a:t>，特別是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婦女</a:t>
            </a:r>
            <a:r>
              <a:rPr lang="zh-TW" altLang="en-US" sz="2400" dirty="0" smtClean="0"/>
              <a:t>的平等權利；</a:t>
            </a:r>
            <a:r>
              <a:rPr lang="en-US" altLang="zh-TW" sz="2400" dirty="0" smtClean="0"/>
              <a:t> </a:t>
            </a:r>
          </a:p>
          <a:p>
            <a:r>
              <a:rPr lang="zh-TW" altLang="en-US" sz="2400" dirty="0" smtClean="0"/>
              <a:t>違背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「自由、事先和知情同意（</a:t>
            </a:r>
            <a:r>
              <a:rPr lang="en-US" altLang="zh-TW" sz="2400" b="1" dirty="0" smtClean="0">
                <a:solidFill>
                  <a:srgbClr val="00B050"/>
                </a:solidFill>
              </a:rPr>
              <a:t>FPIC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）</a:t>
            </a:r>
            <a:r>
              <a:rPr lang="zh-TW" altLang="zh-TW" sz="2400" b="1" dirty="0" smtClean="0">
                <a:solidFill>
                  <a:srgbClr val="00B050"/>
                </a:solidFill>
              </a:rPr>
              <a:t>」</a:t>
            </a:r>
            <a:r>
              <a:rPr lang="zh-TW" altLang="en-US" sz="2400" dirty="0" smtClean="0"/>
              <a:t>的原則</a:t>
            </a:r>
            <a:r>
              <a:rPr lang="zh-TW" altLang="zh-TW" sz="2400" dirty="0" smtClean="0"/>
              <a:t>；</a:t>
            </a:r>
            <a:r>
              <a:rPr lang="en-US" altLang="zh-TW" sz="2400" dirty="0" smtClean="0"/>
              <a:t> </a:t>
            </a:r>
          </a:p>
          <a:p>
            <a:r>
              <a:rPr lang="zh-TW" altLang="en-US" sz="2400" dirty="0" smtClean="0"/>
              <a:t>沒有進行、或者無視對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社會</a:t>
            </a:r>
            <a:r>
              <a:rPr lang="zh-TW" altLang="zh-TW" sz="2400" b="1" dirty="0" smtClean="0">
                <a:solidFill>
                  <a:srgbClr val="0070C0"/>
                </a:solidFill>
              </a:rPr>
              <a:t>、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經濟和環境影響</a:t>
            </a:r>
            <a:r>
              <a:rPr lang="zh-TW" altLang="en-US" sz="2400" dirty="0" smtClean="0"/>
              <a:t>的全面評估</a:t>
            </a:r>
            <a:r>
              <a:rPr lang="zh-TW" altLang="zh-TW" sz="2400" dirty="0" smtClean="0"/>
              <a:t>；</a:t>
            </a:r>
            <a:endParaRPr lang="en-US" altLang="zh-TW" sz="2400" dirty="0" smtClean="0"/>
          </a:p>
          <a:p>
            <a:r>
              <a:rPr lang="zh-TW" altLang="en-US" sz="2400" dirty="0" smtClean="0"/>
              <a:t>沒有簽署 對</a:t>
            </a:r>
            <a:r>
              <a:rPr lang="zh-TW" altLang="en-US" sz="2400" b="1" dirty="0" smtClean="0">
                <a:solidFill>
                  <a:srgbClr val="E43989"/>
                </a:solidFill>
              </a:rPr>
              <a:t>就業和利益共享有明確和有約束力</a:t>
            </a:r>
            <a:r>
              <a:rPr lang="zh-TW" altLang="en-US" sz="2400" dirty="0" smtClean="0"/>
              <a:t>的的公開合同</a:t>
            </a:r>
            <a:endParaRPr lang="zh-TW" altLang="en-US" sz="24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例子</a:t>
            </a:r>
            <a:r>
              <a:rPr lang="en-US" altLang="zh-TW" dirty="0" smtClean="0"/>
              <a:t>2: </a:t>
            </a:r>
            <a:r>
              <a:rPr lang="zh-TW" altLang="en-US" dirty="0" smtClean="0"/>
              <a:t>土地掠奪</a:t>
            </a:r>
            <a:endParaRPr lang="zh-TW" altLang="en-US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628800"/>
            <a:ext cx="4038600" cy="333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5"/>
          <p:cNvSpPr txBox="1"/>
          <p:nvPr/>
        </p:nvSpPr>
        <p:spPr>
          <a:xfrm>
            <a:off x="4860032" y="4365104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就有一塊相當於倫敦奧運體育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場大小的貧窮國家土地，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被富有的投資者所掠奪。土地上原有的社群被趕離家園，餐風宿露，頓失所依。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蔗糖需求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6624736" cy="517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61" name="Picture 9" descr="http://www.adimagephotos.biz/aphoto-images/AI%20photo%20Thumbs/Nature%20Thumbs/sugar%20cane%2050f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2780928"/>
            <a:ext cx="3096344" cy="2322258"/>
          </a:xfrm>
          <a:prstGeom prst="rect">
            <a:avLst/>
          </a:prstGeom>
          <a:noFill/>
        </p:spPr>
      </p:pic>
      <p:sp>
        <p:nvSpPr>
          <p:cNvPr id="74754" name="AutoShape 2" descr="data:image/jpeg;base64,/9j/4AAQSkZJRgABAQAAAQABAAD/2wBDAAkGBwgHBgkIBwgKCgkLDRYPDQwMDRsUFRAWIB0iIiAdHx8kKDQsJCYxJx8fLT0tMTU3Ojo6Iys/RD84QzQ5Ojf/2wBDAQoKCg0MDRoPDxo3JR8lNzc3Nzc3Nzc3Nzc3Nzc3Nzc3Nzc3Nzc3Nzc3Nzc3Nzc3Nzc3Nzc3Nzc3Nzc3Nzc3Nzf/wAARCAC3ARMDASIAAhEBAxEB/8QAHAAAAAcBAQAAAAAAAAAAAAAAAAIDBAUGBwEI/8QAORAAAgEDAgQEBQEHBAMBAQAAAQIDAAQRBSEGEjFBEyJRYQcUMnGBkUJSobHB0fAVI3LhFiRiM3P/xAAWAQEBAQAAAAAAAAAAAAAAAAAAAQL/xAAYEQEBAQEBAAAAAAAAAAAAAAAAEQEhMf/aAAwDAQACEQMRAD8Ax/713BJ/lXOg6V3P8qyoAdaOo8vvRF670ZThvagOq/c11Rvg+tFycUqgPTFUdUcrALuDTiJFWRTNkKdxj1pKOMseZTjHrUja2M9w6lAxBOOlB0SrHHzqcknepK0USxNIgwRvSlpw1LO7BgVGf1qbg4aeOMIhYZ+r3FEM7NneMxo2CemKnLAXaKFyCoGM1y14ckScMCQvepePSZY91ZvtUBrcSgeY5pWf/cjZWX23pzDZShBzvg/anKafGw80u/uKIpF5b8issUY5c7+tM4YncGPk2B6ntV6m0ONzzRyLze9R8+gXY5uTkOe4oqqvaseoyFOAaaCyzNhtxndqsV5oGoNgRnl33Haoe40TUYHPiK5Qb8wNAzexjVWPjBPTJqHu4EAP/sKWJwMU/ewuGY4jbJ7sKZf6Pfm45VtWPqcVQxmEaLkzZZewpuxRn2fykdTUh/4/qTlgtpJsO4603Gk3vMU+Vlz28tRTMqMHlcYFIYLE53qVj0LUgOVrGXc9cV1uHNUAZhaSYHtQRQ8uARXCBy83en02kX0I55LeQDqfLTNhIqFSrAe4opPfo2cVxcZ6UdHwMMvWjoUJwelAhy5BOKKMinmI3byfpTeVTzdCDQJ9tq4N6VKBQCpyCNxRAMHJoOGuUYjbNczQFxQo2aFAn12owyBn+Fcwc7V3DYz71Ud64NdTfJPQV0Jvt39amNI0eW6kBZD4ecZx1oGMFlLcc3IhON8Y61N6Zw9K5VplOOvIOtWzR+H2iAaYeGmdlHU/erBFbxRE8iAADrUSq9ZcLwcoLIAM5wepqz2WiwKqpHGMKKWt05mAAz61Lw8yjAXFEJ22mQRjcfpTxLe2X9gE0m8jKv00iryOd8KtBIIkAIwgo+Yh+yKZZAG7E11SvU5zUD8eE3VBQ5ITnyimvMgHcUdGTPegcCzt2GcYoGyA3jbFEEoxs2KUVnPRhQIvbyDqoakJbZWBDw7VIoz9xmlllXHmAoK/8harkmAfkUzu5FtAXjsfEx+6KtjLC43ApKTTopejYNKM6veMYYCVXT25h1BXFMBx0H5jFpmWXrsK0DUOGILhclEY+uN6q2ucLGO3f5WAB/UDFUQSfEqOEFZrAb9MUvF8S7PAL2eAe+KpWr6Rc2sreOhxnqB0qGuLYxhQrAg7+9VY01PiFo10rfOWvhj05c5p2NQ4L1FA04jQ9sjFZJ4JZTjcDakir4JbcetRY1luEuGdRkL2NymGHQN0plc/C5SSbW7ytZzBNNAcwSsp9mxUpY8U6zZyAx3sp9QxyDQ6nrr4dX9rIJIJQ3KM4x1qA1DRLyC7VHicljsMVZbT4l6hGoFxCky9+xqf07jvRrxlkntlgmUYUyDIyaJ1mV5pzwqAFwf2h6UxeB1bABP2FabqunQ3FrLcxKGDHnyvaoWzi5pDFFEnI37w3otVm90K+tLS3vJoGEE65V+1RjpjvitT4i1AS8Ox6WCg8AZA74rNZsK5BAfHQ0MM8UKOUOelCipmy0RpSFYHmYDlA3OatFhwQhRXufKMdD1qZ0LTktXWWYAyH17VMXMmcgZPsKVlX4eGtMifmkQORsAalYo7W1XKxrGo6bU3BcsSBlicKKsGl6NGoE96ed+oB6CiGUAuLrHy1uxX959hT1NIvHA8WVF9lFKapxNpWjpiadFxtgGq/L8R7Jn5beOWQeqqTQWiGweEDDAmlisi/UD+DVXh47syR43PHkftKRUvZcR2F0cR3CE4yd6gesSQcMc+9cQPtuKVNxG4BGKUURkZxQJkk7fxo0e43OKOVTGxoyRYHlIoBhfU0dQMbNRWUj3owPtQd5Dn6hSyggf2pIbkbUuucVQUyMvQ11ZydjvXW96IFG+1QOFZT1JFKLIF3DZpqV22NEw6dc0EiLrHXNEe6jfZwPzTVZGxvScs6oc8gNAtLYaddryzW8bA9crUJqXAGg3+GWEROOhTan6ajAcgqR9qcpPG5ykhHsaDNtX+Fd5DztptykiHfkYYNZ7q+hanpUjRXtrJGv72Nv1r0grOx8sq/mi3lgl9AYblIpUYbhhmqteXOgGDhh2oI5B9fWtv1f4X6fMrS2sfI3XCmqPqHAVzb3RS358AdWG2fSi1TFkQZBXIpeOOC4kKc/hDGRnuaTlj8OaSN1wyMQwoy2vOgZXGT0U0VatAvNVs7flx8xbMwyo3OKsc2nK0Qu7eM8jH7EVn1ncXmkzc/K6r3AOxrVOGtc0/VbWGN3UsN2j6EnFGdUfVbe5kkUkcxJwR3AqBls/Akfxv3sAjvWia3b+Exms7fxWORknHJms/vlkBZSpMjscYNDDBo4+Y4bb70KcNp0gY5GPahRWrkZ3G2KdunNGOReo60lJFyIcZ2paJZWiXkGwoyR0m3X58+JglN8Unx3rx0nTGEJxM4ITHY0tpxMN9Jznc9aq3xPhZ/lrgn/bU4IPSmBrwnwwmrD5/WXeXO4QnqavltZ2VnHy21nCijb6aieGbiKSwj8I+UgVMFHxn+NFFdLec8klrCw/41FXnC2l3bM0MZt5f3ozjepVVwcA7mlEQgEj9aIqUV/qOgX4tNTJkgfaOfGB9jVys72OZVZW5kIpLUdNTVdLlt51HMV2PcHsap/C99LbPPptyW8a3fkBJ6j1oNFYEEEEYNGEhGABk9hTPTpTcW4bqVOM07U8re9QHZmzuvvSqE/tKaLGV5vNv7GnCqPSg4nLj3oxxjZqNzKAcgUm7p19KDpVvXNcAYdRRQwzkt+KMJxz4B2oDjp6UAMnrn70bx4v2gKTknjJCxxOzN+7QK7cu9JTRqwx0HenEVvMV3TH3rj2rnORQQrQxJP4YJO22BtThLbIBG+PSnvywT6lP3pRIUIPLIB96oipIJEGQzA0SCS6V15pDj0qTlV1OxVhRRE79IwftQCK9m25ulFnT5rmKp5wDgDvRzbsesZUU7sbblBY5BPrUHnHizTmsteulkRkLMWGR3qJtnlQh0O6b7jYVqnxeskW6inXHMdmPcVmogkZ2UKQCB06kVWsSNpfWt7CYtRATm6OOx/tSCRXegXkV3aSLIpHMrKMjHvTiPh28eKSaOIgYDJn9oelc55rOJrW+VvDfdVUbCgt9txBaazYskcwguWBDI229VmeGWGIiWMkl8K+NsZqNt1/06eK8iKPFz7htxkdjVj1cXF7a/NWSk26jmKoM7H1/NERDtAXOQxPqBQpsouI15HtzkdcnFCitPmlLqQM70tbOfliDtilY0j2Zsfajh4g3Tb+dRk0jQcxfO+aPqNjFqdlJBOoZGUg57U7zHnPL+oopuFyQoLNnoKChHTdT4dmZ7TM9oDkRgeZRVj0Tim2uj4cjckn7rbGpzw/HB8VcVFajwzZ3gMgQB+oddjVE3G0M6g4B96P8sAMo5HtVUgh1HSBhSbiMeuxFT9jqSTRjGQ3cHsaQPIzcRZLKHB22qv3uim41L5mELEW+tidyKsiScy7d6V5Fc4IqUJWgjtbYRRjOKV5gd84FHjthucZJpytsBvyigbIC30k5zSypJtuaWWNupo4QgZyKBFVlxk10QFhv1pbDdCwrobHcH2oCraZxk49aWSyTuSaT8U46fxofMP1IwKBx8jbHqDn1zRltoYiCjEEe9MXu5B6frSD3Ehz6/egl5bpY0OGLGoS811YWIJwRvg11oXkGZWIXqajL/wCSccjqSO5NUP7XX0ugfDPMaf2hNznAFVWCzgt2HgyPhzvmrbaFLW1HKDkjcmgaXsjwkjBJztUlYxv8uGfKmopb0TXxQwlyD2NSz3MuAiwkbd6gK1wVblLA05gm58g7YFMkikkckxjbvXZUeOFlix4j+UegoKVx1bR6ldLGeZ8H6V6mmWgcGykrz24GTzHnO+MVodho1vakyzESzHcs1LJKpuuVcZ9B6Uoqtxok0OI5ICIF6hcb1XuK9MeeAPaWEnP6sO1adqSZi+rFKDk+TA5Qdu4pR5ku/HgJikRxFnzBh1NP9I1X5e3nt/FMTOo8NQCef1FbRqXDum6qjpPAodgRzAbisY4p0GfhrV0hZzKow8UnTmXPT71VR1wbnxnyJDv1DZoUe8LG6kMLBEJ2XJ2oUVplzcRxKQHJPpQ0y6Dgu4Zj0GB0pppFqdQuSsh8gOW96t0dtFBGEjRVUdgKjKI8UTMBzFFJ32wTTlWht4/IQN+uNzTiWOPO4H3xSNzaxIgfkJoOW0L3TMwZgnrTmXw7dMcxNLwELbADbamAiE0rF2PKN/vQKRAXL8vJ5aJNpCM3MnkYb5WpG3Kwp5MZ9M0k7ysxJAA+9BHwyvDIY5xjfZuxqThYEg0lNAk8QDYz2I7UxEktjKsdxupPlb1q+iaSUBsUqXlIPKM1FJcAjOetSFlOZF5agWAnIG38a74UrdXxSvK/TNGVAPragREI3y5/FKCEY25iaO80UKE+lctzc3CeKCsSdgRvQHW3OMAYo/ypxjaueNLHkNg+4pCa/wDCjZu4oFzZp+0RRktIl3PQU2S4is7F9Q1OQKqqXJY7KKpt38WdKWUpbwTSxjq6pkDrQXO68Mg4P6VES2qyEtzED19KjNL4w0zX4x4FrP4jZHKEORUjLDOqc0Yk5f3WGCKoJZ2vNeKpJfHc1JalqMUZFpAplmx9KjNM7ZJba3mupgVOMIud81M8O6YsFv48q5mk3LHrUDbR7WWItLLblS3ckZp3c3AVvKjnHepRo4gcvgn3ohEJ6Bf0oGNvPzDHQn1oc3nB68pzTh4Im3xg+opDwihODn+lArK5zuNsdqb2FrcpK85iChugJ3xTiMeZSe3WkNV4gg06WGKYMBK4jUgZ3/pQK30gEWZPL96TtmnuIuW3Q8vZm2FK2xi1GXMihkTcA1JGSKFcZVQKCPtdLlSXxZ5AT6DpTXVuGLHVD/7cKSAfvDOKcX3ENhZqTLcIMdd6gpPiDpZu/lImkd8ZLBDyj89KCLm+GOjNKxWEgE9A5oVNf+QRP5udd/ehS6qo8KoeRpDtmrBPKEj5idhURo5VCyjZc7U+vd4Hz3FXE0yuLvnk5VO1TJUGz3/dql2MhcnfJVsfxq03FwTAETcY3qBWNldCG/nSYgbOFbqabRSN+0u5pcSkdVIqh3DAcDmkpdYoR1JPuaYic4710ynGcMT6UDuRkj+gEAbUlq0IutKkZfqUcwx6imFxJIYsBTzOcAU61i8h0jh55LpgPJjHqT2oK9pl600Acjlx1BPQ1Y9FYs/tVF4fn5oSwYFCfKemc9avfDcTNGZCNj02qaqWvr2OwtXuHHlQZJJxioPTOII9VlPgk8ue4p3xQjS6JeJGCX8JgAPXFZd8N7t1u5opG5SHz1679t+nXpVRqcuSrbmkOIuJU0HSYLiVGaNmCEr296PMx6DO/eq58SYTNwXIArExyKQAPf8AlQTmhcRw6wqSRN5XHSnV4nNNHHnd2xWS/DTUCLt7YsdmDLWvhRJfROMY5S1DWdfGbW5RLa6PA7LGF55QOjdgKkOCdAs7fRoJ7qFZGlHNhh02qj8ZNLqPH06yoSjSpEo9VHf9c/pWxW1qIbGCMjHLGuB+KLvgaHDp+kLeXvgrHGg5iQtPI9etL+MSW7B1PcU0vLdm0++iQnmeHy/iso4G1G5S9ltJpBgZPKSDv0/6ojXb0888UK7qxDfirBdXiWOnPMdljQscegFQC/7lrbTdwcEipC9UXWnyxBsF0Kg+hqDNLLiniPiK6meCdLW0WUqGC5blH3771eLW2vIoUeS4u2LL1yNz9qy3h/Vf9H4png4gZYx4hUSY5VJ2wSPfbetlt9a0iWBG+cg5VH74qmmX+rmwljhv3AMh5Y3O3MfTHrUkk4bDA5FU74nXlnecNXs4Yq0BD20sezK46N9t8U34F4hkvLCCK/mi+ZKDy82+PWkGicuY2x6Zqr8b2NxqWhTCyANyCrpvjzKcjftnpVgtJWJwDnNN0kjaeaGUbMcYNQZ2fiT/AKFZXNl8o7ajzARo2wAIzkn2NN9I1DifjC7gY3RtoyTmOLpj3NQXxH097bjshgrRzrG6YGWC55T/ABNajwosdo6CBVUFMdO9VS9jwPplihmv5Xnk6sXbqalrLR9HeEMtjCV7ZXNJ3iTzNlmOD2qQs4/DgWP2qISFppiDlWxgAH/wKFKm1ySc0KDOLRvCk9896fzN4kLA9xTB4yHBB96cRdN6oqOnX4g1Oezucq4clQf2h7VcLeRJFx1qE4h0RNRUSJI0Nwo8sifyPtVbjutd0QhZYzcxDoydf8/zaqNHigdJA4kz6A0d0uCwJRWA9Kotvx9CpImSRHGfKw6Yp8PiJYhSeWQhRliFzgfioRcQJQAfCJPTAo3g3cuFVVT1ZjVHl+JdsqlooZHAxuBjHuair34k6lcO0djbrGOnM5yf0FCNIvLrTtCgN1qF0pcbDmPf2FZRxJxFNxdqsVuGZbJXHJGCfNuNzt1x+lR7W+s8Q3ImuWkkLfSGyVCn0H9avvC3BTW4V5FIJGMnriij8NaS0scSKpEagDGOg/wVosEaWtuFG2BSFpbQWEHKgVQBuTSFzeKxxzZyaiCyyeK0kbkFHHSsn1OCThDiNrvlY21w+7dgCeh/XsO366g8ikZb7gUnqelWWt2L21wiuGG/beqE9F1Wx1S1V7aeNyOmGFRvxBvI4tCjt2ZOe4uEUDOcLzAn+H86pup/D3VNOneXRbl1jIxgMQcemR/m9MNL4e12bUee+t57huYhS7lsfr26fpRUd4kvDnFj+ICkPic2D0KHOK2vR76G5soLiORXTGAVbOQfeq9xDwZLrWjW4uFVL6EZRh3/APk+1F4L0LVtOdLaZZHhTBLtso9gO9BT+PLC70biz/VVjLwvIHQndR2Kn06H9auFtxvpd7BE730Nm3KFZLk4AP8Ay6VbNW0i01GF7W8j5kYdehFZ3qfwnYOzabcs0Z6JIdl39e/5oLPb8XaKsqQjU4ruebyKkPmHXBJNZ/ptuLfjq9jiIWFnZgGGMbj+p/jVh4d+HV/p1/Fc3Dwoq4BIHm6g9fvUZxjDLo3xCiMbMYrwBuUAYJ6d/fBoNKsJw9uYuwby1KRDA5c/ioTRWEk8RONwBjGwqyjDZ5FHlqIq3EXCmn6yjC5t1EjdXO2fyKrWj8Ax6VqiXTN8yqHKFmzg1qiFGGGxjFB7KzkwWiTNWjKtY4SmudWe+upleJiDyvJlVHpy061vhfOjDUtLPLqtquYmjTAZQfpIHXYmtLj0ywjIKwpn3GaVnghaMLgAe1KM44E42bU1ktr6Pw7uFij9cbfjrt0q2TXaTMAMc2djUfqvCMct2LzTyIZgCG5Rs2fUetH07Qb1JVkupDgHt1NQRvGvDkfENlBOB/7dq3MjA4JHdTTPRLuS2kW0WKVpIyBsCTWiWtlhWLDAPanCWcKHm5Fz64pQ2jZmijMigEjvShz4g5T2pWRVJAA2Heo4yyJIcZIG2aB0/i8xxnFCmb6pbIxWWdFcdVLYIoUFASbxDjHSl1Y5/pTSAqCN/tT0co+raqFQ6k4OPtQazhm2ZR+KT51HRSa583yfSP4UCE/DtpcPlo0Y7/UtMm4MsSwxFED2IWpF9SKrlRk0tZNLO3iStjPRRQRcfA1izDnEYGc7L0p9acF6TBjKBsbAY981K8ozhW79zRzHgbsTnp70Bra006xQCONBjp60rJqYXKwJvTURKRjOMUYCNc464zQJSyXFwfOSFPpR4rduQ53PalfFRRty7Yx7103SqOXmG1B0WwXBJz60DPFAcFgCd8Zprd3hWBvDyx7miaFYC7n57o523HqaCVhv4+gKsaWXUIhsoUHvR7uCwhQB441zsDj+tRv+nI4LWsoAf9nrQPGv0JyzZOaOdbhiU82QR2qIezuUb/8AM+vl3Fce2UJ/vMB9xQK3WrCacAAjbP2FEXULhQN327Ck0touYiNXkJ7hCc07i0m6nbCr4KZ3Z9zj7UDVr65uL63gOW83QVUPjRCLfVdGuxnxhkFebBKjcjfatGEGm6BG95dTBpAu8jnp7CsR421scW8ReNKWjtYVMUKAYb6sE9e+B/ai40vhy68RIJTglsY2x/CrwSsMOT1beqDwbp8s3hRrHyQxYJq+3FvzEZJAHaohBZXkPTb9KMOfm71wgRr7UpExJG3agMVYLnO9cQO4JLUSZnIx2o6M2AoG5FAvBKQ2GOaepLHgbio2NCm7dTRLpym470EpLdIowu5pt80S2M1FLNIXxjrR18Qvgg49aBPiHirTdBjBvZgZWB5IV+pvsKybWfibq19cS29iggQsRlVBwudt+uf702+KV143FhWKUryQBMg9N2J+wHr/AGqi5aMqxJyuDkA7jrVXMP7iR7uZ55oJ55GO8hGc427j2oU0eWJiCUUHlA+snt7ChRY07Tb+G5AZHDH0B6U9n1GKJMMRzYrJNP1O4sXDxtnl7HuPTPap9ddFzyeIoXDAEkjI6j+360SL9p14JgSSMZp9hmU4HXvWfQcQxWsnIz4b9kEdvv0qWh4nYgFCGB2GD1PtRIs8sQAIZd/al4cKnk2z71CQ6jPKRzqFBHUnapaBxhVbuOuKB0kpBzmjeM3diTXUgBGc/ah4Az1+9EFedlHXcGkHkcqPN1p38up+r770YwR83mxQMVIZ882du/WlkHMxwCd9sDpTtViQDygkUskoGOUd+wopsLZ5djE2ANgR0qQsYXgfJwoP0j2rgnKKM9TuaRkupAwPU53oIjjrSdT1S2Jsp+V1QhfTJ7/fFUKz17ijhvlivrWaSHoGXz4/I/rWsxaijHlcj0OTSj29leAhkU9P+qCkaZ8UdOaNBdlo22ySu33qZj+I/DbRCV7xB/yU5/TFK6hwRpd/IztBFzYxzFQT+tQU/wAKbNh/tZAO4Hitii8TU/xM4dgPLHcq7dMKvf8ApVc1X4vq6SR6daSB8eV3xgn7UeP4TKG5vEYD/wDoTn71LWPwu0+Ar4iqw7kjJP60OMw1DUNb4ovFaSSV0KjClzyd99tj/wBD3q5cFcCTNILi5XJbl5mI2H2960jT+GdM09RiFT/yqSlvIbZeVABjYAbUKNp9lBptuEjAUAbn1qI1XU5JZDHatgDYsB19qJfXUl2SouEjQHfBph4+m2wLTXSjO58221EP7YyzOOdjtjaphXWIbjJ6YqjXvxD0PT28KAmViOq4A/U439qrOp/FObnAtbMKpxlmft7Y6jrv0oTWwJcBjllAwcUo9xbpjMign3rz1qHG+r3URR7louY83+z5eYZ2A82R+feoRtY1OS5+YbUbgSkZ5i/Tr23GPakWPTrShjlSCPbeml3OAMGsH0jjzWdNOTdNOgCjw36AA9vxjuOverlp3xP06aBTqsLRNkglQT+QO9CNFtIzMOZV79ajuLuJLPhrTi8x8S4ZTyRA7sdv7iq7P8VdEt7JhZeJJNy5EZiZeU+hJH9+1ZRxRrU2varLfTyu/MMRjP0Dry4/rj+VDMI6nqcuoXdxczPzyTPzlmJGwyAuPTHam0rM6mVlHPyjJX09T2puH5fpABroC7jJxtuOg9zRosR4R5CIxy7bkb++9CkfFf1A9gOlCgQ33FGR+VsnO/XHWiUBRDmCYBuZ2ZQdm5TkmpWDVbCNlkMcwZMARgAA/wCGoGhQWmDil5r2JZlWK2U7KDnB9Sa0awniu4wQ4bYdDmsRqe4d4iuNMuFV2UwE75/Z+1CNjjOPKCT70fz9s49ahtN12zu4o3WVSx7Z3z9qmI7pGUYYH80ZdHiE5oyxyseh3o8V9ABliM0o17EpGCvr1oOx2hbAJ++9OlhiiQkkdM71FzatEq/X+AahdQ4ix4hUoAo8uT1oLTK6jJyM42FNJOX6mffp1rMbvjl+b/ZxI3KoBzyr1Oex9B+tIQcbTpzC6Yz+fysico5fXHcbf9UI1IRxHHmHvvtTq2MSxkg7e3eswteLi4HiSKrYbyk+/wDH9N6kn4ldIPI2HJ5QuemTjOapGiR3qR5wcn0z0FLDVVHrjO23Wsxm4mMR8OJ22PnZie2M7fr/AApvNxi7Nywv5/qUHY469Ptk/mhGstrKRqCxx2ximF3xWkEZbBOKyS/43uZY2FuFJPUt0AwcAZOSfxUTJxJeNAIwTgnJJG53Plzj+P8AXpFmr5xVx3doubSUqq558Kfbbfoep/HaqhLxdqkkwY3x8NScsq5Hf7H02/tvBNqE078zDBUh+Zc5GMd/SmhbcbnA6Dt7Y9KLE7d8UalcqUa4dQV/Z656k79Bvt64qLudTu7mRJJZT4iZww6j7enfp601ZsjAGB3360XJ79tqKO8jOAGJOP50OZsddiemf89aJmhnbpv60Btse9GLnAAJwBgA9s9aIvU9Dsa75hyrjBO49wRQHDE7LgZAz71wklRk7dBvRQdtvzvRgSSqnyZA3boe+ftQdJJKlcg42Pv12ooblOwBHvXM7Db+NDO46Hb0oDZ5sknc7knvXebPLliMbevTvvRNwd+1dxzNhep96KDEMc9PYChXME7hTj7UKISoUKFEdoUKFABvQoUKBxa3lzaTJNbTPHKh8rKelOpNc1OXJlv5yzPzN0GT+KFCgKdVvmk5jeTE8xYZc8p9sVJHiW/8JldyecfUDuKFCgLJxFcOAOdi2G5lPTPamlzqkzKEBVkU4yRnm29DQoUIYyNyZjI5lDdc7n/M0mCVyPUY/BoUKBVpR5SFwVUrzKcZP9qPDeyxcnhtgqS2T9sUKFFHNyecNAgVY08yZ69Bknv2/QU2eVnYudj7E0KFEdVuZgGAYEHIJO3+YohbIwenYDtQoUVzrk5xgUM7dKFCg5mgCAdxkemaFCg6RjHuM1zO2aFCgAOO9dAwMkbHIoUKK4DjpXQcAgdD1oUKIMMscZ+o/qa668jMrdVODQoUUUkYGKLmhQojoZh0Yj80KFC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4756" name="AutoShape 4" descr="data:image/jpeg;base64,/9j/4AAQSkZJRgABAQAAAQABAAD/2wBDAAkGBwgHBgkIBwgKCgkLDRYPDQwMDRsUFRAWIB0iIiAdHx8kKDQsJCYxJx8fLT0tMTU3Ojo6Iys/RD84QzQ5Ojf/2wBDAQoKCg0MDRoPDxo3JR8lNzc3Nzc3Nzc3Nzc3Nzc3Nzc3Nzc3Nzc3Nzc3Nzc3Nzc3Nzc3Nzc3Nzc3Nzc3Nzc3Nzf/wAARCAC3ARMDASIAAhEBAxEB/8QAHAAAAAcBAQAAAAAAAAAAAAAAAAIDBAUGBwEI/8QAORAAAgEDAgQEBQEHBAMBAQAAAQIDAAQRBSEGEjFBEyJRYQcUMnGBkUJSobHB0fAVI3LhFiRiM3P/xAAWAQEBAQAAAAAAAAAAAAAAAAAAAQL/xAAYEQEBAQEBAAAAAAAAAAAAAAAAEQEhMf/aAAwDAQACEQMRAD8Ax/713BJ/lXOg6V3P8qyoAdaOo8vvRF670ZThvagOq/c11Rvg+tFycUqgPTFUdUcrALuDTiJFWRTNkKdxj1pKOMseZTjHrUja2M9w6lAxBOOlB0SrHHzqcknepK0USxNIgwRvSlpw1LO7BgVGf1qbg4aeOMIhYZ+r3FEM7NneMxo2CemKnLAXaKFyCoGM1y14ckScMCQvepePSZY91ZvtUBrcSgeY5pWf/cjZWX23pzDZShBzvg/anKafGw80u/uKIpF5b8issUY5c7+tM4YncGPk2B6ntV6m0ONzzRyLze9R8+gXY5uTkOe4oqqvaseoyFOAaaCyzNhtxndqsV5oGoNgRnl33Haoe40TUYHPiK5Qb8wNAzexjVWPjBPTJqHu4EAP/sKWJwMU/ewuGY4jbJ7sKZf6Pfm45VtWPqcVQxmEaLkzZZewpuxRn2fykdTUh/4/qTlgtpJsO4603Gk3vMU+Vlz28tRTMqMHlcYFIYLE53qVj0LUgOVrGXc9cV1uHNUAZhaSYHtQRQ8uARXCBy83en02kX0I55LeQDqfLTNhIqFSrAe4opPfo2cVxcZ6UdHwMMvWjoUJwelAhy5BOKKMinmI3byfpTeVTzdCDQJ9tq4N6VKBQCpyCNxRAMHJoOGuUYjbNczQFxQo2aFAn12owyBn+Fcwc7V3DYz71Ud64NdTfJPQV0Jvt39amNI0eW6kBZD4ecZx1oGMFlLcc3IhON8Y61N6Zw9K5VplOOvIOtWzR+H2iAaYeGmdlHU/erBFbxRE8iAADrUSq9ZcLwcoLIAM5wepqz2WiwKqpHGMKKWt05mAAz61Lw8yjAXFEJ22mQRjcfpTxLe2X9gE0m8jKv00iryOd8KtBIIkAIwgo+Yh+yKZZAG7E11SvU5zUD8eE3VBQ5ITnyimvMgHcUdGTPegcCzt2GcYoGyA3jbFEEoxs2KUVnPRhQIvbyDqoakJbZWBDw7VIoz9xmlllXHmAoK/8harkmAfkUzu5FtAXjsfEx+6KtjLC43ApKTTopejYNKM6veMYYCVXT25h1BXFMBx0H5jFpmWXrsK0DUOGILhclEY+uN6q2ucLGO3f5WAB/UDFUQSfEqOEFZrAb9MUvF8S7PAL2eAe+KpWr6Rc2sreOhxnqB0qGuLYxhQrAg7+9VY01PiFo10rfOWvhj05c5p2NQ4L1FA04jQ9sjFZJ4JZTjcDakir4JbcetRY1luEuGdRkL2NymGHQN0plc/C5SSbW7ytZzBNNAcwSsp9mxUpY8U6zZyAx3sp9QxyDQ6nrr4dX9rIJIJQ3KM4x1qA1DRLyC7VHicljsMVZbT4l6hGoFxCky9+xqf07jvRrxlkntlgmUYUyDIyaJ1mV5pzwqAFwf2h6UxeB1bABP2FabqunQ3FrLcxKGDHnyvaoWzi5pDFFEnI37w3otVm90K+tLS3vJoGEE65V+1RjpjvitT4i1AS8Ox6WCg8AZA74rNZsK5BAfHQ0MM8UKOUOelCipmy0RpSFYHmYDlA3OatFhwQhRXufKMdD1qZ0LTktXWWYAyH17VMXMmcgZPsKVlX4eGtMifmkQORsAalYo7W1XKxrGo6bU3BcsSBlicKKsGl6NGoE96ed+oB6CiGUAuLrHy1uxX959hT1NIvHA8WVF9lFKapxNpWjpiadFxtgGq/L8R7Jn5beOWQeqqTQWiGweEDDAmlisi/UD+DVXh47syR43PHkftKRUvZcR2F0cR3CE4yd6gesSQcMc+9cQPtuKVNxG4BGKUURkZxQJkk7fxo0e43OKOVTGxoyRYHlIoBhfU0dQMbNRWUj3owPtQd5Dn6hSyggf2pIbkbUuucVQUyMvQ11ZydjvXW96IFG+1QOFZT1JFKLIF3DZpqV22NEw6dc0EiLrHXNEe6jfZwPzTVZGxvScs6oc8gNAtLYaddryzW8bA9crUJqXAGg3+GWEROOhTan6ajAcgqR9qcpPG5ykhHsaDNtX+Fd5DztptykiHfkYYNZ7q+hanpUjRXtrJGv72Nv1r0grOx8sq/mi3lgl9AYblIpUYbhhmqteXOgGDhh2oI5B9fWtv1f4X6fMrS2sfI3XCmqPqHAVzb3RS358AdWG2fSi1TFkQZBXIpeOOC4kKc/hDGRnuaTlj8OaSN1wyMQwoy2vOgZXGT0U0VatAvNVs7flx8xbMwyo3OKsc2nK0Qu7eM8jH7EVn1ncXmkzc/K6r3AOxrVOGtc0/VbWGN3UsN2j6EnFGdUfVbe5kkUkcxJwR3AqBls/Akfxv3sAjvWia3b+Exms7fxWORknHJms/vlkBZSpMjscYNDDBo4+Y4bb70KcNp0gY5GPahRWrkZ3G2KdunNGOReo60lJFyIcZ2paJZWiXkGwoyR0m3X58+JglN8Unx3rx0nTGEJxM4ITHY0tpxMN9Jznc9aq3xPhZ/lrgn/bU4IPSmBrwnwwmrD5/WXeXO4QnqavltZ2VnHy21nCijb6aieGbiKSwj8I+UgVMFHxn+NFFdLec8klrCw/41FXnC2l3bM0MZt5f3ozjepVVwcA7mlEQgEj9aIqUV/qOgX4tNTJkgfaOfGB9jVys72OZVZW5kIpLUdNTVdLlt51HMV2PcHsap/C99LbPPptyW8a3fkBJ6j1oNFYEEEEYNGEhGABk9hTPTpTcW4bqVOM07U8re9QHZmzuvvSqE/tKaLGV5vNv7GnCqPSg4nLj3oxxjZqNzKAcgUm7p19KDpVvXNcAYdRRQwzkt+KMJxz4B2oDjp6UAMnrn70bx4v2gKTknjJCxxOzN+7QK7cu9JTRqwx0HenEVvMV3TH3rj2rnORQQrQxJP4YJO22BtThLbIBG+PSnvywT6lP3pRIUIPLIB96oipIJEGQzA0SCS6V15pDj0qTlV1OxVhRRE79IwftQCK9m25ulFnT5rmKp5wDgDvRzbsesZUU7sbblBY5BPrUHnHizTmsteulkRkLMWGR3qJtnlQh0O6b7jYVqnxeskW6inXHMdmPcVmogkZ2UKQCB06kVWsSNpfWt7CYtRATm6OOx/tSCRXegXkV3aSLIpHMrKMjHvTiPh28eKSaOIgYDJn9oelc55rOJrW+VvDfdVUbCgt9txBaazYskcwguWBDI229VmeGWGIiWMkl8K+NsZqNt1/06eK8iKPFz7htxkdjVj1cXF7a/NWSk26jmKoM7H1/NERDtAXOQxPqBQpsouI15HtzkdcnFCitPmlLqQM70tbOfliDtilY0j2Zsfajh4g3Tb+dRk0jQcxfO+aPqNjFqdlJBOoZGUg57U7zHnPL+oopuFyQoLNnoKChHTdT4dmZ7TM9oDkRgeZRVj0Tim2uj4cjckn7rbGpzw/HB8VcVFajwzZ3gMgQB+oddjVE3G0M6g4B96P8sAMo5HtVUgh1HSBhSbiMeuxFT9jqSTRjGQ3cHsaQPIzcRZLKHB22qv3uim41L5mELEW+tidyKsiScy7d6V5Fc4IqUJWgjtbYRRjOKV5gd84FHjthucZJpytsBvyigbIC30k5zSypJtuaWWNupo4QgZyKBFVlxk10QFhv1pbDdCwrobHcH2oCraZxk49aWSyTuSaT8U46fxofMP1IwKBx8jbHqDn1zRltoYiCjEEe9MXu5B6frSD3Ehz6/egl5bpY0OGLGoS811YWIJwRvg11oXkGZWIXqajL/wCSccjqSO5NUP7XX0ugfDPMaf2hNznAFVWCzgt2HgyPhzvmrbaFLW1HKDkjcmgaXsjwkjBJztUlYxv8uGfKmopb0TXxQwlyD2NSz3MuAiwkbd6gK1wVblLA05gm58g7YFMkikkckxjbvXZUeOFlix4j+UegoKVx1bR6ldLGeZ8H6V6mmWgcGykrz24GTzHnO+MVodho1vakyzESzHcs1LJKpuuVcZ9B6Uoqtxok0OI5ICIF6hcb1XuK9MeeAPaWEnP6sO1adqSZi+rFKDk+TA5Qdu4pR5ku/HgJikRxFnzBh1NP9I1X5e3nt/FMTOo8NQCef1FbRqXDum6qjpPAodgRzAbisY4p0GfhrV0hZzKow8UnTmXPT71VR1wbnxnyJDv1DZoUe8LG6kMLBEJ2XJ2oUVplzcRxKQHJPpQ0y6Dgu4Zj0GB0pppFqdQuSsh8gOW96t0dtFBGEjRVUdgKjKI8UTMBzFFJ32wTTlWht4/IQN+uNzTiWOPO4H3xSNzaxIgfkJoOW0L3TMwZgnrTmXw7dMcxNLwELbADbamAiE0rF2PKN/vQKRAXL8vJ5aJNpCM3MnkYb5WpG3Kwp5MZ9M0k7ysxJAA+9BHwyvDIY5xjfZuxqThYEg0lNAk8QDYz2I7UxEktjKsdxupPlb1q+iaSUBsUqXlIPKM1FJcAjOetSFlOZF5agWAnIG38a74UrdXxSvK/TNGVAPragREI3y5/FKCEY25iaO80UKE+lctzc3CeKCsSdgRvQHW3OMAYo/ypxjaueNLHkNg+4pCa/wDCjZu4oFzZp+0RRktIl3PQU2S4is7F9Q1OQKqqXJY7KKpt38WdKWUpbwTSxjq6pkDrQXO68Mg4P6VES2qyEtzED19KjNL4w0zX4x4FrP4jZHKEORUjLDOqc0Yk5f3WGCKoJZ2vNeKpJfHc1JalqMUZFpAplmx9KjNM7ZJba3mupgVOMIud81M8O6YsFv48q5mk3LHrUDbR7WWItLLblS3ckZp3c3AVvKjnHepRo4gcvgn3ohEJ6Bf0oGNvPzDHQn1oc3nB68pzTh4Im3xg+opDwihODn+lArK5zuNsdqb2FrcpK85iChugJ3xTiMeZSe3WkNV4gg06WGKYMBK4jUgZ3/pQK30gEWZPL96TtmnuIuW3Q8vZm2FK2xi1GXMihkTcA1JGSKFcZVQKCPtdLlSXxZ5AT6DpTXVuGLHVD/7cKSAfvDOKcX3ENhZqTLcIMdd6gpPiDpZu/lImkd8ZLBDyj89KCLm+GOjNKxWEgE9A5oVNf+QRP5udd/ehS6qo8KoeRpDtmrBPKEj5idhURo5VCyjZc7U+vd4Hz3FXE0yuLvnk5VO1TJUGz3/dql2MhcnfJVsfxq03FwTAETcY3qBWNldCG/nSYgbOFbqabRSN+0u5pcSkdVIqh3DAcDmkpdYoR1JPuaYic4710ynGcMT6UDuRkj+gEAbUlq0IutKkZfqUcwx6imFxJIYsBTzOcAU61i8h0jh55LpgPJjHqT2oK9pl600Acjlx1BPQ1Y9FYs/tVF4fn5oSwYFCfKemc9avfDcTNGZCNj02qaqWvr2OwtXuHHlQZJJxioPTOII9VlPgk8ue4p3xQjS6JeJGCX8JgAPXFZd8N7t1u5opG5SHz1679t+nXpVRqcuSrbmkOIuJU0HSYLiVGaNmCEr296PMx6DO/eq58SYTNwXIArExyKQAPf8AlQTmhcRw6wqSRN5XHSnV4nNNHHnd2xWS/DTUCLt7YsdmDLWvhRJfROMY5S1DWdfGbW5RLa6PA7LGF55QOjdgKkOCdAs7fRoJ7qFZGlHNhh02qj8ZNLqPH06yoSjSpEo9VHf9c/pWxW1qIbGCMjHLGuB+KLvgaHDp+kLeXvgrHGg5iQtPI9etL+MSW7B1PcU0vLdm0++iQnmeHy/iso4G1G5S9ltJpBgZPKSDv0/6ojXb0888UK7qxDfirBdXiWOnPMdljQscegFQC/7lrbTdwcEipC9UXWnyxBsF0Kg+hqDNLLiniPiK6meCdLW0WUqGC5blH3771eLW2vIoUeS4u2LL1yNz9qy3h/Vf9H4png4gZYx4hUSY5VJ2wSPfbetlt9a0iWBG+cg5VH74qmmX+rmwljhv3AMh5Y3O3MfTHrUkk4bDA5FU74nXlnecNXs4Yq0BD20sezK46N9t8U34F4hkvLCCK/mi+ZKDy82+PWkGicuY2x6Zqr8b2NxqWhTCyANyCrpvjzKcjftnpVgtJWJwDnNN0kjaeaGUbMcYNQZ2fiT/AKFZXNl8o7ajzARo2wAIzkn2NN9I1DifjC7gY3RtoyTmOLpj3NQXxH097bjshgrRzrG6YGWC55T/ABNajwosdo6CBVUFMdO9VS9jwPplihmv5Xnk6sXbqalrLR9HeEMtjCV7ZXNJ3iTzNlmOD2qQs4/DgWP2qISFppiDlWxgAH/wKFKm1ySc0KDOLRvCk9896fzN4kLA9xTB4yHBB96cRdN6oqOnX4g1Oezucq4clQf2h7VcLeRJFx1qE4h0RNRUSJI0Nwo8sifyPtVbjutd0QhZYzcxDoydf8/zaqNHigdJA4kz6A0d0uCwJRWA9Kotvx9CpImSRHGfKw6Yp8PiJYhSeWQhRliFzgfioRcQJQAfCJPTAo3g3cuFVVT1ZjVHl+JdsqlooZHAxuBjHuair34k6lcO0djbrGOnM5yf0FCNIvLrTtCgN1qF0pcbDmPf2FZRxJxFNxdqsVuGZbJXHJGCfNuNzt1x+lR7W+s8Q3ImuWkkLfSGyVCn0H9avvC3BTW4V5FIJGMnriij8NaS0scSKpEagDGOg/wVosEaWtuFG2BSFpbQWEHKgVQBuTSFzeKxxzZyaiCyyeK0kbkFHHSsn1OCThDiNrvlY21w+7dgCeh/XsO366g8ikZb7gUnqelWWt2L21wiuGG/beqE9F1Wx1S1V7aeNyOmGFRvxBvI4tCjt2ZOe4uEUDOcLzAn+H86pup/D3VNOneXRbl1jIxgMQcemR/m9MNL4e12bUee+t57huYhS7lsfr26fpRUd4kvDnFj+ICkPic2D0KHOK2vR76G5soLiORXTGAVbOQfeq9xDwZLrWjW4uFVL6EZRh3/APk+1F4L0LVtOdLaZZHhTBLtso9gO9BT+PLC70biz/VVjLwvIHQndR2Kn06H9auFtxvpd7BE730Nm3KFZLk4AP8Ay6VbNW0i01GF7W8j5kYdehFZ3qfwnYOzabcs0Z6JIdl39e/5oLPb8XaKsqQjU4ruebyKkPmHXBJNZ/ptuLfjq9jiIWFnZgGGMbj+p/jVh4d+HV/p1/Fc3Dwoq4BIHm6g9fvUZxjDLo3xCiMbMYrwBuUAYJ6d/fBoNKsJw9uYuwby1KRDA5c/ioTRWEk8RONwBjGwqyjDZ5FHlqIq3EXCmn6yjC5t1EjdXO2fyKrWj8Ax6VqiXTN8yqHKFmzg1qiFGGGxjFB7KzkwWiTNWjKtY4SmudWe+upleJiDyvJlVHpy061vhfOjDUtLPLqtquYmjTAZQfpIHXYmtLj0ywjIKwpn3GaVnghaMLgAe1KM44E42bU1ktr6Pw7uFij9cbfjrt0q2TXaTMAMc2djUfqvCMct2LzTyIZgCG5Rs2fUetH07Qb1JVkupDgHt1NQRvGvDkfENlBOB/7dq3MjA4JHdTTPRLuS2kW0WKVpIyBsCTWiWtlhWLDAPanCWcKHm5Fz64pQ2jZmijMigEjvShz4g5T2pWRVJAA2Heo4yyJIcZIG2aB0/i8xxnFCmb6pbIxWWdFcdVLYIoUFASbxDjHSl1Y5/pTSAqCN/tT0co+raqFQ6k4OPtQazhm2ZR+KT51HRSa583yfSP4UCE/DtpcPlo0Y7/UtMm4MsSwxFED2IWpF9SKrlRk0tZNLO3iStjPRRQRcfA1izDnEYGc7L0p9acF6TBjKBsbAY981K8ozhW79zRzHgbsTnp70Bra006xQCONBjp60rJqYXKwJvTURKRjOMUYCNc464zQJSyXFwfOSFPpR4rduQ53PalfFRRty7Yx7103SqOXmG1B0WwXBJz60DPFAcFgCd8Zprd3hWBvDyx7miaFYC7n57o523HqaCVhv4+gKsaWXUIhsoUHvR7uCwhQB441zsDj+tRv+nI4LWsoAf9nrQPGv0JyzZOaOdbhiU82QR2qIezuUb/8AM+vl3Fce2UJ/vMB9xQK3WrCacAAjbP2FEXULhQN327Ck0touYiNXkJ7hCc07i0m6nbCr4KZ3Z9zj7UDVr65uL63gOW83QVUPjRCLfVdGuxnxhkFebBKjcjfatGEGm6BG95dTBpAu8jnp7CsR421scW8ReNKWjtYVMUKAYb6sE9e+B/ai40vhy68RIJTglsY2x/CrwSsMOT1beqDwbp8s3hRrHyQxYJq+3FvzEZJAHaohBZXkPTb9KMOfm71wgRr7UpExJG3agMVYLnO9cQO4JLUSZnIx2o6M2AoG5FAvBKQ2GOaepLHgbio2NCm7dTRLpym470EpLdIowu5pt80S2M1FLNIXxjrR18Qvgg49aBPiHirTdBjBvZgZWB5IV+pvsKybWfibq19cS29iggQsRlVBwudt+uf702+KV143FhWKUryQBMg9N2J+wHr/AGqi5aMqxJyuDkA7jrVXMP7iR7uZ55oJ55GO8hGc427j2oU0eWJiCUUHlA+snt7ChRY07Tb+G5AZHDH0B6U9n1GKJMMRzYrJNP1O4sXDxtnl7HuPTPap9ddFzyeIoXDAEkjI6j+360SL9p14JgSSMZp9hmU4HXvWfQcQxWsnIz4b9kEdvv0qWh4nYgFCGB2GD1PtRIs8sQAIZd/al4cKnk2z71CQ6jPKRzqFBHUnapaBxhVbuOuKB0kpBzmjeM3diTXUgBGc/ah4Az1+9EFedlHXcGkHkcqPN1p38up+r770YwR83mxQMVIZ882du/WlkHMxwCd9sDpTtViQDygkUskoGOUd+wopsLZ5djE2ANgR0qQsYXgfJwoP0j2rgnKKM9TuaRkupAwPU53oIjjrSdT1S2Jsp+V1QhfTJ7/fFUKz17ijhvlivrWaSHoGXz4/I/rWsxaijHlcj0OTSj29leAhkU9P+qCkaZ8UdOaNBdlo22ySu33qZj+I/DbRCV7xB/yU5/TFK6hwRpd/IztBFzYxzFQT+tQU/wAKbNh/tZAO4Hitii8TU/xM4dgPLHcq7dMKvf8ApVc1X4vq6SR6daSB8eV3xgn7UeP4TKG5vEYD/wDoTn71LWPwu0+Ar4iqw7kjJP60OMw1DUNb4ovFaSSV0KjClzyd99tj/wBD3q5cFcCTNILi5XJbl5mI2H2960jT+GdM09RiFT/yqSlvIbZeVABjYAbUKNp9lBptuEjAUAbn1qI1XU5JZDHatgDYsB19qJfXUl2SouEjQHfBph4+m2wLTXSjO58221EP7YyzOOdjtjaphXWIbjJ6YqjXvxD0PT28KAmViOq4A/U439qrOp/FObnAtbMKpxlmft7Y6jrv0oTWwJcBjllAwcUo9xbpjMign3rz1qHG+r3URR7louY83+z5eYZ2A82R+feoRtY1OS5+YbUbgSkZ5i/Tr23GPakWPTrShjlSCPbeml3OAMGsH0jjzWdNOTdNOgCjw36AA9vxjuOverlp3xP06aBTqsLRNkglQT+QO9CNFtIzMOZV79ajuLuJLPhrTi8x8S4ZTyRA7sdv7iq7P8VdEt7JhZeJJNy5EZiZeU+hJH9+1ZRxRrU2varLfTyu/MMRjP0Dry4/rj+VDMI6nqcuoXdxczPzyTPzlmJGwyAuPTHam0rM6mVlHPyjJX09T2puH5fpABroC7jJxtuOg9zRosR4R5CIxy7bkb++9CkfFf1A9gOlCgQ33FGR+VsnO/XHWiUBRDmCYBuZ2ZQdm5TkmpWDVbCNlkMcwZMARgAA/wCGoGhQWmDil5r2JZlWK2U7KDnB9Sa0awniu4wQ4bYdDmsRqe4d4iuNMuFV2UwE75/Z+1CNjjOPKCT70fz9s49ahtN12zu4o3WVSx7Z3z9qmI7pGUYYH80ZdHiE5oyxyseh3o8V9ABliM0o17EpGCvr1oOx2hbAJ++9OlhiiQkkdM71FzatEq/X+AahdQ4ix4hUoAo8uT1oLTK6jJyM42FNJOX6mffp1rMbvjl+b/ZxI3KoBzyr1Oex9B+tIQcbTpzC6Yz+fysico5fXHcbf9UI1IRxHHmHvvtTq2MSxkg7e3eswteLi4HiSKrYbyk+/wDH9N6kn4ldIPI2HJ5QuemTjOapGiR3qR5wcn0z0FLDVVHrjO23Wsxm4mMR8OJ22PnZie2M7fr/AApvNxi7Nywv5/qUHY469Ptk/mhGstrKRqCxx2ximF3xWkEZbBOKyS/43uZY2FuFJPUt0AwcAZOSfxUTJxJeNAIwTgnJJG53Plzj+P8AXpFmr5xVx3doubSUqq558Kfbbfoep/HaqhLxdqkkwY3x8NScsq5Hf7H02/tvBNqE078zDBUh+Zc5GMd/SmhbcbnA6Dt7Y9KLE7d8UalcqUa4dQV/Z656k79Bvt64qLudTu7mRJJZT4iZww6j7enfp601ZsjAGB3360XJ79tqKO8jOAGJOP50OZsddiemf89aJmhnbpv60Btse9GLnAAJwBgA9s9aIvU9Dsa75hyrjBO49wRQHDE7LgZAz71wklRk7dBvRQdtvzvRgSSqnyZA3boe+ftQdJJKlcg42Pv12ooblOwBHvXM7Db+NDO46Hb0oDZ5sknc7knvXebPLliMbevTvvRNwd+1dxzNhep96KDEMc9PYChXME7hTj7UKISoUKFEdoUKFABvQoUKBxa3lzaTJNbTPHKh8rKelOpNc1OXJlv5yzPzN0GT+KFCgKdVvmk5jeTE8xYZc8p9sVJHiW/8JldyecfUDuKFCgLJxFcOAOdi2G5lPTPamlzqkzKEBVkU4yRnm29DQoUIYyNyZjI5lDdc7n/M0mCVyPUY/BoUKBVpR5SFwVUrzKcZP9qPDeyxcnhtgqS2T9sUKFFHNyecNAgVY08yZ69Bknv2/QU2eVnYudj7E0KFEdVuZgGAYEHIJO3+YohbIwenYDtQoUVzrk5xgUM7dKFCg5mgCAdxkemaFCg6RjHuM1zO2aFCgAOO9dAwMkbHIoUKK4DjpXQcAgdD1oUKIMMscZ+o/qa668jMrdVODQoUUUkYGKLmhQojoZh0Yj80KFC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4758" name="Picture 6" descr="http://www.thesweeterthejuice.com/wp-content/uploads/2013/09/sugar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47864" y="692696"/>
            <a:ext cx="2916324" cy="1944216"/>
          </a:xfrm>
          <a:prstGeom prst="rect">
            <a:avLst/>
          </a:prstGeom>
          <a:noFill/>
        </p:spPr>
      </p:pic>
      <p:pic>
        <p:nvPicPr>
          <p:cNvPr id="74759" name="Picture 7" descr="C:\Documents and Settings\sun.chan\My Documents\Downloads\81800scr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067944" y="4797152"/>
            <a:ext cx="3312368" cy="2206677"/>
          </a:xfrm>
          <a:prstGeom prst="rect">
            <a:avLst/>
          </a:prstGeom>
          <a:noFill/>
        </p:spPr>
      </p:pic>
      <p:sp>
        <p:nvSpPr>
          <p:cNvPr id="14" name="文字方塊 13"/>
          <p:cNvSpPr txBox="1"/>
          <p:nvPr/>
        </p:nvSpPr>
        <p:spPr>
          <a:xfrm>
            <a:off x="1907704" y="4797152"/>
            <a:ext cx="1709122" cy="307777"/>
          </a:xfrm>
          <a:prstGeom prst="rect">
            <a:avLst/>
          </a:prstGeom>
          <a:solidFill>
            <a:srgbClr val="FFFFFF">
              <a:alpha val="54902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zh-TW" sz="1400" b="1" i="1" dirty="0" smtClean="0"/>
              <a:t>3100</a:t>
            </a:r>
            <a:r>
              <a:rPr lang="zh-TW" altLang="en-US" sz="1400" b="1" i="1" dirty="0" smtClean="0"/>
              <a:t>萬公頃甘蔗田</a:t>
            </a:r>
            <a:r>
              <a:rPr lang="en-US" altLang="zh-TW" sz="1400" b="1" i="1" dirty="0" smtClean="0"/>
              <a:t> </a:t>
            </a:r>
          </a:p>
        </p:txBody>
      </p:sp>
      <p:sp>
        <p:nvSpPr>
          <p:cNvPr id="74763" name="AutoShape 11" descr="data:image/jpeg;base64,/9j/4AAQSkZJRgABAQAAAQABAAD/2wCEAAkGBhQSERISExIWFBQWGBYXFRgYFBQWFRYUFRgXFxYYFhgXGyYeGBojGhQYIC8gIygpLC0sGB4xNzAqNSYrLSkBCQoKDgwOGg8PGiwkHyQ0LDQpLzQvLCwvLywqLCwsLCwyLDYsLy80LC8sKSwsLC8sLCwsLCwsLCwsLCwsLCwsKf/AABEIAMIBAwMBIgACEQEDEQH/xAAaAAEAAwEBAQAAAAAAAAAAAAAAAgMEBQEG/8QAOhAAAQMDAwIEBAQEBQUBAAAAAQACEQMhMRJBUQRhBSJxgRMykaFCscHwUmJy0RSCkuHxBhUjQ8Ki/8QAGgEBAAMBAQEAAAAAAAAAAAAAAAIDBAEFBv/EADARAAICAQQABAQGAgMBAAAAAAABAhEDBBIhMRNBUWEiMnGRBSOBodHwscFC4fEU/9oADAMBAAIRAxEAPwD6ZERe0eGQZSjT5nGNyc/1RYr0kghwvsRyO3cfqVJFGUVJUyUZOLtFlLqATEFpzBjHYix2+qtWSp+E7hzY9yB9wSPda15ubGoSpHp4cjyRthEVP+LZ/EPvfa38V+JVVF10XIqf8Yz+L7H6C1z2yEHVtmLgbEiATxJ/Vd2v0Obl6lyLwGbi4XqiSCIq61cNiZJJhoAlzjwBubICxFU1lbPwgQZtrAc3jVNjI4wqG16ri6m2mG1ByZa0eWCTEEw7A4OVHfF+aIb0bFTTZ8ao6nqhrI+Jpe5r5c0loEXAuDMjEXutNPwZsQ59R55L3NjuAyL9zK09L0jaYIbNyXEkySTufoB7LLk1CaqJFz44MlXwkgA03u1AzD3uc12x1ZI5tYHAXn+CrH8VNveHu/8AzLY+pXTRULNNeZDczl1enqtBMMfF4aXNcRvpBkExy4e0rK/qNVmkgfiN2uBBILYMFplpnf8ANavEOrJJYJaGkanaomwdAi4FxJnb1WTpumDiWsBgnzkSRBMu8x38xtMy5epp4yUPFy1RVPM38K7PKdZsCHNjAgiLWge4j2Uw65EG0ehnha+u8FpuEtpsDrX0i7RctAEC/f7ZWDp6staYImMC2JnsP3wtum1Sz3xTRlyY9p6+vBgiBEzeF6K7Zib8XBxO/YSqKzHF0huLCcOtImcC5EgE5thTqVW02uMRALj33InnH2Vyk9zvr6EaVF6LyLzNoxG/PPsvVcQCIiAKPxBMTfMfv1Ckq3NMyPX3IAPqCGt4xk4UJNrlI6kmWIvGzAnO8YnsimcPVTVrFpuPLb1Bn77W/WAblW9hmQbGA4G4i+O9xmRAXHfkdVXyTa6QCMG49F6ijTDnAEBoBAIMkwDyIuY4PuoynGHzEoY5T+VHtMan9m3xlxFh7AyfUd1qChSpaRH1O5JySprzMk98rPVxQ2Ro59CmHNa4i7gCbkEyL6iM+ivUKQtHBcPoSPyU16cKpNHkzu2meyvERTIkRTjBLZzBj3jEq3p602PzDPcbOHY/Y2UFOh0JqXktANiPmJ30nYbHM34lY9UscY7pcGnBkknXaJVq0QA0uc4w1oyTk3NgAMkqqr4dVcTrpsdLYYNXkpuJu58gOJEAgtGx+XK3dL4aWuD3VC8gENsGgTEkxk2W5eJlz3xHo2SlZGmyABJMACTkwIk9ypIiyEAiIgCIiAyVfDGOcXEEyZI1O0mwEFswRbBWoNiwsvVCtV0tc4zDQSYzAE272UnKUqTYok5sgjmy4ninS02j4YDi4tJbJL2yCB5ml2LgEgWB2XaY8EAi4IBHobhUdR4ex7tTxqgRBJ0gXJti878DhWYsmyXN17HGrOPTJa063CxPmJAkZvYAenAyvKvT6g98/Lpb+AyTMgBw+YB7SPWAMrRW/wCnoI+E+GjTFN12CCCIN4iAMG0jeyh4ZpZqcRTABMRqLZN8HSCTs0Xt6L156zHkjV117v6UZ1jcXZFFAMEzEXkTBdggaj6E2FhJybr2q+BPcTYmATcwLn0C9FTe3c1Rna5pEkXjCYE5i/ruvVYcCIiAIiIAiIgChTrlky3y6jcET5jIt6ujM9iprx7ARBVeTGpqmWY8jg7RbV6gNsLu4/udh+xKzCgIv827p809jkKxrAMAD0AH5L1Qx4VD3J5c7n1wVsow4uLiSRB+Ue/lAk/3PKsRFckkqRS227YV/RdM14LnfLhtyAeSCPYA9jCqpUS9wbYgEF8zGn+G2544BWz4LX1nawD8NrQ1pAIGvUXPg86Q0HbS7krytfqa/Lj+v8GjDj/5MwsZLntZLwCfxAwBaJJG4d3sVu8IeSwgiNLnNib2JnUMAydiZsd1sp0w0ANAAFgAAAB2AwvKdENmBEkuPcnJK87NqpZYqL8vuXRgou0TREWQmEREAREQBEVdasGCXGB7m/AAuT6LqV8IFio62u1jHOdiIjkmwaPWYXKrdZNRzmvMts0AtPljYG0ON5PbhZOvpvIDmlz9OWElxPdpcbOAON8WmV6WH8PlOpN8Oip5UnRDpeqfTADXkWxYtncwcX4hQ6jqC6TUdO5BJ0DcQ0mLbLPU6tumQ7IkQJn079it/TdKQS4gNnDWm7ZABBqCC+wi69yUMcZ3CCb9f75nJT2rk2eEVfg0g15LjJLW2LmtzJk+UEmQDifpVXqEkveSbnS2SQBkANFi62Yn81JoAsIG8W+se66HhtAaW1MucJHZpwAMYAnvK8zLGGl/MauT+39/cgpPI66RzDXAveNOqYMR/fsptuWgfiIAJwJ3P7zAso1+nLHOIpu0amCZB8rS0CNbgc4jkcKL2S1wEgSYuWuAmRcGWkcjiVrjn8VfB6fZ+n1K3Da+SbHT9x7gwpKNN0yZkkyc74zfEKS0QbcU32Vy7CIimcCIiAIiIAiIgCIvC8DdcboHqv6PohUBc7VEjSAdIcIBm1yCSd4ICz02fEcGC2ppMkEeTyglsjzfOO35HurydfqqqGN/U04sfmyNOmGiGgAcAAD7Lz4Q1ao80RO8TMfVTReIaQiIgCIiAIiIAiIgMHXNqgyx0ttLQ0agLyWkCTta5zGyw/4jUYL9UXiRYxGInB35XdWar0LSwtADZJcDGHkzq7mftbC26bUxxfNFP380Vzg5dM4tXpdTg61v5ZMSCQDMCSGmYm2ytZTj3/f6qb2Fp0uEH6gjkHcfdTodEamkkDQYdm7gDiOHd9jhe3PNihHxL76MqjJvaUMogTm7i4ibaiZmBae+V7VcQCQJ+nuTJFhn2Wxng8AD4rrZkAyPe84vJ9OM9ekGOc3VqAAJmLTMgxA2n0coYdViyS2Q7fsdljkuWaum8MYfMZcHNFnjzCbnu0m1hEQt7WgAACALAbABZfDajiwahiA038zQBBg4/XOFrXz2VycnudmxVXBj8VcNBBcAbFs7lpBgAXPHqQubpLnMbMBztLsTg4m0yF0fE6D3NaGBsgzLiRHpA3xn6rBTLWdQxg5aD/V8JzSYyRZt+SfRb9Ll2YpRXfL+lf39iqcbkmT6gQ9w4DWjkgCzidyZI/yqsn0+uy69XpGOMuaCYiSLxnPqsXiXTUxTMNYC204c2SA4gi833PqrdPr1GMce32IzxW27MyIi9oyhERAEREAREQEXuj6gScCdzwAur0NJob5XB05dYycHFtojZcxafDKkOc3+LzA+gAIjm0z27CfM/EccpQ3J8Ly/2X4ZJOjpAQvUReAazzVtv/fH5H6L1Y/Djq11M63mDtoZ5GR2Oku/zk7rYusBFCrWa0anENA3Jgfdc7/vHxDo6caju8ghjQfxcu7C07HKlGEpcpcA6iIigAiIgCIuf4b4iarqtvI0gMMGCIEnVgzMwMDOVJRbTfoDoIiyeI9YaYbpaHOc4AMmC7nSdoySbQDiQVxK3SBk8adDmDchwgBxLQSJeQAfKIue3rHVAi3Cw+EsBaahOqo75zBBaR/64N26cR78LerJzbioeSv9ziVOwsVbof8AyseACCTrBiJDSGuA5mB9Dstqzdf1JY2WgEkgCZjc3jsCuY926o9vj7h1XJpRcyn4vpB+IMH5mtMReSRJiCPuO6h1XjEhwpaXWHmkmC7ENaJt9ZBESFY9NlUttHN6qzrIud13WPoimdIeyzXmTrkb95APv6ofG2fCNXS4CQADpDnGQDpvtP2Pqq1im0pJcPj9SRb4p1LmM8o8zjpF4jylxODeG27kLmtpwQW2cJMm5MzOom5BkzJ3Wt/RtquFVrtBcyY0jUdg4g7RA72uFmggw5pafaD3BBuJ9162g8La4Pt9/wAGbNuuyNNsfUmBMCSTAnYTCkiL10klSMzdhERdAREQBU1wdTInMO40wTJ+gHv6K5CuNWE6Cs6OqG1JfYR5TbTJzq4PBxc7xNaKvNi8WDg3Vkoy2uzrUurY4w17SeARP+4VFbxBsubpcQJBIjO4EkY/P3WBwnK8DYsLLzo/hkU+ZcFzzuuER6KrVYfn1MDWsDXACdOoTYeWRpIj3Byur0PiLaolocIidTYudu5i/uOVzVHRckEgkQYMSLWJF9vz5VmfQRmvg4ZyGZp8l/8A1D4W6uKbREAu1anFuQIxecq3wLw59FjmvcHEukRFhAFzAJJMm+JiYAWOi3Q5rruDS4hpcYDnfiaMAgFwjEOK11fEXn5QGDmznfSIH3WOel1FeCla9S5ZY1Z01VW6pjIDnNaTiSB+8ZXD6qt+J0vIE5AIuANOA0kuFxHrZWRe7okjU43MYmT7C9gi/D6Tcpdd0c8b0R1avXsb+IE8AguPoJVlCuHiWmR9weCNis7fC2jd0cao/IA/dU+HnTVq077OBM42BO9iI3s5Y3DE4vY3a+i/2WJu+ToVGagWnBBFrG4iy59JlSgNDaZqskkEOY14m7g4GAfNJBHIEWk9Elc3ovF3VKhYKflEkvDjAF9MgtEOI0nTMgG6rjdP0JFwFZwDw5oNiGFhAg7PcZcHRuAIOQVPpujIcaj3aqhESBDWt/hYCTA5OStSKFgiGAEkAScmLmBAnmwhSRFwHhMXK4vV9UKpaWuMaZLSNJaTYH+qJ5AHrfZ4n8R0MY0kES49gR5ZLgJN/wBlcljyXTNyYsDgES104IbfmTmLH0tFijayPu+v2v7lORuqFSq6S1onymDIB1RYcEkS7aBHNqmU6zvPDfg3uXB2o64aRABgaSS4xltsrW9hkRiRqF7x8p9R+q2dJ0hfQc0ugPLiIHyt1TB5uDI7kLfq8s8ST9/uivGkzlVqrzTZTbB80BvlBBAIaATGCRY55us1SmCSDZwsRuLicb2ib2PouoK7mFzgQSzU02s4Agm0+W7Yz9Vp6irSqeV4ghpcXAjyuDbjU03cGza4gKPj+BLiNwfPv9aLIO1z2YPD+oayahOqqSQQ4wAyZJaYxAGMcAAzc6u57gXROmIE7ETMnmCOz+xWSmGyPhGoSHFrnO0tAaPmjTDg4kDN7xytbWAYA2HsMKzDhi8nipP2v0rqvT0IZZ+R6iIt5mCIiAIiIAiIgCLxzgMmP19OVbT6Z7sNgcu8v2+b7KvJlhjVzdHVFy6K145wAJNgMqzqumczLmmSALGTzacASZn25gRNlzHljlVwOyi4vki95tAmSAb4G5+33CkgClSpOe4tbFhJJNhOBa5OTFsZClOcYLdJ8HEm3SIFwESYmw7ngKdHpTUBgw241RM/03E+uLb3jczwpmmDLiYl2CYIMeWIEgWHHurmVhq0AYaCIiIBLYtiI/cLx834i5JrGq9zTHDXLOV1/TaXwwxLb7w0kBzZOzgLRcFp2MKJbaNseyt6upqquOzQGD1F3fmB6tKrXoaSL8JOXb/q/Ypyv4qR0PDKri12ozDoB3IgG9tiSFi8Qe34stLS8DtIcxwzuJmP8pUB6ujMBzgJ9AVHRAOmAT+fdZ4aHblc+K549mWPLcaOz09bU1ro0yJgkEwcY5F1avnjVpNBYBUY9zfmiYEz/wCsi3kjE3HK2+F9Q4HQ5wuJaCbggjygk3scbQdrDy56WSUpVwvVUXqa4R1ERYvEOvLLNbqdBPYcTFzJ2F4B7A5oQlN1Fck267NqLJ0XiTKoEGHRdpyIifUXFxkEFa1xprhgLi1WFr3tPJd6h7nEfqPZdpYuv6RziHNgwIg2yZmf9ls0WZYsty6fZXljujwYJUZLSCHFtxefKNUAuLTY7T9Ur0HBxa7SCBbLhDpuMEEFuRuPr6WyIN7QV7zrNF10+mZPkYdTNN2ggnuAAIMmTe1wRbccKurTtZoPle2IGHtItOLwbbSrI3JJPJcXH0k7Z+qqcSXAAkAG40iCIkXPc7cLig/DUMnPlwdv4riTpVJzGxEGZBaHcDZwU1SKLSBLBhrxH81wQYF5bfuFcrMbuKd37kJKmERFYcCIiAIiIAiITCAv8OeGueSWgWuSB5jtJviDG1uV0aVdrvlcHehB/Jc/pPD2vGtwdmwktloFid8yc8bKfUeFN0eUEvFwS4km8kepEgfovm9R4U8r58/Tj/JuhuUUQ8UqedoNg1pMk/xGPtoz/Ms4vYBx9GuP6LR4VQ1F1RwJ+UMLtRdAvI14FxB7FdRXR1j08fCik68yDx73uZzOm6AuMvBDeJu494Nh239BfoU6QaIaABwAAPsprN1/TuezS15YZFxMxxYhYsuaWaVzf8ItjFRVI5/itciqAT5Q2RBII2NhdxMbYH3roeQlzIBIjEiBxcRt6wOFq8UoE0mfE0u0ubqsQ0k+SQDO7sTysHUsJwY5jVb/AE3/AHtketpdk8FSV0UZLU+GWsbE3JkkmTubnsB2Fl6oiTBxyLcY+vHCOJkQLbn69/TlenwlSM3ZJEUWhxdAAIOI+ad5mwHvwkpKKthK+iSiLPY6CY4i92kC5HGf7rdQ8L3e4/0gw0e8aifeO3Kt4XYljjNoBiMiZMTifdedPXYZ3B3T8y9YpLku/wC4t+GKhmCSAB5nFzSQQAMnyn6LD1FXW/UARYC5uYJMwLDKh/g6kmKW2dTBJ4sSYsLwtnS+Hb1ACdhMtAttABMzf6LND/59M/EUtz8kix758VRzT0/mDgdJmTGZvcHYye+/Lp6nQdbIaxxJfebWMbiBAF8bYvvKp4Yw4lv9Jt/pNvssFXpqjIeQBpIJIccSJkCCWGLibWzEhkyYNTHjiXl/f/BFSg/VHS6nrQwgRJOwiw5M7bfsx54a8mm0uMkl03mPM6GzvAgT2XMvJJMk3J7/AKAYAWzwpnznkwByG5cP8ziD6BV6jSLDhUm+TsMm6VeRb1XQa3tcXGBYi9xmxBBF4nmB3nBWofDfoEkQCJmQCSIJOcGD9cSffEOsNOq4l5aIGkQS0jTJ8os4zPfbhVA7kkk7n5jv+xstOhx5FUt3w119SGWS6rk9bj/nb1XqIvXMxBlIAkje5/27ZPqSpoi5VAIiLoCIiAIiICLqoFpvxuScADk7Baj4S5zbvDTGzZAPczeO0c9lR0vQl5Bmo1o1OaQ4tAeZAIBs6znZBB3kQF2acwNUaoExiYvHaV4es1k1LZFr9OTXjxqrZJEReSXhERAFz/EqlQQW2YMlsl0n+XQQGi5Mn+x3GoJAkScCb2En7XWbquv0nS0anb5AbaRJjOLd9ldhUnNbVb9Dkqrkw9R1Tnta0gWc0yDAIBnF/pMSBfZQCjTZAj/gdgNgNhdeMa1oLSGBhBALmg6HQYdqzExm87r6HatPjuEfdqzHe902esqT9ARi4MwcyMbwpKNMWsIm5Hc5nupLTG65Kn7BJIggw4XB79+RyERJRUlTCdHX6euHtDhvkcEWIPoVauP0/UmmTABDokXF8TYHa3sFe3xY6Q40naTaQ5pvOmIMQZtBXzefSTxypLjy6N0MikjooqHdY0Ma+8OiMSZEjfifoVOjWDmhwmDORBsYP3Cy7XV1wWWWKL2yCOQRzn1XL8R8VqUyHfDApB4aS4+Z0nLGzixjc2sBJWzovEG1WtIMEiS0kahyCAduV1wklu8gc6p0jqWkF2sGwdEOkAnzD0Ge1+TXoghzQA4GQT98ep+q09d1Jc/TEBhnNySCAY/hgn9hUONjGYsvotNuyYfzeb/wYslRl8IqVzHn/wDJDXBpsHAuaQTDRDgbWOIm6hSYYGoDUOLxtk3U6zaWluk6qmpuTLm2OoGbtESYttsvU0qg7lCLXlX09v1GS1SbCg3VqdPy2j9TP0HspqsdONWv8URMnEzEYytjKkWIiLoCIiAIiIApUqBe7SDp8pMwDcEAAzte+/dRXvTO01WuLoBkGYDQNOPdzRc/rBz6lyWKTj2Tx1uVnV6SiWMDTEiZjFyTb6q5Rc8DJA9TGLlcjqurNQxEU4kTlxv8w4iCAffC+dw4Z6ifH6s2SkoIkfiO6lro8rSWgggtDYOqSDZxtYxgcSunX6gMEuNpjBN/QX2P0XI6ap8N2oNBEaSBYwLjTtPY5tcQrOo6mm94JFSACA5s3xI0uEt4m3ym4tOrNppqai18KXaX/fdsisiasvreKbME/wAzgQ3Gwyc9t7rM/qaht8S28NAPoCIgfU2yq2Yv94ntMWmOF6vTxaLDFdX9TPLLJsdPTaKlMkQAcwPm/CCcwSc/3XU6romvvADtnRcf3HZcojEGCCCLA3GJBz/spnqKhuXwYiGyG3nAO98nge9Gq0uSeVTx+hPHkio0zyrT0O06g/M7FvYgW3tvH38lRqSGmIm5uTEm8k5VdH+LSW6oa3yw2GTEOAgkgE5vewWyDlDbCbt+vRU0pW0XIiLQQClQ6bXScQ3U8OgHJgRJZNmmCRb87KD2yCOQRbN+FI13AsM/LoaNhGqLgQAIdHFlj1cZyitvlz9i3E0nyQFQGO4kZxb+6jWYdLg0xMSJgOgg3jBtkX9lMNDnE06ZAEzuc4sSGgQYaL3NhCiasGCINrSJE4lsyDF4vAN4Uo5oZElOk/Q44uL4Pbw1s2aHBp3E4seAAApdHLalNutxlxMajEQS6GybfqZlFUaZ0gE6r3Nmne4sYOLxOd0yYI+G4xXr92Izd2zs9Z1WgYkmwGJPc7Abn9YC53RmKrTAEkiGi12SSBtJZO8SbnKqrOc7U8kmBzAaXuAaAMaRF97A5RwkfcQYMjBB2KxafSLZOL+br25Vls8nKfkXeLOcKrYaD5b+bT+K53nT/wDW82rU+s6zU2nYlw+YBj92kOiRGYUFq0NrEotVRXm+azwNAkxc57xYL1EW0qCIiAIiIAiIgCIiAKFVhIIBify3weJU0XAV/AByAbzcDMyPp+gViIiSSpBuwSi8eyQRhU0KUTpeXDgkEAdox+WBFly3Z3yL0RFI4eOHrkTBgxImDsYlARLonTPlnVIB2Oq9j6+q9RQ2fFuv+Dt8UReyYgxBB5BjkbpovJudybkqSJsje6uRbqgiIpnAgbJa0XJI/wBMjUfQD9OUQEi4cWmIkRj3B+uyryqTg1Hs7Gk+TZ4jWDAWtOh7pdMCJETqJNi6NM9wsLAI+uZmTmZvM5R4LnBznEne1sRAGB359hCnTDRA5J3ybnKy6TTvCueyzLNS6JIiLcVHrHkawACHANMgmw1cEZ1LwD3/AFRFCOOMZOS7fZ1ybVHgePbEwYnicL1e02OcWsBJAvBjS0YkkCd7Df2JHtagWODS7VImYg2zi0cfsmmOdb/DnW729CbhxuXRWyqCSAZjOY+uCpKIZEx7TcDMD0ulNkCJnn1Nz/wr1fmVuvIkiIpAIiIAiIgCIiAIiIAiIgIVJ274IF7QbgyBe3ovKVINmO0dgBAE7x+qsRQ2LduO3xQREUzgREQBERAEREAREQBERAEREAREQEC57XBzDeIIPyxmSNyLx6qUG0uc6JiTOYn8h2XqKvwobt9cktzqgiIrCIREQBERAEREAREQBERAEREAREQBERAEREAREQBERAEREAREQBERAEREAREQBERAEREAREQBERAERE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4765" name="Picture 13" descr="File:Hong Kong Outline Map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707904" y="3140968"/>
            <a:ext cx="1656184" cy="1242138"/>
          </a:xfrm>
          <a:prstGeom prst="rect">
            <a:avLst/>
          </a:prstGeom>
          <a:noFill/>
        </p:spPr>
      </p:pic>
      <p:sp>
        <p:nvSpPr>
          <p:cNvPr id="19" name="文字方塊 18"/>
          <p:cNvSpPr txBox="1"/>
          <p:nvPr/>
        </p:nvSpPr>
        <p:spPr>
          <a:xfrm>
            <a:off x="3851920" y="2996952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280 x</a:t>
            </a:r>
            <a:endParaRPr lang="zh-TW" alt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92483" y="2924944"/>
            <a:ext cx="285151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文字方塊 24"/>
          <p:cNvSpPr txBox="1"/>
          <p:nvPr/>
        </p:nvSpPr>
        <p:spPr>
          <a:xfrm>
            <a:off x="3419872" y="37890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=</a:t>
            </a:r>
            <a:endParaRPr lang="zh-TW" alt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右彎箭號 25"/>
          <p:cNvSpPr/>
          <p:nvPr/>
        </p:nvSpPr>
        <p:spPr bwMode="auto">
          <a:xfrm>
            <a:off x="1403648" y="1628800"/>
            <a:ext cx="1440318" cy="719925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右彎箭號 26"/>
          <p:cNvSpPr/>
          <p:nvPr/>
        </p:nvSpPr>
        <p:spPr bwMode="auto">
          <a:xfrm rot="16200000">
            <a:off x="2854196" y="5091564"/>
            <a:ext cx="648386" cy="1804521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右彎箭號 27"/>
          <p:cNvSpPr/>
          <p:nvPr/>
        </p:nvSpPr>
        <p:spPr bwMode="auto">
          <a:xfrm rot="5400000">
            <a:off x="6948264" y="1196752"/>
            <a:ext cx="720079" cy="1728192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全球供應</a:t>
            </a:r>
            <a:endParaRPr lang="zh-TW" altLang="en-US" dirty="0"/>
          </a:p>
        </p:txBody>
      </p:sp>
      <p:sp>
        <p:nvSpPr>
          <p:cNvPr id="30" name="內容版面配置區 2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在柬埔寨</a:t>
            </a:r>
            <a:r>
              <a:rPr lang="zh-TW" altLang="zh-TW" sz="3600" dirty="0" smtClean="0"/>
              <a:t>弋公省</a:t>
            </a:r>
            <a:r>
              <a:rPr lang="en-US" altLang="zh-TW" sz="3600" dirty="0" smtClean="0"/>
              <a:t>…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556792"/>
            <a:ext cx="6696744" cy="3312368"/>
          </a:xfrm>
        </p:spPr>
        <p:txBody>
          <a:bodyPr/>
          <a:lstStyle/>
          <a:p>
            <a:pPr lvl="0">
              <a:buNone/>
            </a:pPr>
            <a:endParaRPr lang="en-GB" altLang="zh-TW" sz="1600" dirty="0" smtClean="0"/>
          </a:p>
          <a:p>
            <a:pPr lvl="0"/>
            <a:r>
              <a:rPr lang="zh-TW" altLang="en-US" sz="2400" dirty="0" smtClean="0"/>
              <a:t>自</a:t>
            </a:r>
            <a:r>
              <a:rPr lang="en-GB" altLang="zh-TW" sz="2400" dirty="0" smtClean="0"/>
              <a:t> 2006</a:t>
            </a:r>
            <a:r>
              <a:rPr lang="zh-TW" altLang="en-US" sz="2400" dirty="0" smtClean="0"/>
              <a:t>年起，當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孔敬糖業公司</a:t>
            </a:r>
            <a:r>
              <a:rPr lang="en-US" altLang="zh-TW" sz="2400" dirty="0" smtClean="0"/>
              <a:t>(</a:t>
            </a:r>
            <a:r>
              <a:rPr lang="en-GB" altLang="zh-TW" sz="2400" dirty="0" err="1" smtClean="0"/>
              <a:t>Khon</a:t>
            </a:r>
            <a:r>
              <a:rPr lang="en-GB" altLang="zh-TW" sz="2400" dirty="0" smtClean="0"/>
              <a:t> </a:t>
            </a:r>
            <a:r>
              <a:rPr lang="en-GB" altLang="zh-TW" sz="2400" dirty="0" err="1" smtClean="0"/>
              <a:t>Kaen</a:t>
            </a:r>
            <a:r>
              <a:rPr lang="en-GB" altLang="zh-TW" sz="2400" dirty="0" smtClean="0"/>
              <a:t> Sugar Co. Ltd</a:t>
            </a:r>
            <a:r>
              <a:rPr lang="zh-TW" altLang="en-US" sz="2400" dirty="0" smtClean="0"/>
              <a:t>，</a:t>
            </a:r>
            <a:r>
              <a:rPr lang="en-GB" altLang="zh-TW" sz="2400" dirty="0" smtClean="0"/>
              <a:t>KSL)</a:t>
            </a:r>
            <a:r>
              <a:rPr lang="zh-TW" altLang="en-US" sz="2400" dirty="0" smtClean="0"/>
              <a:t>來到開墾蔗園，</a:t>
            </a:r>
            <a:r>
              <a:rPr lang="en-GB" altLang="zh-TW" sz="2400" dirty="0" smtClean="0"/>
              <a:t> </a:t>
            </a:r>
            <a:r>
              <a:rPr lang="en-GB" altLang="zh-TW" sz="2400" b="1" dirty="0" smtClean="0">
                <a:solidFill>
                  <a:srgbClr val="FF0000"/>
                </a:solidFill>
              </a:rPr>
              <a:t>200 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戶</a:t>
            </a:r>
            <a:r>
              <a:rPr lang="zh-TW" altLang="en-US" sz="2400" dirty="0" smtClean="0"/>
              <a:t>家庭就開始為保衛家園而戰</a:t>
            </a:r>
            <a:endParaRPr lang="en-GB" altLang="zh-TW" sz="2400" dirty="0" smtClean="0"/>
          </a:p>
          <a:p>
            <a:r>
              <a:rPr lang="zh-TW" altLang="en-US" sz="2400" dirty="0" smtClean="0"/>
              <a:t>不但家園被毁，而且原來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種植農作物</a:t>
            </a:r>
            <a:r>
              <a:rPr lang="zh-TW" altLang="en-US" sz="2400" dirty="0" smtClean="0"/>
              <a:t>和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飼養牲畜</a:t>
            </a:r>
            <a:r>
              <a:rPr lang="zh-TW" altLang="en-US" sz="2400" dirty="0" smtClean="0"/>
              <a:t>的地方也失去</a:t>
            </a:r>
            <a:endParaRPr lang="en-GB" altLang="zh-TW" sz="2400" dirty="0" smtClean="0"/>
          </a:p>
          <a:p>
            <a:pPr lvl="0"/>
            <a:r>
              <a:rPr lang="zh-TW" altLang="en-US" sz="2400" dirty="0" smtClean="0"/>
              <a:t>蔗園種植的蔗糖供給</a:t>
            </a:r>
            <a:r>
              <a:rPr lang="en-GB" altLang="zh-TW" sz="2400" b="1" dirty="0" smtClean="0">
                <a:solidFill>
                  <a:srgbClr val="7030A0"/>
                </a:solidFill>
              </a:rPr>
              <a:t>Tate &amp; Lyle Sugars</a:t>
            </a:r>
            <a:r>
              <a:rPr lang="en-GB" altLang="zh-TW" sz="2400" dirty="0" smtClean="0"/>
              <a:t>, </a:t>
            </a:r>
            <a:r>
              <a:rPr lang="zh-TW" altLang="en-US" sz="2400" dirty="0" smtClean="0"/>
              <a:t>進一步售予可口可樂和百事公司</a:t>
            </a:r>
            <a:r>
              <a:rPr lang="en-GB" altLang="zh-TW" sz="2400" dirty="0" smtClean="0"/>
              <a:t> </a:t>
            </a:r>
          </a:p>
          <a:p>
            <a:pPr lvl="0"/>
            <a:endParaRPr lang="en-GB" altLang="zh-TW" sz="1600" dirty="0" smtClean="0"/>
          </a:p>
          <a:p>
            <a:endParaRPr lang="zh-TW" altLang="en-US" sz="1600" dirty="0"/>
          </a:p>
        </p:txBody>
      </p:sp>
      <p:pic>
        <p:nvPicPr>
          <p:cNvPr id="16386" name="Picture 2" descr="http://upload.wikimedia.org/wikipedia/commons/thumb/6/6c/Cambodia_Koh_Kong_locator_map.svg/250px-Cambodia_Koh_Kong_locator_map.svg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88224" y="0"/>
            <a:ext cx="2598319" cy="2348880"/>
          </a:xfrm>
          <a:prstGeom prst="rect">
            <a:avLst/>
          </a:prstGeom>
          <a:noFill/>
        </p:spPr>
      </p:pic>
      <p:pic>
        <p:nvPicPr>
          <p:cNvPr id="16388" name="Picture 4" descr="http://farmlandgrab.org/uploads/images/photos/1677/original_Cambodia.jpg?131590832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8898" y="4969793"/>
            <a:ext cx="2160302" cy="1422200"/>
          </a:xfrm>
          <a:prstGeom prst="rect">
            <a:avLst/>
          </a:prstGeom>
          <a:noFill/>
        </p:spPr>
      </p:pic>
      <p:pic>
        <p:nvPicPr>
          <p:cNvPr id="16390" name="Picture 6" descr="http://newsimg.bbc.co.uk/media/images/44143000/jpg/_44143600_tandl_sugar20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75856" y="4915311"/>
            <a:ext cx="2175142" cy="1628680"/>
          </a:xfrm>
          <a:prstGeom prst="rect">
            <a:avLst/>
          </a:prstGeom>
          <a:noFill/>
        </p:spPr>
      </p:pic>
      <p:pic>
        <p:nvPicPr>
          <p:cNvPr id="7" name="Picture 8" descr="http://upload.wikimedia.org/wikipedia/commons/thumb/c/ce/Coca-Cola_logo.svg/800px-Coca-Cola_logo.svg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88224" y="4293096"/>
            <a:ext cx="2259982" cy="740146"/>
          </a:xfrm>
          <a:prstGeom prst="rect">
            <a:avLst/>
          </a:prstGeom>
          <a:noFill/>
        </p:spPr>
      </p:pic>
      <p:pic>
        <p:nvPicPr>
          <p:cNvPr id="16392" name="Picture 8" descr="https://encrypted-tbn1.gstatic.com/images?q=tbn:ANd9GcRUdKpmhu82sd-XCp7O6pIQiHZfWWZMd7kgMGjhl2hzdc0a2ekIs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255734" y="5353500"/>
            <a:ext cx="2888266" cy="1504500"/>
          </a:xfrm>
          <a:prstGeom prst="rect">
            <a:avLst/>
          </a:prstGeom>
          <a:noFill/>
        </p:spPr>
      </p:pic>
      <p:cxnSp>
        <p:nvCxnSpPr>
          <p:cNvPr id="10" name="直線單箭頭接點 9"/>
          <p:cNvCxnSpPr>
            <a:stCxn id="16388" idx="3"/>
            <a:endCxn id="16390" idx="1"/>
          </p:cNvCxnSpPr>
          <p:nvPr/>
        </p:nvCxnSpPr>
        <p:spPr bwMode="auto">
          <a:xfrm>
            <a:off x="2989200" y="5680893"/>
            <a:ext cx="286656" cy="487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直線單箭頭接點 11"/>
          <p:cNvCxnSpPr>
            <a:stCxn id="16390" idx="3"/>
            <a:endCxn id="7" idx="1"/>
          </p:cNvCxnSpPr>
          <p:nvPr/>
        </p:nvCxnSpPr>
        <p:spPr bwMode="auto">
          <a:xfrm flipV="1">
            <a:off x="5450998" y="4663169"/>
            <a:ext cx="1137226" cy="106648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>
            <a:stCxn id="16390" idx="3"/>
            <a:endCxn id="16392" idx="1"/>
          </p:cNvCxnSpPr>
          <p:nvPr/>
        </p:nvCxnSpPr>
        <p:spPr bwMode="auto">
          <a:xfrm>
            <a:off x="5450998" y="5729651"/>
            <a:ext cx="804736" cy="3760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真實故事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556792"/>
            <a:ext cx="3168352" cy="4248472"/>
          </a:xfrm>
        </p:spPr>
        <p:txBody>
          <a:bodyPr/>
          <a:lstStyle/>
          <a:p>
            <a:pPr fontAlgn="t"/>
            <a:r>
              <a:rPr lang="en-US" altLang="zh-TW" b="1" dirty="0" smtClean="0">
                <a:solidFill>
                  <a:srgbClr val="00B050"/>
                </a:solidFill>
              </a:rPr>
              <a:t>57</a:t>
            </a:r>
            <a:r>
              <a:rPr lang="zh-TW" altLang="en-US" b="1" dirty="0" smtClean="0">
                <a:solidFill>
                  <a:srgbClr val="00B050"/>
                </a:solidFill>
              </a:rPr>
              <a:t>歲</a:t>
            </a:r>
            <a:r>
              <a:rPr lang="zh-TW" altLang="en-US" dirty="0" smtClean="0"/>
              <a:t>的</a:t>
            </a:r>
            <a:r>
              <a:rPr lang="en-US" altLang="zh-TW" dirty="0" smtClean="0"/>
              <a:t>Mon </a:t>
            </a:r>
            <a:r>
              <a:rPr lang="en-US" altLang="zh-TW" dirty="0" err="1" smtClean="0"/>
              <a:t>Yorm</a:t>
            </a:r>
            <a:r>
              <a:rPr lang="zh-TW" altLang="en-US" dirty="0" smtClean="0"/>
              <a:t>手上的居住證顯示，她自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00B050"/>
                </a:solidFill>
              </a:rPr>
              <a:t>1999 </a:t>
            </a:r>
            <a:r>
              <a:rPr lang="zh-TW" altLang="en-US" b="1" dirty="0" smtClean="0">
                <a:solidFill>
                  <a:srgbClr val="00B050"/>
                </a:solidFill>
              </a:rPr>
              <a:t>年</a:t>
            </a:r>
            <a:r>
              <a:rPr lang="zh-TW" altLang="en-US" dirty="0" smtClean="0"/>
              <a:t>已經居於此地</a:t>
            </a:r>
            <a:endParaRPr lang="en-US" altLang="zh-TW" dirty="0" smtClean="0"/>
          </a:p>
          <a:p>
            <a:pPr fontAlgn="t"/>
            <a:r>
              <a:rPr lang="zh-TW" altLang="en-US" dirty="0" smtClean="0"/>
              <a:t>過去，她在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0070C0"/>
                </a:solidFill>
              </a:rPr>
              <a:t>4.5 </a:t>
            </a:r>
            <a:r>
              <a:rPr lang="zh-TW" altLang="en-US" b="1" dirty="0" smtClean="0">
                <a:solidFill>
                  <a:srgbClr val="0070C0"/>
                </a:solidFill>
              </a:rPr>
              <a:t>公頃的地上</a:t>
            </a:r>
            <a:r>
              <a:rPr lang="zh-TW" altLang="en-US" dirty="0" smtClean="0"/>
              <a:t>種植農作物，</a:t>
            </a:r>
            <a:r>
              <a:rPr lang="zh-TW" altLang="en-US" b="1" dirty="0" smtClean="0">
                <a:solidFill>
                  <a:srgbClr val="0070C0"/>
                </a:solidFill>
              </a:rPr>
              <a:t>自給自足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fontAlgn="t"/>
            <a:r>
              <a:rPr lang="zh-TW" altLang="en-US" dirty="0" smtClean="0"/>
              <a:t>自從被趕離家園，她既要餵飽一家人，又要付醫藥費，生活</a:t>
            </a:r>
            <a:r>
              <a:rPr lang="zh-TW" altLang="en-US" b="1" dirty="0" smtClean="0">
                <a:solidFill>
                  <a:srgbClr val="C00000"/>
                </a:solidFill>
              </a:rPr>
              <a:t>捉襟見肘</a:t>
            </a:r>
            <a:r>
              <a:rPr lang="zh-TW" altLang="zh-TW" dirty="0" smtClean="0"/>
              <a:t>，</a:t>
            </a:r>
            <a:r>
              <a:rPr lang="zh-TW" altLang="en-US" dirty="0" smtClean="0"/>
              <a:t>以致無法再供孩子上學</a:t>
            </a:r>
            <a:endParaRPr lang="en-US" altLang="zh-TW" dirty="0" smtClean="0"/>
          </a:p>
          <a:p>
            <a:pPr fontAlgn="t"/>
            <a:r>
              <a:rPr lang="zh-TW" altLang="en-US" b="1" dirty="0" smtClean="0">
                <a:solidFill>
                  <a:srgbClr val="7030A0"/>
                </a:solidFill>
              </a:rPr>
              <a:t>丈夫</a:t>
            </a:r>
            <a:r>
              <a:rPr lang="zh-TW" altLang="en-US" dirty="0" smtClean="0"/>
              <a:t>因為無法維生，只好</a:t>
            </a:r>
            <a:r>
              <a:rPr lang="zh-TW" altLang="en-US" b="1" dirty="0" smtClean="0">
                <a:solidFill>
                  <a:srgbClr val="7030A0"/>
                </a:solidFill>
              </a:rPr>
              <a:t>出家當僧侶</a:t>
            </a:r>
            <a:r>
              <a:rPr lang="en-US" altLang="zh-TW" b="1" dirty="0" smtClean="0">
                <a:solidFill>
                  <a:srgbClr val="7030A0"/>
                </a:solidFill>
              </a:rPr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pic>
        <p:nvPicPr>
          <p:cNvPr id="58372" name="Picture 4" descr="Full screen preview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51920" y="141000"/>
            <a:ext cx="3748733" cy="4988808"/>
          </a:xfrm>
          <a:prstGeom prst="rect">
            <a:avLst/>
          </a:prstGeom>
          <a:noFill/>
        </p:spPr>
      </p:pic>
      <p:pic>
        <p:nvPicPr>
          <p:cNvPr id="58370" name="Picture 2" descr="Full screen preview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638925" y="3524250"/>
            <a:ext cx="2505075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7557" y="404663"/>
            <a:ext cx="6316771" cy="660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 descr="behind-the-brands-wrappers-oxf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412776"/>
            <a:ext cx="6344682" cy="3965426"/>
          </a:xfrm>
          <a:prstGeom prst="rect">
            <a:avLst/>
          </a:prstGeom>
        </p:spPr>
      </p:pic>
      <p:pic>
        <p:nvPicPr>
          <p:cNvPr id="6" name="圖片 5" descr="Fair Trade bran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67744" y="1556792"/>
            <a:ext cx="6336704" cy="4224470"/>
          </a:xfrm>
          <a:prstGeom prst="rect">
            <a:avLst/>
          </a:prstGeom>
        </p:spPr>
      </p:pic>
      <p:pic>
        <p:nvPicPr>
          <p:cNvPr id="522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3" y="1117911"/>
            <a:ext cx="4807198" cy="52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22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公司為什麼改變了？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7859216" cy="2764904"/>
          </a:xfrm>
        </p:spPr>
        <p:txBody>
          <a:bodyPr/>
          <a:lstStyle/>
          <a:p>
            <a:r>
              <a:rPr lang="zh-TW" altLang="en-US" dirty="0" smtClean="0"/>
              <a:t>可口可樂的土地掠奪</a:t>
            </a:r>
            <a:r>
              <a:rPr lang="zh-TW" altLang="en-US" dirty="0"/>
              <a:t>「</a:t>
            </a:r>
            <a:r>
              <a:rPr lang="zh-TW" altLang="en-US" dirty="0" smtClean="0"/>
              <a:t>零容忍」承諾：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遵守「</a:t>
            </a:r>
            <a:r>
              <a:rPr lang="zh-TW" altLang="en-US" b="1" dirty="0" smtClean="0">
                <a:solidFill>
                  <a:srgbClr val="7030A0"/>
                </a:solidFill>
              </a:rPr>
              <a:t>自願並事前知情同意</a:t>
            </a:r>
            <a:r>
              <a:rPr lang="zh-TW" altLang="en-US" dirty="0" smtClean="0"/>
              <a:t>（</a:t>
            </a:r>
            <a:r>
              <a:rPr lang="en-GB" altLang="zh-TW" dirty="0" smtClean="0"/>
              <a:t>Free, prior and</a:t>
            </a:r>
            <a:br>
              <a:rPr lang="en-GB" altLang="zh-TW" dirty="0" smtClean="0"/>
            </a:br>
            <a:r>
              <a:rPr lang="en-GB" altLang="zh-TW" dirty="0" smtClean="0"/>
              <a:t> informed consent , FPIC</a:t>
            </a:r>
            <a:r>
              <a:rPr lang="zh-TW" altLang="en-GB" dirty="0" smtClean="0"/>
              <a:t>）」</a:t>
            </a:r>
            <a:r>
              <a:rPr lang="zh-TW" altLang="en-US" dirty="0" smtClean="0"/>
              <a:t>原則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立即公布首三大</a:t>
            </a:r>
            <a:r>
              <a:rPr lang="zh-TW" altLang="en-US" b="1" dirty="0" smtClean="0">
                <a:solidFill>
                  <a:srgbClr val="E43989"/>
                </a:solidFill>
              </a:rPr>
              <a:t>蔗糖供應國</a:t>
            </a:r>
            <a:r>
              <a:rPr lang="zh-TW" altLang="en-US" dirty="0" smtClean="0"/>
              <a:t>及</a:t>
            </a:r>
            <a:r>
              <a:rPr lang="zh-TW" altLang="en-US" b="1" dirty="0" smtClean="0">
                <a:solidFill>
                  <a:srgbClr val="E43989"/>
                </a:solidFill>
              </a:rPr>
              <a:t>供應商</a:t>
            </a:r>
            <a:endParaRPr lang="en-US" altLang="zh-TW" b="1" dirty="0" smtClean="0">
              <a:solidFill>
                <a:srgbClr val="E43989"/>
              </a:solidFill>
            </a:endParaRPr>
          </a:p>
          <a:p>
            <a:pPr lvl="1"/>
            <a:r>
              <a:rPr lang="zh-TW" altLang="en-US" dirty="0" smtClean="0"/>
              <a:t>進行並發表</a:t>
            </a:r>
            <a:r>
              <a:rPr lang="zh-TW" altLang="en-US" b="1" dirty="0" smtClean="0">
                <a:solidFill>
                  <a:srgbClr val="61A534"/>
                </a:solidFill>
              </a:rPr>
              <a:t>獨立</a:t>
            </a:r>
            <a:r>
              <a:rPr lang="zh-TW" altLang="en-US" dirty="0" smtClean="0"/>
              <a:t>的社會、環境及人權</a:t>
            </a:r>
            <a:r>
              <a:rPr lang="zh-TW" altLang="en-US" b="1" dirty="0" smtClean="0">
                <a:solidFill>
                  <a:srgbClr val="61A534"/>
                </a:solidFill>
              </a:rPr>
              <a:t>評估</a:t>
            </a:r>
            <a:endParaRPr lang="en-US" altLang="zh-TW" b="1" dirty="0" smtClean="0">
              <a:solidFill>
                <a:srgbClr val="61A534"/>
              </a:solidFill>
            </a:endParaRPr>
          </a:p>
          <a:p>
            <a:pPr lvl="1"/>
            <a:r>
              <a:rPr lang="zh-TW" altLang="en-US" dirty="0" smtClean="0"/>
              <a:t>跟政府及跨國機構合作，進行負責任的土地交易，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b="1" dirty="0" smtClean="0">
                <a:solidFill>
                  <a:srgbClr val="0070C0"/>
                </a:solidFill>
              </a:rPr>
              <a:t>保障原社區的土地權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lvl="1"/>
            <a:r>
              <a:rPr lang="zh-TW" altLang="en-US" dirty="0" smtClean="0"/>
              <a:t>與供應商合作，對樂施會報告曾提及的社群，</a:t>
            </a:r>
            <a:r>
              <a:rPr lang="zh-TW" altLang="en-US" b="1" dirty="0" smtClean="0">
                <a:solidFill>
                  <a:srgbClr val="20BEBA"/>
                </a:solidFill>
              </a:rPr>
              <a:t>跟進侵權個案</a:t>
            </a:r>
            <a:endParaRPr lang="en-US" altLang="zh-TW" b="1" dirty="0" smtClean="0">
              <a:solidFill>
                <a:srgbClr val="20BEBA"/>
              </a:solidFill>
            </a:endParaRPr>
          </a:p>
          <a:p>
            <a:pPr>
              <a:buNone/>
            </a:pPr>
            <a:endParaRPr lang="en-US" altLang="zh-TW" b="1" dirty="0" smtClean="0"/>
          </a:p>
          <a:p>
            <a:pPr lvl="1"/>
            <a:endParaRPr lang="zh-TW" altLang="en-US" dirty="0"/>
          </a:p>
        </p:txBody>
      </p:sp>
      <p:pic>
        <p:nvPicPr>
          <p:cNvPr id="2050" name="Picture 2" descr="https://encrypted-tbn1.gstatic.com/images?q=tbn:ANd9GcSn7Sz-_diWn_5wGJtmO3XZTacJfaln4v1lAaGRiho5ZMQmRTQN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484784"/>
            <a:ext cx="2222748" cy="2222749"/>
          </a:xfrm>
          <a:prstGeom prst="rect">
            <a:avLst/>
          </a:prstGeom>
          <a:noFill/>
        </p:spPr>
      </p:pic>
      <p:pic>
        <p:nvPicPr>
          <p:cNvPr id="2051" name="Picture 3" descr="C:\Documents and Settings\debby.cheng\Local Settings\Temporary Internet Files\Content.IE5\FQUI6UVA\MC90044190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437111"/>
            <a:ext cx="1944216" cy="2297341"/>
          </a:xfrm>
          <a:prstGeom prst="rect">
            <a:avLst/>
          </a:prstGeom>
          <a:noFill/>
        </p:spPr>
      </p:pic>
      <p:sp>
        <p:nvSpPr>
          <p:cNvPr id="6" name="文字方塊 5"/>
          <p:cNvSpPr txBox="1"/>
          <p:nvPr/>
        </p:nvSpPr>
        <p:spPr>
          <a:xfrm>
            <a:off x="683568" y="62373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Why?</a:t>
            </a:r>
            <a:endParaRPr lang="zh-TW" altLang="en-US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11760" y="5085184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sz="2000" dirty="0" smtClean="0"/>
              <a:t> </a:t>
            </a:r>
            <a:r>
              <a:rPr lang="zh-TW" altLang="en-US" sz="2400" dirty="0" smtClean="0"/>
              <a:t>消費者不希望無意中</a:t>
            </a:r>
            <a:r>
              <a:rPr lang="zh-TW" altLang="en-US" sz="2400" b="1" dirty="0" smtClean="0">
                <a:solidFill>
                  <a:srgbClr val="00B0F0"/>
                </a:solidFill>
              </a:rPr>
              <a:t>助長不公平</a:t>
            </a:r>
            <a:r>
              <a:rPr lang="zh-TW" altLang="en-US" sz="2400" dirty="0" smtClean="0"/>
              <a:t>的生意方式</a:t>
            </a:r>
            <a:endParaRPr lang="en-US" altLang="zh-TW" sz="2400" dirty="0" smtClean="0"/>
          </a:p>
          <a:p>
            <a:pPr>
              <a:buFont typeface="Arial" pitchFamily="34" charset="0"/>
              <a:buChar char="•"/>
            </a:pPr>
            <a:r>
              <a:rPr lang="en-US" altLang="zh-TW" sz="2400" dirty="0" smtClean="0"/>
              <a:t> </a:t>
            </a:r>
            <a:r>
              <a:rPr lang="zh-TW" altLang="en-US" sz="2400" dirty="0" smtClean="0"/>
              <a:t>公司顧及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企業形象</a:t>
            </a:r>
            <a:endParaRPr lang="en-US" altLang="zh-TW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\\sumfile01\configs\esahan\Desktop\Pics for FCC presentation\ToC FCC v2.bmp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83768" y="1556792"/>
            <a:ext cx="633013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互相依存</a:t>
            </a:r>
            <a:endParaRPr lang="zh-TW" altLang="en-US" dirty="0"/>
          </a:p>
        </p:txBody>
      </p:sp>
      <p:graphicFrame>
        <p:nvGraphicFramePr>
          <p:cNvPr id="10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67544" y="1772816"/>
          <a:ext cx="2987824" cy="298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矩形 6"/>
          <p:cNvSpPr/>
          <p:nvPr/>
        </p:nvSpPr>
        <p:spPr>
          <a:xfrm>
            <a:off x="144016" y="5589240"/>
            <a:ext cx="8532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dirty="0" smtClean="0"/>
              <a:t>食品公司在食品供應鏈上有重大的影響力</a:t>
            </a:r>
            <a:r>
              <a:rPr lang="zh-TW" altLang="zh-TW" dirty="0" smtClean="0"/>
              <a:t>，</a:t>
            </a:r>
            <a:r>
              <a:rPr lang="zh-TW" altLang="en-US" dirty="0" smtClean="0">
                <a:solidFill>
                  <a:srgbClr val="000000"/>
                </a:solidFill>
              </a:rPr>
              <a:t>但，</a:t>
            </a:r>
            <a:r>
              <a:rPr lang="zh-TW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消費者亦可以影響食品公司</a:t>
            </a:r>
            <a:r>
              <a:rPr lang="en-US" altLang="zh-TW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</a:p>
          <a:p>
            <a:pPr marL="0" indent="0">
              <a:buNone/>
            </a:pPr>
            <a:r>
              <a:rPr lang="zh-TW" altLang="en-US" dirty="0" smtClean="0"/>
              <a:t>利用消費者的</a:t>
            </a:r>
            <a:r>
              <a:rPr lang="zh-TW" altLang="en-US" b="1" dirty="0" smtClean="0">
                <a:solidFill>
                  <a:srgbClr val="E439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集體力量</a:t>
            </a:r>
            <a:r>
              <a:rPr lang="zh-TW" altLang="en-US" dirty="0" smtClean="0"/>
              <a:t>，</a:t>
            </a:r>
            <a:r>
              <a:rPr lang="zh-TW" alt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改變</a:t>
            </a:r>
            <a:r>
              <a:rPr lang="zh-TW" altLang="en-US" dirty="0" smtClean="0"/>
              <a:t>企業經營的方式，制訂</a:t>
            </a:r>
            <a:r>
              <a:rPr lang="zh-TW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供應鏈標準和政策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8" name="流程圖: 接點 7"/>
          <p:cNvSpPr/>
          <p:nvPr/>
        </p:nvSpPr>
        <p:spPr bwMode="auto">
          <a:xfrm>
            <a:off x="3275856" y="2348880"/>
            <a:ext cx="1152128" cy="1152128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75856" y="270892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chemeClr val="bg1"/>
                </a:solidFill>
              </a:rPr>
              <a:t>零售商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流程圖: 接點 10"/>
          <p:cNvSpPr/>
          <p:nvPr/>
        </p:nvSpPr>
        <p:spPr bwMode="auto">
          <a:xfrm>
            <a:off x="3851920" y="3933056"/>
            <a:ext cx="1224136" cy="1152128"/>
          </a:xfrm>
          <a:prstGeom prst="flowChartConnector">
            <a:avLst/>
          </a:prstGeom>
          <a:solidFill>
            <a:srgbClr val="20BE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923928" y="422108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食品和飲品公司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3" name="流程圖: 接點 12"/>
          <p:cNvSpPr/>
          <p:nvPr/>
        </p:nvSpPr>
        <p:spPr bwMode="auto">
          <a:xfrm>
            <a:off x="5508104" y="3068960"/>
            <a:ext cx="1512168" cy="1440160"/>
          </a:xfrm>
          <a:prstGeom prst="flowChartConnector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724128" y="357301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</a:rPr>
              <a:t>貿易商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流程圖: 接點 14"/>
          <p:cNvSpPr/>
          <p:nvPr/>
        </p:nvSpPr>
        <p:spPr bwMode="auto">
          <a:xfrm>
            <a:off x="6804248" y="1844824"/>
            <a:ext cx="1296144" cy="1224136"/>
          </a:xfrm>
          <a:prstGeom prst="flowChartConnector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948264" y="2276872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200" dirty="0" smtClean="0">
                <a:solidFill>
                  <a:schemeClr val="bg1"/>
                </a:solidFill>
              </a:rPr>
              <a:t>小農戶</a:t>
            </a:r>
            <a:endParaRPr lang="zh-TW" alt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dirty="0">
                <a:ea typeface="新細明體" pitchFamily="18" charset="-120"/>
              </a:rPr>
              <a:t>以</a:t>
            </a:r>
            <a:r>
              <a:rPr lang="zh-TW" altLang="en-US" dirty="0" smtClean="0">
                <a:ea typeface="新細明體" pitchFamily="18" charset="-120"/>
              </a:rPr>
              <a:t>土地掠奪個案探討糧食公義</a:t>
            </a:r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860800"/>
            <a:ext cx="6400800" cy="1752600"/>
          </a:xfrm>
        </p:spPr>
        <p:txBody>
          <a:bodyPr/>
          <a:lstStyle/>
          <a:p>
            <a:pPr marL="0" indent="0" algn="l" eaLnBrk="1" hangingPunct="1">
              <a:buNone/>
            </a:pPr>
            <a:endParaRPr lang="zh-TW" alt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土地掠奪個案研集</a:t>
            </a:r>
            <a:endParaRPr lang="zh-HK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1026" name="Picture 2" descr="C:\Users\hei.cheung\Desktop\activit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9588"/>
            <a:ext cx="7874225" cy="380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93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印尼土地掠奪個案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2050" name="Picture 2" descr="C:\Users\hei.cheung\Desktop\case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5" y="1398113"/>
            <a:ext cx="7596336" cy="308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ei.cheung\Desktop\case_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51" y="4512808"/>
            <a:ext cx="7817369" cy="194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83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3074" name="Picture 2" descr="C:\Users\hei.cheung\Desktop\activity_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563" y="623602"/>
            <a:ext cx="6716712" cy="581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0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小組討論：責任誰屬？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098" name="Picture 2" descr="C:\Users\hei.cheung\Desktop\activity_0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65" y="1503504"/>
            <a:ext cx="7561147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1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21248" y="1700808"/>
            <a:ext cx="3888432" cy="4278313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 smtClean="0"/>
              <a:t>如何避免土地掠奪事件？</a:t>
            </a:r>
            <a:endParaRPr lang="en-US" altLang="zh-TW" b="1" dirty="0" smtClean="0"/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zh-TW" altLang="en-US" dirty="0" smtClean="0"/>
              <a:t>討論問題：</a:t>
            </a:r>
            <a:endParaRPr lang="en-US" altLang="zh-HK" dirty="0"/>
          </a:p>
          <a:p>
            <a:r>
              <a:rPr lang="zh-TW" altLang="en-US" dirty="0" smtClean="0"/>
              <a:t>不同持份者可以做些甚麼？</a:t>
            </a:r>
            <a:endParaRPr lang="en-US" altLang="zh-TW" dirty="0" smtClean="0"/>
          </a:p>
          <a:p>
            <a:r>
              <a:rPr lang="zh-TW" altLang="en-US" dirty="0" smtClean="0"/>
              <a:t>當中的限制？</a:t>
            </a:r>
            <a:endParaRPr lang="zh-HK" altLang="en-US" dirty="0"/>
          </a:p>
        </p:txBody>
      </p:sp>
      <p:pic>
        <p:nvPicPr>
          <p:cNvPr id="5122" name="Picture 2" descr="C:\Users\hei.cheung\Desktop\activity_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8" y="175586"/>
            <a:ext cx="5112568" cy="653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6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謝謝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20121220 (2007 version)">
  <a:themeElements>
    <a:clrScheme name="Oxfam Colour Palette">
      <a:dk1>
        <a:srgbClr val="000000"/>
      </a:dk1>
      <a:lt1>
        <a:srgbClr val="FFFFFF"/>
      </a:lt1>
      <a:dk2>
        <a:srgbClr val="0C884A"/>
      </a:dk2>
      <a:lt2>
        <a:srgbClr val="61A534"/>
      </a:lt2>
      <a:accent1>
        <a:srgbClr val="F16422"/>
      </a:accent1>
      <a:accent2>
        <a:srgbClr val="E70052"/>
      </a:accent2>
      <a:accent3>
        <a:srgbClr val="630235"/>
      </a:accent3>
      <a:accent4>
        <a:srgbClr val="E43989"/>
      </a:accent4>
      <a:accent5>
        <a:srgbClr val="53297D"/>
      </a:accent5>
      <a:accent6>
        <a:srgbClr val="0B9CDA"/>
      </a:accent6>
      <a:hlink>
        <a:srgbClr val="0000E1"/>
      </a:hlink>
      <a:folHlink>
        <a:srgbClr val="7030A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61A534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61A534"/>
        </a:dk2>
        <a:lt2>
          <a:srgbClr val="009A4C"/>
        </a:lt2>
        <a:accent1>
          <a:srgbClr val="53297D"/>
        </a:accent1>
        <a:accent2>
          <a:srgbClr val="E43989"/>
        </a:accent2>
        <a:accent3>
          <a:srgbClr val="FFFFFF"/>
        </a:accent3>
        <a:accent4>
          <a:srgbClr val="000000"/>
        </a:accent4>
        <a:accent5>
          <a:srgbClr val="B3ACBF"/>
        </a:accent5>
        <a:accent6>
          <a:srgbClr val="CF337C"/>
        </a:accent6>
        <a:hlink>
          <a:srgbClr val="630235"/>
        </a:hlink>
        <a:folHlink>
          <a:srgbClr val="F164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Language xmlns="http://schemas.microsoft.com/sharepoint/v3">
      <Value>English</Value>
    </Language>
    <_DCDateCreated xmlns="http://schemas.microsoft.com/sharepoint/v3/fields">2012-12-19T16:00:00+00:00</_DCDateCreate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6D4F5D38F17409F6CEEA530808947" ma:contentTypeVersion="5" ma:contentTypeDescription="Create a new document." ma:contentTypeScope="" ma:versionID="19d08861cd867e0f1675bce99f39ee47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1d51b2a1df6ee9202aba15b886375ce0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DCDateCreated" minOccurs="0"/>
                <xsd:element ref="ns1:Languag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Language" ma:index="3" nillable="true" ma:displayName="Language" ma:default="English" ma:internalName="Languag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hinese (Hong Kong S.A.R.)"/>
                    <xsd:enumeration value="Chinese (People's Republic of China)"/>
                    <xsd:enumeration value="English"/>
                    <xsd:enumeration value="Vietnamese (Vietnam)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DCDateCreated" ma:index="2" nillable="true" ma:displayName="Date Created" ma:default="[today]" ma:description="The date on which this resource was created" ma:format="DateOnly" ma:internalName="_DCDateCreat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4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2F336A6-8434-4173-A9AC-6CA14EDABC3E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sharepoint/v3"/>
    <ds:schemaRef ds:uri="http://schemas.microsoft.com/sharepoint/v3/field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CA84E88-2B45-460D-9EC9-4CC888C95D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5E9B65-D2CD-4F0C-9539-27D093BCD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Template20121220 (2007 version)</Template>
  <TotalTime>888</TotalTime>
  <Words>1470</Words>
  <Application>Microsoft Office PowerPoint</Application>
  <PresentationFormat>如螢幕大小 (4:3)</PresentationFormat>
  <Paragraphs>192</Paragraphs>
  <Slides>40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1" baseType="lpstr">
      <vt:lpstr>Powerpoint Template20121220 (2007 version)</vt:lpstr>
      <vt:lpstr>PowerPoint 簡報</vt:lpstr>
      <vt:lpstr>探討問題：</vt:lpstr>
      <vt:lpstr>我們喜愛的品牌……</vt:lpstr>
      <vt:lpstr>PowerPoint 簡報</vt:lpstr>
      <vt:lpstr>收益</vt:lpstr>
      <vt:lpstr>全球十大食品公司</vt:lpstr>
      <vt:lpstr>這和我有什麼關係？</vt:lpstr>
      <vt:lpstr>在食物供應鏈上…</vt:lpstr>
      <vt:lpstr>環環相扣</vt:lpstr>
      <vt:lpstr>PowerPoint 簡報</vt:lpstr>
      <vt:lpstr>PowerPoint 簡報</vt:lpstr>
      <vt:lpstr>七大議題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例子：氣候變化</vt:lpstr>
      <vt:lpstr>棕櫚油種植</vt:lpstr>
      <vt:lpstr>供應鏈上的關係</vt:lpstr>
      <vt:lpstr>公司怎麼說？</vt:lpstr>
      <vt:lpstr>氣候變化與農業</vt:lpstr>
      <vt:lpstr>可持續發展?</vt:lpstr>
      <vt:lpstr>例子2: 土地掠奪</vt:lpstr>
      <vt:lpstr>蔗糖需求</vt:lpstr>
      <vt:lpstr>全球供應</vt:lpstr>
      <vt:lpstr>在柬埔寨弋公省…</vt:lpstr>
      <vt:lpstr>真實故事</vt:lpstr>
      <vt:lpstr>PowerPoint 簡報</vt:lpstr>
      <vt:lpstr>公司為什麼改變了？</vt:lpstr>
      <vt:lpstr>互相依存</vt:lpstr>
      <vt:lpstr>以土地掠奪個案探討糧食公義</vt:lpstr>
      <vt:lpstr>土地掠奪個案研集</vt:lpstr>
      <vt:lpstr>印尼土地掠奪個案</vt:lpstr>
      <vt:lpstr>PowerPoint 簡報</vt:lpstr>
      <vt:lpstr>小組討論：責任誰屬？</vt:lpstr>
      <vt:lpstr>PowerPoint 簡報</vt:lpstr>
      <vt:lpstr>謝謝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debby.cheng</dc:creator>
  <dc:description/>
  <cp:lastModifiedBy>LI, Kit-chuen</cp:lastModifiedBy>
  <cp:revision>114</cp:revision>
  <dcterms:created xsi:type="dcterms:W3CDTF">2014-06-03T07:51:17Z</dcterms:created>
  <dcterms:modified xsi:type="dcterms:W3CDTF">2014-06-10T04:18:16Z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0x0101007156D4F5D38F17409F6CEEA530808947</vt:lpwstr>
  </property>
</Properties>
</file>