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3"/>
  </p:notesMasterIdLst>
  <p:sldIdLst>
    <p:sldId id="256" r:id="rId2"/>
    <p:sldId id="307" r:id="rId3"/>
    <p:sldId id="276" r:id="rId4"/>
    <p:sldId id="293" r:id="rId5"/>
    <p:sldId id="297" r:id="rId6"/>
    <p:sldId id="303" r:id="rId7"/>
    <p:sldId id="304" r:id="rId8"/>
    <p:sldId id="278" r:id="rId9"/>
    <p:sldId id="269" r:id="rId10"/>
    <p:sldId id="294" r:id="rId11"/>
    <p:sldId id="295" r:id="rId1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CA8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43" autoAdjust="0"/>
  </p:normalViewPr>
  <p:slideViewPr>
    <p:cSldViewPr>
      <p:cViewPr varScale="1">
        <p:scale>
          <a:sx n="102" d="100"/>
          <a:sy n="102" d="100"/>
        </p:scale>
        <p:origin x="26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認識肥胖症的趨勢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全球情境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4.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探</a:t>
          </a:r>
          <a:r>
            <a:rPr lang="zh-HK" altLang="en-US" sz="2400" dirty="0" smtClean="0">
              <a:latin typeface="微軟正黑體" pitchFamily="34" charset="-120"/>
              <a:ea typeface="微軟正黑體" pitchFamily="34" charset="-120"/>
            </a:rPr>
            <a:t>討</a:t>
          </a:r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肥胖症成因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中國情境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探討引致肥胖症的根本因素   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中國情境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探討肥胖</a:t>
          </a:r>
          <a:r>
            <a:rPr lang="zh-HK" altLang="en-US" sz="2400" dirty="0" smtClean="0">
              <a:latin typeface="微軟正黑體" pitchFamily="34" charset="-120"/>
              <a:ea typeface="微軟正黑體" pitchFamily="34" charset="-120"/>
            </a:rPr>
            <a:t>症</a:t>
          </a:r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個案及</a:t>
          </a:r>
          <a:r>
            <a:rPr lang="zh-HK" altLang="en-US" sz="2400" dirty="0" smtClean="0">
              <a:latin typeface="微軟正黑體" pitchFamily="34" charset="-120"/>
              <a:ea typeface="微軟正黑體" pitchFamily="34" charset="-120"/>
            </a:rPr>
            <a:t>其</a:t>
          </a:r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影響              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香港情境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1D25FA04-EF2E-48C2-AEE0-452C9AB82D72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培養推論能力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概念的關係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5AFD81EA-E0D2-44A0-A36F-22EA22D36C10}" type="parTrans" cxnId="{1CED2DE3-8D53-41A1-8A6E-0952FDD504EC}">
      <dgm:prSet/>
      <dgm:spPr/>
      <dgm:t>
        <a:bodyPr/>
        <a:lstStyle/>
        <a:p>
          <a:endParaRPr lang="zh-HK" altLang="en-US"/>
        </a:p>
      </dgm:t>
    </dgm:pt>
    <dgm:pt modelId="{D4CE2C45-A093-437F-A053-FD000773DEC6}" type="sibTrans" cxnId="{1CED2DE3-8D53-41A1-8A6E-0952FDD504EC}">
      <dgm:prSet/>
      <dgm:spPr/>
      <dgm:t>
        <a:bodyPr/>
        <a:lstStyle/>
        <a:p>
          <a:endParaRPr lang="zh-HK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 custScaleY="1221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0EACB41-9DEA-4722-9313-FCBE3C6DA079}" type="presOf" srcId="{273F3C51-3CA4-48F7-8197-95515592F71D}" destId="{34FC4F45-7D16-45C8-ABD3-C05E782073F8}" srcOrd="0" destOrd="0" presId="urn:microsoft.com/office/officeart/2005/8/layout/chevron2"/>
    <dgm:cxn modelId="{1CED2DE3-8D53-41A1-8A6E-0952FDD504EC}" srcId="{273F3C51-3CA4-48F7-8197-95515592F71D}" destId="{1D25FA04-EF2E-48C2-AEE0-452C9AB82D72}" srcOrd="1" destOrd="0" parTransId="{5AFD81EA-E0D2-44A0-A36F-22EA22D36C10}" sibTransId="{D4CE2C45-A093-437F-A053-FD000773DEC6}"/>
    <dgm:cxn modelId="{6E96166F-C9FF-40DD-B9FD-8460D967670D}" type="presOf" srcId="{1D25FA04-EF2E-48C2-AEE0-452C9AB82D72}" destId="{1EE0FD48-97D7-403D-AFDC-2F72FBF20AB0}" srcOrd="0" destOrd="1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37BFBBBE-D56A-47C9-91FF-E80B5B50A90C}" type="presOf" srcId="{93F78255-72F3-4F22-A90B-B14906B68D2B}" destId="{1EE0FD48-97D7-403D-AFDC-2F72FBF20AB0}" srcOrd="0" destOrd="0" presId="urn:microsoft.com/office/officeart/2005/8/layout/chevron2"/>
    <dgm:cxn modelId="{D309D499-FC1D-4916-9AD1-A175854D0044}" type="presOf" srcId="{FE9A9A6D-1E59-4402-A604-6FD32F68A496}" destId="{F66C492F-E616-4C8A-BD55-3D487E32FC96}" srcOrd="0" destOrd="0" presId="urn:microsoft.com/office/officeart/2005/8/layout/chevron2"/>
    <dgm:cxn modelId="{E3FC6853-5CBB-4D63-B966-D6C479DA39DA}" type="presOf" srcId="{194636E5-AD96-49BC-A09A-0F69E26FFD05}" destId="{65E3A31D-3D1D-4E78-887D-2B1C89DA78AC}" srcOrd="0" destOrd="0" presId="urn:microsoft.com/office/officeart/2005/8/layout/chevron2"/>
    <dgm:cxn modelId="{B482FA65-BA67-4C0C-A764-80EF7B10834E}" type="presOf" srcId="{509AA51E-E7B1-4CFD-895B-22625BEC1122}" destId="{D1BC1BBD-1213-4ACE-9D90-5240F9E4CB80}" srcOrd="0" destOrd="0" presId="urn:microsoft.com/office/officeart/2005/8/layout/chevron2"/>
    <dgm:cxn modelId="{6C2ED27E-8D43-41C3-AECB-6238C2E0A70F}" type="presOf" srcId="{CD3B0B45-79A5-4821-A73B-5CD90F20AD3B}" destId="{831D77DC-F63E-471A-8D43-F4612BE0BD2B}" srcOrd="0" destOrd="0" presId="urn:microsoft.com/office/officeart/2005/8/layout/chevron2"/>
    <dgm:cxn modelId="{BD4FDC95-7F84-46AE-8AB5-BBBFB51A49A1}" type="presOf" srcId="{95637B21-D1B5-41B4-8D7D-612755B65AF5}" destId="{D6401F4A-514E-4776-89D5-7E5918D7FF77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CCA40577-031D-4ED7-BD21-2A4552193494}" type="presOf" srcId="{F411E15E-06EB-4FFD-A4BF-AE7C191AF59F}" destId="{C180691E-F590-45B0-BFF4-07A138F3E2A4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79366F6D-E745-4099-A8AF-69E58935808F}" type="presOf" srcId="{F3E025D1-0ACC-46EC-A043-106E48D1389B}" destId="{31641A29-F23C-4B64-8C0B-76829A96822F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E911E4E4-7337-4D92-8EC2-E6A7050010A2}" type="presParOf" srcId="{C180691E-F590-45B0-BFF4-07A138F3E2A4}" destId="{FB75F948-0748-48F4-A28C-8FC10735DA07}" srcOrd="0" destOrd="0" presId="urn:microsoft.com/office/officeart/2005/8/layout/chevron2"/>
    <dgm:cxn modelId="{B09CD96A-199E-4CD9-AB7E-FDC32AE79E6D}" type="presParOf" srcId="{FB75F948-0748-48F4-A28C-8FC10735DA07}" destId="{D6401F4A-514E-4776-89D5-7E5918D7FF77}" srcOrd="0" destOrd="0" presId="urn:microsoft.com/office/officeart/2005/8/layout/chevron2"/>
    <dgm:cxn modelId="{679FE3CC-C8D7-4677-A024-5D7A6272F9A9}" type="presParOf" srcId="{FB75F948-0748-48F4-A28C-8FC10735DA07}" destId="{65E3A31D-3D1D-4E78-887D-2B1C89DA78AC}" srcOrd="1" destOrd="0" presId="urn:microsoft.com/office/officeart/2005/8/layout/chevron2"/>
    <dgm:cxn modelId="{F614C72B-4EB2-43D6-AF97-4582F123919D}" type="presParOf" srcId="{C180691E-F590-45B0-BFF4-07A138F3E2A4}" destId="{B44FE418-143A-4811-9206-650784015647}" srcOrd="1" destOrd="0" presId="urn:microsoft.com/office/officeart/2005/8/layout/chevron2"/>
    <dgm:cxn modelId="{7967267C-B11E-45B9-BE73-36549917B510}" type="presParOf" srcId="{C180691E-F590-45B0-BFF4-07A138F3E2A4}" destId="{CB1AA67D-4BFD-4D05-B972-6EB29E7ADBCB}" srcOrd="2" destOrd="0" presId="urn:microsoft.com/office/officeart/2005/8/layout/chevron2"/>
    <dgm:cxn modelId="{BC74526B-D6F9-4A81-AE1A-EE1A505057F7}" type="presParOf" srcId="{CB1AA67D-4BFD-4D05-B972-6EB29E7ADBCB}" destId="{F66C492F-E616-4C8A-BD55-3D487E32FC96}" srcOrd="0" destOrd="0" presId="urn:microsoft.com/office/officeart/2005/8/layout/chevron2"/>
    <dgm:cxn modelId="{4DC27C84-94E5-4000-8A25-D4011F71C7BC}" type="presParOf" srcId="{CB1AA67D-4BFD-4D05-B972-6EB29E7ADBCB}" destId="{831D77DC-F63E-471A-8D43-F4612BE0BD2B}" srcOrd="1" destOrd="0" presId="urn:microsoft.com/office/officeart/2005/8/layout/chevron2"/>
    <dgm:cxn modelId="{2CD9E065-2458-4D40-9A5D-F051BEDC0AE3}" type="presParOf" srcId="{C180691E-F590-45B0-BFF4-07A138F3E2A4}" destId="{022B33F6-5BE8-4903-86CD-A5B2E3F4C640}" srcOrd="3" destOrd="0" presId="urn:microsoft.com/office/officeart/2005/8/layout/chevron2"/>
    <dgm:cxn modelId="{5579E173-51D9-4D5E-9265-4FCCE3707195}" type="presParOf" srcId="{C180691E-F590-45B0-BFF4-07A138F3E2A4}" destId="{A2438B70-54B7-42A6-AFB8-EC23BB68CF95}" srcOrd="4" destOrd="0" presId="urn:microsoft.com/office/officeart/2005/8/layout/chevron2"/>
    <dgm:cxn modelId="{DA291CAD-3DB9-48A0-B5FD-D4E22D214BEC}" type="presParOf" srcId="{A2438B70-54B7-42A6-AFB8-EC23BB68CF95}" destId="{34FC4F45-7D16-45C8-ABD3-C05E782073F8}" srcOrd="0" destOrd="0" presId="urn:microsoft.com/office/officeart/2005/8/layout/chevron2"/>
    <dgm:cxn modelId="{66B6F5B9-D7A5-45E0-AA33-3E40D4EC5C90}" type="presParOf" srcId="{A2438B70-54B7-42A6-AFB8-EC23BB68CF95}" destId="{1EE0FD48-97D7-403D-AFDC-2F72FBF20AB0}" srcOrd="1" destOrd="0" presId="urn:microsoft.com/office/officeart/2005/8/layout/chevron2"/>
    <dgm:cxn modelId="{C735FB74-CCA7-4E63-85C4-384A92E2CC5A}" type="presParOf" srcId="{C180691E-F590-45B0-BFF4-07A138F3E2A4}" destId="{C2D97573-1579-449E-987C-912F1D240770}" srcOrd="5" destOrd="0" presId="urn:microsoft.com/office/officeart/2005/8/layout/chevron2"/>
    <dgm:cxn modelId="{CEF08DD2-0023-48E8-9DFE-37676A0B8117}" type="presParOf" srcId="{C180691E-F590-45B0-BFF4-07A138F3E2A4}" destId="{73C4870D-423D-4ABE-874D-0BDF822A3BF4}" srcOrd="6" destOrd="0" presId="urn:microsoft.com/office/officeart/2005/8/layout/chevron2"/>
    <dgm:cxn modelId="{08E2556D-514C-411E-9F8B-AB2E561E4E96}" type="presParOf" srcId="{73C4870D-423D-4ABE-874D-0BDF822A3BF4}" destId="{D1BC1BBD-1213-4ACE-9D90-5240F9E4CB80}" srcOrd="0" destOrd="0" presId="urn:microsoft.com/office/officeart/2005/8/layout/chevron2"/>
    <dgm:cxn modelId="{1AA19D5D-EFE0-468D-AAE8-D3297F09020A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B615A2-C5B0-49F5-9C9A-AFED53A0AFC7}" type="doc">
      <dgm:prSet loTypeId="urn:microsoft.com/office/officeart/2005/8/layout/radia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5773961A-6A94-4B1C-BCF3-6600E4F2AF73}">
      <dgm:prSet phldrT="[文字]" custT="1"/>
      <dgm:spPr>
        <a:solidFill>
          <a:schemeClr val="tx1"/>
        </a:solidFill>
      </dgm:spPr>
      <dgm:t>
        <a:bodyPr/>
        <a:lstStyle/>
        <a:p>
          <a:r>
            <a:rPr lang="zh-HK" altLang="en-US" sz="2000" b="1" dirty="0" smtClean="0">
              <a:latin typeface="微軟正黑體" pitchFamily="34" charset="-120"/>
              <a:ea typeface="微軟正黑體" pitchFamily="34" charset="-120"/>
            </a:rPr>
            <a:t>非</a:t>
          </a:r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傳染病 </a:t>
          </a:r>
          <a:endParaRPr lang="en-US" altLang="zh-TW" sz="2000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en-US" altLang="zh-TW" sz="2000" b="1" dirty="0" smtClean="0">
              <a:latin typeface="微軟正黑體" pitchFamily="34" charset="-120"/>
              <a:ea typeface="微軟正黑體" pitchFamily="34" charset="-120"/>
            </a:rPr>
            <a:t>(</a:t>
          </a:r>
          <a:r>
            <a:rPr lang="zh-HK" altLang="zh-TW" sz="2000" b="1" dirty="0" smtClean="0">
              <a:latin typeface="微軟正黑體" pitchFamily="34" charset="-120"/>
              <a:ea typeface="微軟正黑體" pitchFamily="34" charset="-120"/>
            </a:rPr>
            <a:t>肥胖症</a:t>
          </a:r>
          <a:r>
            <a:rPr lang="en-US" altLang="zh-HK" sz="2000" b="1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C8F84C73-81B8-40F6-A02E-E642144D6B1C}" type="parTrans" cxnId="{7113303C-655D-42B4-BAEB-3A7D17A0D8A7}">
      <dgm:prSet/>
      <dgm:spPr/>
      <dgm:t>
        <a:bodyPr/>
        <a:lstStyle/>
        <a:p>
          <a:endParaRPr lang="zh-TW" altLang="en-US"/>
        </a:p>
      </dgm:t>
    </dgm:pt>
    <dgm:pt modelId="{38E938FF-CC88-4BDE-A083-D1820130546E}" type="sibTrans" cxnId="{7113303C-655D-42B4-BAEB-3A7D17A0D8A7}">
      <dgm:prSet/>
      <dgm:spPr/>
      <dgm:t>
        <a:bodyPr/>
        <a:lstStyle/>
        <a:p>
          <a:endParaRPr lang="zh-TW" altLang="en-US"/>
        </a:p>
      </dgm:t>
    </dgm:pt>
    <dgm:pt modelId="{1FE56F3C-DD04-4104-8C89-1ADEA29FE5EA}">
      <dgm:prSet phldrT="[文字]" custT="1"/>
      <dgm:spPr>
        <a:solidFill>
          <a:schemeClr val="tx2">
            <a:lumMod val="60000"/>
            <a:lumOff val="40000"/>
          </a:schemeClr>
        </a:solidFill>
        <a:ln>
          <a:solidFill>
            <a:srgbClr val="0070C0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zh-TW" altLang="en-US" sz="2400" b="1" dirty="0" smtClean="0">
              <a:latin typeface="微軟正黑體" pitchFamily="34" charset="-120"/>
              <a:ea typeface="微軟正黑體" pitchFamily="34" charset="-120"/>
            </a:rPr>
            <a:t>公共</a:t>
          </a:r>
          <a:endParaRPr lang="en-US" altLang="zh-TW" sz="2400" b="1" dirty="0" smtClean="0">
            <a:latin typeface="微軟正黑體" pitchFamily="34" charset="-120"/>
            <a:ea typeface="微軟正黑體" pitchFamily="34" charset="-120"/>
          </a:endParaRPr>
        </a:p>
        <a:p>
          <a:pPr>
            <a:spcAft>
              <a:spcPts val="0"/>
            </a:spcAft>
          </a:pPr>
          <a:r>
            <a:rPr lang="zh-TW" altLang="en-US" sz="2400" b="1" dirty="0" smtClean="0">
              <a:latin typeface="微軟正黑體" pitchFamily="34" charset="-120"/>
              <a:ea typeface="微軟正黑體" pitchFamily="34" charset="-120"/>
            </a:rPr>
            <a:t>衛生</a:t>
          </a:r>
          <a:endParaRPr lang="zh-TW" altLang="en-US" sz="2400" b="1" dirty="0">
            <a:latin typeface="微軟正黑體" pitchFamily="34" charset="-120"/>
            <a:ea typeface="微軟正黑體" pitchFamily="34" charset="-120"/>
          </a:endParaRPr>
        </a:p>
      </dgm:t>
    </dgm:pt>
    <dgm:pt modelId="{2B96B7E0-B2C5-4628-93E9-59AD7B20597B}" type="parTrans" cxnId="{1972F2ED-80C1-4D4F-820F-51172083F472}">
      <dgm:prSet/>
      <dgm:spPr/>
      <dgm:t>
        <a:bodyPr/>
        <a:lstStyle/>
        <a:p>
          <a:endParaRPr lang="zh-TW" altLang="en-US"/>
        </a:p>
      </dgm:t>
    </dgm:pt>
    <dgm:pt modelId="{C4B3EE94-BB4C-48E9-88CB-0F386AA28BBC}" type="sibTrans" cxnId="{1972F2ED-80C1-4D4F-820F-51172083F472}">
      <dgm:prSet/>
      <dgm:spPr/>
      <dgm:t>
        <a:bodyPr/>
        <a:lstStyle/>
        <a:p>
          <a:endParaRPr lang="zh-TW" altLang="en-US"/>
        </a:p>
      </dgm:t>
    </dgm:pt>
    <dgm:pt modelId="{F9B3B94F-1C7F-4F99-8DE9-F62954BDA1A0}">
      <dgm:prSet phldrT="[文字]" custT="1"/>
      <dgm:spPr>
        <a:solidFill>
          <a:schemeClr val="tx2">
            <a:lumMod val="60000"/>
            <a:lumOff val="4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zh-TW" altLang="en-US" sz="25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rPr>
            <a:t>流行病</a:t>
          </a:r>
          <a:endParaRPr lang="zh-TW" altLang="en-US" sz="2500" b="1" dirty="0">
            <a:solidFill>
              <a:schemeClr val="bg1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207E9B67-A4E7-4934-B388-EFAF3EE0024B}" type="parTrans" cxnId="{2E0FEC0A-6ED1-43D0-B651-5310FB1FEA1B}">
      <dgm:prSet/>
      <dgm:spPr/>
      <dgm:t>
        <a:bodyPr/>
        <a:lstStyle/>
        <a:p>
          <a:endParaRPr lang="zh-TW" altLang="en-US"/>
        </a:p>
      </dgm:t>
    </dgm:pt>
    <dgm:pt modelId="{30C3CB1B-0968-49A0-A8D9-C79FF67E1ACF}" type="sibTrans" cxnId="{2E0FEC0A-6ED1-43D0-B651-5310FB1FEA1B}">
      <dgm:prSet/>
      <dgm:spPr/>
      <dgm:t>
        <a:bodyPr/>
        <a:lstStyle/>
        <a:p>
          <a:endParaRPr lang="zh-TW" altLang="en-US"/>
        </a:p>
      </dgm:t>
    </dgm:pt>
    <dgm:pt modelId="{671B2F34-F312-4CD7-95D7-E2E824FFDB9D}" type="pres">
      <dgm:prSet presAssocID="{EFB615A2-C5B0-49F5-9C9A-AFED53A0AFC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1A08D42-BD77-4191-9B0D-65C55632A012}" type="pres">
      <dgm:prSet presAssocID="{5773961A-6A94-4B1C-BCF3-6600E4F2AF73}" presName="centerShape" presStyleLbl="node0" presStyleIdx="0" presStyleCnt="1" custLinFactNeighborX="-9062" custLinFactNeighborY="-6073"/>
      <dgm:spPr/>
      <dgm:t>
        <a:bodyPr/>
        <a:lstStyle/>
        <a:p>
          <a:endParaRPr lang="zh-TW" altLang="en-US"/>
        </a:p>
      </dgm:t>
    </dgm:pt>
    <dgm:pt modelId="{971E41FD-5B99-4760-B748-16CB390B8595}" type="pres">
      <dgm:prSet presAssocID="{2B96B7E0-B2C5-4628-93E9-59AD7B20597B}" presName="Name9" presStyleLbl="parChTrans1D2" presStyleIdx="0" presStyleCnt="2"/>
      <dgm:spPr/>
      <dgm:t>
        <a:bodyPr/>
        <a:lstStyle/>
        <a:p>
          <a:endParaRPr lang="zh-TW" altLang="en-US"/>
        </a:p>
      </dgm:t>
    </dgm:pt>
    <dgm:pt modelId="{7C1A6731-A974-49E3-8BEB-F3F760558EA0}" type="pres">
      <dgm:prSet presAssocID="{2B96B7E0-B2C5-4628-93E9-59AD7B20597B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AE0EA46F-372C-441E-9F3B-8652266B1792}" type="pres">
      <dgm:prSet presAssocID="{1FE56F3C-DD04-4104-8C89-1ADEA29FE5EA}" presName="node" presStyleLbl="node1" presStyleIdx="0" presStyleCnt="2" custScaleX="82217" custScaleY="90268" custRadScaleRad="104798" custRadScaleInc="-1233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56548B-6AF7-49D4-A5E3-A0D80183AA16}" type="pres">
      <dgm:prSet presAssocID="{207E9B67-A4E7-4934-B388-EFAF3EE0024B}" presName="Name9" presStyleLbl="parChTrans1D2" presStyleIdx="1" presStyleCnt="2"/>
      <dgm:spPr/>
      <dgm:t>
        <a:bodyPr/>
        <a:lstStyle/>
        <a:p>
          <a:endParaRPr lang="zh-TW" altLang="en-US"/>
        </a:p>
      </dgm:t>
    </dgm:pt>
    <dgm:pt modelId="{20D41D17-143B-4BAE-8AEF-7CD8B65F8A28}" type="pres">
      <dgm:prSet presAssocID="{207E9B67-A4E7-4934-B388-EFAF3EE0024B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72591EDF-3760-4C67-88D2-5B788D1FFE49}" type="pres">
      <dgm:prSet presAssocID="{F9B3B94F-1C7F-4F99-8DE9-F62954BDA1A0}" presName="node" presStyleLbl="node1" presStyleIdx="1" presStyleCnt="2" custScaleX="69458" custScaleY="73213" custRadScaleRad="88667" custRadScaleInc="1461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2D537AD-D2A5-4C12-9E92-40B9C30EEDF0}" type="presOf" srcId="{207E9B67-A4E7-4934-B388-EFAF3EE0024B}" destId="{20D41D17-143B-4BAE-8AEF-7CD8B65F8A28}" srcOrd="1" destOrd="0" presId="urn:microsoft.com/office/officeart/2005/8/layout/radial1"/>
    <dgm:cxn modelId="{2E0FEC0A-6ED1-43D0-B651-5310FB1FEA1B}" srcId="{5773961A-6A94-4B1C-BCF3-6600E4F2AF73}" destId="{F9B3B94F-1C7F-4F99-8DE9-F62954BDA1A0}" srcOrd="1" destOrd="0" parTransId="{207E9B67-A4E7-4934-B388-EFAF3EE0024B}" sibTransId="{30C3CB1B-0968-49A0-A8D9-C79FF67E1ACF}"/>
    <dgm:cxn modelId="{BA65CF53-DB24-4795-877A-E53A9BB9658F}" type="presOf" srcId="{5773961A-6A94-4B1C-BCF3-6600E4F2AF73}" destId="{51A08D42-BD77-4191-9B0D-65C55632A012}" srcOrd="0" destOrd="0" presId="urn:microsoft.com/office/officeart/2005/8/layout/radial1"/>
    <dgm:cxn modelId="{37F04D9B-7671-4E72-A292-4DA7D5EDFB52}" type="presOf" srcId="{207E9B67-A4E7-4934-B388-EFAF3EE0024B}" destId="{BC56548B-6AF7-49D4-A5E3-A0D80183AA16}" srcOrd="0" destOrd="0" presId="urn:microsoft.com/office/officeart/2005/8/layout/radial1"/>
    <dgm:cxn modelId="{1972F2ED-80C1-4D4F-820F-51172083F472}" srcId="{5773961A-6A94-4B1C-BCF3-6600E4F2AF73}" destId="{1FE56F3C-DD04-4104-8C89-1ADEA29FE5EA}" srcOrd="0" destOrd="0" parTransId="{2B96B7E0-B2C5-4628-93E9-59AD7B20597B}" sibTransId="{C4B3EE94-BB4C-48E9-88CB-0F386AA28BBC}"/>
    <dgm:cxn modelId="{0CF5872A-371E-44C0-B24A-0ABC05214B79}" type="presOf" srcId="{2B96B7E0-B2C5-4628-93E9-59AD7B20597B}" destId="{7C1A6731-A974-49E3-8BEB-F3F760558EA0}" srcOrd="1" destOrd="0" presId="urn:microsoft.com/office/officeart/2005/8/layout/radial1"/>
    <dgm:cxn modelId="{587656F5-6724-4DAA-A7D8-894C6B538FFD}" type="presOf" srcId="{EFB615A2-C5B0-49F5-9C9A-AFED53A0AFC7}" destId="{671B2F34-F312-4CD7-95D7-E2E824FFDB9D}" srcOrd="0" destOrd="0" presId="urn:microsoft.com/office/officeart/2005/8/layout/radial1"/>
    <dgm:cxn modelId="{C235F605-8604-46E4-84D5-BC8C8B5BF503}" type="presOf" srcId="{1FE56F3C-DD04-4104-8C89-1ADEA29FE5EA}" destId="{AE0EA46F-372C-441E-9F3B-8652266B1792}" srcOrd="0" destOrd="0" presId="urn:microsoft.com/office/officeart/2005/8/layout/radial1"/>
    <dgm:cxn modelId="{E3147106-5F7C-435A-A12D-63A5335B1B4D}" type="presOf" srcId="{2B96B7E0-B2C5-4628-93E9-59AD7B20597B}" destId="{971E41FD-5B99-4760-B748-16CB390B8595}" srcOrd="0" destOrd="0" presId="urn:microsoft.com/office/officeart/2005/8/layout/radial1"/>
    <dgm:cxn modelId="{A2E69EFB-8985-49E7-9A99-B248DF5EFF31}" type="presOf" srcId="{F9B3B94F-1C7F-4F99-8DE9-F62954BDA1A0}" destId="{72591EDF-3760-4C67-88D2-5B788D1FFE49}" srcOrd="0" destOrd="0" presId="urn:microsoft.com/office/officeart/2005/8/layout/radial1"/>
    <dgm:cxn modelId="{7113303C-655D-42B4-BAEB-3A7D17A0D8A7}" srcId="{EFB615A2-C5B0-49F5-9C9A-AFED53A0AFC7}" destId="{5773961A-6A94-4B1C-BCF3-6600E4F2AF73}" srcOrd="0" destOrd="0" parTransId="{C8F84C73-81B8-40F6-A02E-E642144D6B1C}" sibTransId="{38E938FF-CC88-4BDE-A083-D1820130546E}"/>
    <dgm:cxn modelId="{1B49CC94-316A-41B4-9CD0-66ACEF2F4742}" type="presParOf" srcId="{671B2F34-F312-4CD7-95D7-E2E824FFDB9D}" destId="{51A08D42-BD77-4191-9B0D-65C55632A012}" srcOrd="0" destOrd="0" presId="urn:microsoft.com/office/officeart/2005/8/layout/radial1"/>
    <dgm:cxn modelId="{A818CFAF-1C54-449E-9FDA-A3240420BC2E}" type="presParOf" srcId="{671B2F34-F312-4CD7-95D7-E2E824FFDB9D}" destId="{971E41FD-5B99-4760-B748-16CB390B8595}" srcOrd="1" destOrd="0" presId="urn:microsoft.com/office/officeart/2005/8/layout/radial1"/>
    <dgm:cxn modelId="{FBA6EB58-E2A6-41E1-B931-B01D92F08A14}" type="presParOf" srcId="{971E41FD-5B99-4760-B748-16CB390B8595}" destId="{7C1A6731-A974-49E3-8BEB-F3F760558EA0}" srcOrd="0" destOrd="0" presId="urn:microsoft.com/office/officeart/2005/8/layout/radial1"/>
    <dgm:cxn modelId="{2C6DD645-CDEF-451F-A981-32042769E439}" type="presParOf" srcId="{671B2F34-F312-4CD7-95D7-E2E824FFDB9D}" destId="{AE0EA46F-372C-441E-9F3B-8652266B1792}" srcOrd="2" destOrd="0" presId="urn:microsoft.com/office/officeart/2005/8/layout/radial1"/>
    <dgm:cxn modelId="{529D2DF3-FA0B-4020-A510-87E3690C2139}" type="presParOf" srcId="{671B2F34-F312-4CD7-95D7-E2E824FFDB9D}" destId="{BC56548B-6AF7-49D4-A5E3-A0D80183AA16}" srcOrd="3" destOrd="0" presId="urn:microsoft.com/office/officeart/2005/8/layout/radial1"/>
    <dgm:cxn modelId="{E286261B-01D0-4A28-A540-11DFFF47F464}" type="presParOf" srcId="{BC56548B-6AF7-49D4-A5E3-A0D80183AA16}" destId="{20D41D17-143B-4BAE-8AEF-7CD8B65F8A28}" srcOrd="0" destOrd="0" presId="urn:microsoft.com/office/officeart/2005/8/layout/radial1"/>
    <dgm:cxn modelId="{5E429DA1-B48C-441A-8BC9-4636C9F25C3F}" type="presParOf" srcId="{671B2F34-F312-4CD7-95D7-E2E824FFDB9D}" destId="{72591EDF-3760-4C67-88D2-5B788D1FFE49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11E15E-06EB-4FFD-A4BF-AE7C191AF59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E9A9A6D-1E59-4402-A604-6FD32F68A496}">
      <dgm:prSet phldrT="[文字]"/>
      <dgm:spPr/>
      <dgm:t>
        <a:bodyPr/>
        <a:lstStyle/>
        <a:p>
          <a:r>
            <a:rPr lang="en-US" altLang="zh-TW" dirty="0" smtClean="0"/>
            <a:t>2. </a:t>
          </a:r>
          <a:endParaRPr lang="zh-TW" altLang="en-US" dirty="0"/>
        </a:p>
      </dgm:t>
    </dgm:pt>
    <dgm:pt modelId="{15631CDE-FDFF-420E-9090-714C48041B1F}" type="par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50BE4FBE-C004-4936-98E2-F6E4EAA2A9C0}" type="sibTrans" cxnId="{36C12B5C-845B-45FE-B583-1497EC9754CB}">
      <dgm:prSet/>
      <dgm:spPr/>
      <dgm:t>
        <a:bodyPr/>
        <a:lstStyle/>
        <a:p>
          <a:endParaRPr lang="zh-TW" altLang="en-US"/>
        </a:p>
      </dgm:t>
    </dgm:pt>
    <dgm:pt modelId="{CD3B0B45-79A5-4821-A73B-5CD90F20AD3B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認識香港吸煙率的趨勢及現有政策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調查數據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個案分析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E2BE8C8E-BF8C-427B-BC92-4ABC007CCF0E}" type="par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0943D461-D08E-47FF-8345-BE33277000B9}" type="sibTrans" cxnId="{FFEA6438-3A42-44D9-9F15-CDF1352CB39A}">
      <dgm:prSet/>
      <dgm:spPr/>
      <dgm:t>
        <a:bodyPr/>
        <a:lstStyle/>
        <a:p>
          <a:endParaRPr lang="zh-TW" altLang="en-US"/>
        </a:p>
      </dgm:t>
    </dgm:pt>
    <dgm:pt modelId="{273F3C51-3CA4-48F7-8197-95515592F71D}">
      <dgm:prSet phldrT="[文字]"/>
      <dgm:spPr/>
      <dgm:t>
        <a:bodyPr/>
        <a:lstStyle/>
        <a:p>
          <a:r>
            <a:rPr lang="en-US" altLang="zh-TW" dirty="0" smtClean="0"/>
            <a:t>3.</a:t>
          </a:r>
          <a:endParaRPr lang="zh-TW" altLang="en-US" dirty="0"/>
        </a:p>
      </dgm:t>
    </dgm:pt>
    <dgm:pt modelId="{FE866CC4-1C4B-497B-ADC9-84B6DF565178}" type="par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756C52BA-4F02-4E3A-83D8-A6B2460DF5E6}" type="sibTrans" cxnId="{F3CE8AC5-1452-41E7-848F-AFA03CD6C48F}">
      <dgm:prSet/>
      <dgm:spPr/>
      <dgm:t>
        <a:bodyPr/>
        <a:lstStyle/>
        <a:p>
          <a:endParaRPr lang="zh-TW" altLang="en-US"/>
        </a:p>
      </dgm:t>
    </dgm:pt>
    <dgm:pt modelId="{509AA51E-E7B1-4CFD-895B-22625BEC1122}">
      <dgm:prSet phldrT="[文字]"/>
      <dgm:spPr/>
      <dgm:t>
        <a:bodyPr/>
        <a:lstStyle/>
        <a:p>
          <a:r>
            <a:rPr lang="en-US" altLang="zh-TW" dirty="0" smtClean="0"/>
            <a:t>4.</a:t>
          </a:r>
          <a:endParaRPr lang="zh-TW" altLang="en-US" dirty="0"/>
        </a:p>
      </dgm:t>
    </dgm:pt>
    <dgm:pt modelId="{1E3A6101-F89A-4E8B-A2B2-3CAD41D278BC}" type="par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3E602062-C12E-4511-AFD0-6A2EF70FE9C3}" type="sibTrans" cxnId="{13328649-F696-4F18-B210-78542A5339C6}">
      <dgm:prSet/>
      <dgm:spPr/>
      <dgm:t>
        <a:bodyPr/>
        <a:lstStyle/>
        <a:p>
          <a:endParaRPr lang="zh-TW" altLang="en-US"/>
        </a:p>
      </dgm:t>
    </dgm:pt>
    <dgm:pt modelId="{93F78255-72F3-4F22-A90B-B14906B68D2B}">
      <dgm:prSet phldrT="[文字]" custT="1"/>
      <dgm:spPr/>
      <dgm:t>
        <a:bodyPr/>
        <a:lstStyle/>
        <a:p>
          <a:r>
            <a:rPr lang="zh-TW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設計控煙宣傳品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科學知識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創意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F7B46127-B554-44D3-8D98-CC7D6F5E2661}" type="par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A105F26C-123E-4195-97E2-B9E9796421B7}" type="sibTrans" cxnId="{A3C3B2E7-5CBD-4E9B-BAEE-56F1F25A3154}">
      <dgm:prSet/>
      <dgm:spPr/>
      <dgm:t>
        <a:bodyPr/>
        <a:lstStyle/>
        <a:p>
          <a:endParaRPr lang="zh-TW" altLang="en-US"/>
        </a:p>
      </dgm:t>
    </dgm:pt>
    <dgm:pt modelId="{F3E025D1-0ACC-46EC-A043-106E48D1389B}">
      <dgm:prSet phldrT="[文字]"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探討不同地區的</a:t>
          </a:r>
          <a:r>
            <a:rPr lang="zh-TW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控煙</a:t>
          </a:r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政策   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情境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B6C51D12-153D-4D74-BF19-3CC6E226335D}" type="par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857E418E-FFD6-42AC-AF0C-94B0FFA14F15}" type="sibTrans" cxnId="{638966B3-874B-4D10-A737-8F019A83C4E2}">
      <dgm:prSet/>
      <dgm:spPr/>
      <dgm:t>
        <a:bodyPr/>
        <a:lstStyle/>
        <a:p>
          <a:endParaRPr lang="zh-TW" altLang="en-US"/>
        </a:p>
      </dgm:t>
    </dgm:pt>
    <dgm:pt modelId="{95637B21-D1B5-41B4-8D7D-612755B65AF5}">
      <dgm:prSet/>
      <dgm:spPr/>
      <dgm:t>
        <a:bodyPr/>
        <a:lstStyle/>
        <a:p>
          <a:r>
            <a:rPr lang="en-US" altLang="zh-TW" dirty="0" smtClean="0"/>
            <a:t>1.</a:t>
          </a:r>
          <a:endParaRPr lang="zh-TW" altLang="en-US" dirty="0"/>
        </a:p>
      </dgm:t>
    </dgm:pt>
    <dgm:pt modelId="{F4ED4FC0-F6B1-41BE-A500-0C11D4D963DC}" type="par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20612D-7C69-4F6B-824B-5A5AE46E8201}" type="sibTrans" cxnId="{36C56FA0-4E83-4E2C-B5A1-FB9BFBB4FCF9}">
      <dgm:prSet/>
      <dgm:spPr/>
      <dgm:t>
        <a:bodyPr/>
        <a:lstStyle/>
        <a:p>
          <a:endParaRPr lang="zh-TW" altLang="en-US"/>
        </a:p>
      </dgm:t>
    </dgm:pt>
    <dgm:pt modelId="{194636E5-AD96-49BC-A09A-0F69E26FFD05}">
      <dgm:prSet custT="1"/>
      <dgm:spPr/>
      <dgm:t>
        <a:bodyPr/>
        <a:lstStyle/>
        <a:p>
          <a:r>
            <a:rPr lang="zh-TW" altLang="en-US" sz="2400" dirty="0" smtClean="0">
              <a:latin typeface="微軟正黑體" pitchFamily="34" charset="-120"/>
              <a:ea typeface="微軟正黑體" pitchFamily="34" charset="-120"/>
            </a:rPr>
            <a:t>探討吸煙的禍害  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科學知識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數據</a:t>
          </a:r>
          <a:r>
            <a:rPr lang="en-US" altLang="zh-TW" sz="24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211825D2-F5CB-4DDA-BD45-E611172CD960}" type="par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4E30411E-C57E-41E8-8B8A-4BA23FED1092}" type="sibTrans" cxnId="{9EEC101E-1840-4C77-8857-11FE97619BC1}">
      <dgm:prSet/>
      <dgm:spPr/>
      <dgm:t>
        <a:bodyPr/>
        <a:lstStyle/>
        <a:p>
          <a:endParaRPr lang="zh-TW" altLang="en-US"/>
        </a:p>
      </dgm:t>
    </dgm:pt>
    <dgm:pt modelId="{C180691E-F590-45B0-BFF4-07A138F3E2A4}" type="pres">
      <dgm:prSet presAssocID="{F411E15E-06EB-4FFD-A4BF-AE7C191AF5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B75F948-0748-48F4-A28C-8FC10735DA07}" type="pres">
      <dgm:prSet presAssocID="{95637B21-D1B5-41B4-8D7D-612755B65AF5}" presName="composite" presStyleCnt="0"/>
      <dgm:spPr/>
    </dgm:pt>
    <dgm:pt modelId="{D6401F4A-514E-4776-89D5-7E5918D7FF77}" type="pres">
      <dgm:prSet presAssocID="{95637B21-D1B5-41B4-8D7D-612755B65AF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65E3A31D-3D1D-4E78-887D-2B1C89DA78AC}" type="pres">
      <dgm:prSet presAssocID="{95637B21-D1B5-41B4-8D7D-612755B65AF5}" presName="descendantText" presStyleLbl="alignAcc1" presStyleIdx="0" presStyleCnt="4" custLinFactNeighborY="2726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B44FE418-143A-4811-9206-650784015647}" type="pres">
      <dgm:prSet presAssocID="{1920612D-7C69-4F6B-824B-5A5AE46E8201}" presName="sp" presStyleCnt="0"/>
      <dgm:spPr/>
    </dgm:pt>
    <dgm:pt modelId="{CB1AA67D-4BFD-4D05-B972-6EB29E7ADBCB}" type="pres">
      <dgm:prSet presAssocID="{FE9A9A6D-1E59-4402-A604-6FD32F68A496}" presName="composite" presStyleCnt="0"/>
      <dgm:spPr/>
    </dgm:pt>
    <dgm:pt modelId="{F66C492F-E616-4C8A-BD55-3D487E32FC96}" type="pres">
      <dgm:prSet presAssocID="{FE9A9A6D-1E59-4402-A604-6FD32F68A49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1D77DC-F63E-471A-8D43-F4612BE0BD2B}" type="pres">
      <dgm:prSet presAssocID="{FE9A9A6D-1E59-4402-A604-6FD32F68A496}" presName="descendantText" presStyleLbl="alignAcc1" presStyleIdx="1" presStyleCnt="4" custScaleY="1351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2B33F6-5BE8-4903-86CD-A5B2E3F4C640}" type="pres">
      <dgm:prSet presAssocID="{50BE4FBE-C004-4936-98E2-F6E4EAA2A9C0}" presName="sp" presStyleCnt="0"/>
      <dgm:spPr/>
    </dgm:pt>
    <dgm:pt modelId="{A2438B70-54B7-42A6-AFB8-EC23BB68CF95}" type="pres">
      <dgm:prSet presAssocID="{273F3C51-3CA4-48F7-8197-95515592F71D}" presName="composite" presStyleCnt="0"/>
      <dgm:spPr/>
    </dgm:pt>
    <dgm:pt modelId="{34FC4F45-7D16-45C8-ABD3-C05E782073F8}" type="pres">
      <dgm:prSet presAssocID="{273F3C51-3CA4-48F7-8197-95515592F71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EE0FD48-97D7-403D-AFDC-2F72FBF20AB0}" type="pres">
      <dgm:prSet presAssocID="{273F3C51-3CA4-48F7-8197-95515592F71D}" presName="descendantText" presStyleLbl="alignAcc1" presStyleIdx="2" presStyleCnt="4" custScaleY="1221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D97573-1579-449E-987C-912F1D240770}" type="pres">
      <dgm:prSet presAssocID="{756C52BA-4F02-4E3A-83D8-A6B2460DF5E6}" presName="sp" presStyleCnt="0"/>
      <dgm:spPr/>
    </dgm:pt>
    <dgm:pt modelId="{73C4870D-423D-4ABE-874D-0BDF822A3BF4}" type="pres">
      <dgm:prSet presAssocID="{509AA51E-E7B1-4CFD-895B-22625BEC1122}" presName="composite" presStyleCnt="0"/>
      <dgm:spPr/>
    </dgm:pt>
    <dgm:pt modelId="{D1BC1BBD-1213-4ACE-9D90-5240F9E4CB80}" type="pres">
      <dgm:prSet presAssocID="{509AA51E-E7B1-4CFD-895B-22625BEC112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641A29-F23C-4B64-8C0B-76829A96822F}" type="pres">
      <dgm:prSet presAssocID="{509AA51E-E7B1-4CFD-895B-22625BEC112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0EACB41-9DEA-4722-9313-FCBE3C6DA079}" type="presOf" srcId="{273F3C51-3CA4-48F7-8197-95515592F71D}" destId="{34FC4F45-7D16-45C8-ABD3-C05E782073F8}" srcOrd="0" destOrd="0" presId="urn:microsoft.com/office/officeart/2005/8/layout/chevron2"/>
    <dgm:cxn modelId="{36C12B5C-845B-45FE-B583-1497EC9754CB}" srcId="{F411E15E-06EB-4FFD-A4BF-AE7C191AF59F}" destId="{FE9A9A6D-1E59-4402-A604-6FD32F68A496}" srcOrd="1" destOrd="0" parTransId="{15631CDE-FDFF-420E-9090-714C48041B1F}" sibTransId="{50BE4FBE-C004-4936-98E2-F6E4EAA2A9C0}"/>
    <dgm:cxn modelId="{F3CE8AC5-1452-41E7-848F-AFA03CD6C48F}" srcId="{F411E15E-06EB-4FFD-A4BF-AE7C191AF59F}" destId="{273F3C51-3CA4-48F7-8197-95515592F71D}" srcOrd="2" destOrd="0" parTransId="{FE866CC4-1C4B-497B-ADC9-84B6DF565178}" sibTransId="{756C52BA-4F02-4E3A-83D8-A6B2460DF5E6}"/>
    <dgm:cxn modelId="{37BFBBBE-D56A-47C9-91FF-E80B5B50A90C}" type="presOf" srcId="{93F78255-72F3-4F22-A90B-B14906B68D2B}" destId="{1EE0FD48-97D7-403D-AFDC-2F72FBF20AB0}" srcOrd="0" destOrd="0" presId="urn:microsoft.com/office/officeart/2005/8/layout/chevron2"/>
    <dgm:cxn modelId="{D309D499-FC1D-4916-9AD1-A175854D0044}" type="presOf" srcId="{FE9A9A6D-1E59-4402-A604-6FD32F68A496}" destId="{F66C492F-E616-4C8A-BD55-3D487E32FC96}" srcOrd="0" destOrd="0" presId="urn:microsoft.com/office/officeart/2005/8/layout/chevron2"/>
    <dgm:cxn modelId="{E3FC6853-5CBB-4D63-B966-D6C479DA39DA}" type="presOf" srcId="{194636E5-AD96-49BC-A09A-0F69E26FFD05}" destId="{65E3A31D-3D1D-4E78-887D-2B1C89DA78AC}" srcOrd="0" destOrd="0" presId="urn:microsoft.com/office/officeart/2005/8/layout/chevron2"/>
    <dgm:cxn modelId="{B482FA65-BA67-4C0C-A764-80EF7B10834E}" type="presOf" srcId="{509AA51E-E7B1-4CFD-895B-22625BEC1122}" destId="{D1BC1BBD-1213-4ACE-9D90-5240F9E4CB80}" srcOrd="0" destOrd="0" presId="urn:microsoft.com/office/officeart/2005/8/layout/chevron2"/>
    <dgm:cxn modelId="{6C2ED27E-8D43-41C3-AECB-6238C2E0A70F}" type="presOf" srcId="{CD3B0B45-79A5-4821-A73B-5CD90F20AD3B}" destId="{831D77DC-F63E-471A-8D43-F4612BE0BD2B}" srcOrd="0" destOrd="0" presId="urn:microsoft.com/office/officeart/2005/8/layout/chevron2"/>
    <dgm:cxn modelId="{BD4FDC95-7F84-46AE-8AB5-BBBFB51A49A1}" type="presOf" srcId="{95637B21-D1B5-41B4-8D7D-612755B65AF5}" destId="{D6401F4A-514E-4776-89D5-7E5918D7FF77}" srcOrd="0" destOrd="0" presId="urn:microsoft.com/office/officeart/2005/8/layout/chevron2"/>
    <dgm:cxn modelId="{9EEC101E-1840-4C77-8857-11FE97619BC1}" srcId="{95637B21-D1B5-41B4-8D7D-612755B65AF5}" destId="{194636E5-AD96-49BC-A09A-0F69E26FFD05}" srcOrd="0" destOrd="0" parTransId="{211825D2-F5CB-4DDA-BD45-E611172CD960}" sibTransId="{4E30411E-C57E-41E8-8B8A-4BA23FED1092}"/>
    <dgm:cxn modelId="{13328649-F696-4F18-B210-78542A5339C6}" srcId="{F411E15E-06EB-4FFD-A4BF-AE7C191AF59F}" destId="{509AA51E-E7B1-4CFD-895B-22625BEC1122}" srcOrd="3" destOrd="0" parTransId="{1E3A6101-F89A-4E8B-A2B2-3CAD41D278BC}" sibTransId="{3E602062-C12E-4511-AFD0-6A2EF70FE9C3}"/>
    <dgm:cxn modelId="{638966B3-874B-4D10-A737-8F019A83C4E2}" srcId="{509AA51E-E7B1-4CFD-895B-22625BEC1122}" destId="{F3E025D1-0ACC-46EC-A043-106E48D1389B}" srcOrd="0" destOrd="0" parTransId="{B6C51D12-153D-4D74-BF19-3CC6E226335D}" sibTransId="{857E418E-FFD6-42AC-AF0C-94B0FFA14F15}"/>
    <dgm:cxn modelId="{CCA40577-031D-4ED7-BD21-2A4552193494}" type="presOf" srcId="{F411E15E-06EB-4FFD-A4BF-AE7C191AF59F}" destId="{C180691E-F590-45B0-BFF4-07A138F3E2A4}" srcOrd="0" destOrd="0" presId="urn:microsoft.com/office/officeart/2005/8/layout/chevron2"/>
    <dgm:cxn modelId="{36C56FA0-4E83-4E2C-B5A1-FB9BFBB4FCF9}" srcId="{F411E15E-06EB-4FFD-A4BF-AE7C191AF59F}" destId="{95637B21-D1B5-41B4-8D7D-612755B65AF5}" srcOrd="0" destOrd="0" parTransId="{F4ED4FC0-F6B1-41BE-A500-0C11D4D963DC}" sibTransId="{1920612D-7C69-4F6B-824B-5A5AE46E8201}"/>
    <dgm:cxn modelId="{79366F6D-E745-4099-A8AF-69E58935808F}" type="presOf" srcId="{F3E025D1-0ACC-46EC-A043-106E48D1389B}" destId="{31641A29-F23C-4B64-8C0B-76829A96822F}" srcOrd="0" destOrd="0" presId="urn:microsoft.com/office/officeart/2005/8/layout/chevron2"/>
    <dgm:cxn modelId="{A3C3B2E7-5CBD-4E9B-BAEE-56F1F25A3154}" srcId="{273F3C51-3CA4-48F7-8197-95515592F71D}" destId="{93F78255-72F3-4F22-A90B-B14906B68D2B}" srcOrd="0" destOrd="0" parTransId="{F7B46127-B554-44D3-8D98-CC7D6F5E2661}" sibTransId="{A105F26C-123E-4195-97E2-B9E9796421B7}"/>
    <dgm:cxn modelId="{FFEA6438-3A42-44D9-9F15-CDF1352CB39A}" srcId="{FE9A9A6D-1E59-4402-A604-6FD32F68A496}" destId="{CD3B0B45-79A5-4821-A73B-5CD90F20AD3B}" srcOrd="0" destOrd="0" parTransId="{E2BE8C8E-BF8C-427B-BC92-4ABC007CCF0E}" sibTransId="{0943D461-D08E-47FF-8345-BE33277000B9}"/>
    <dgm:cxn modelId="{E911E4E4-7337-4D92-8EC2-E6A7050010A2}" type="presParOf" srcId="{C180691E-F590-45B0-BFF4-07A138F3E2A4}" destId="{FB75F948-0748-48F4-A28C-8FC10735DA07}" srcOrd="0" destOrd="0" presId="urn:microsoft.com/office/officeart/2005/8/layout/chevron2"/>
    <dgm:cxn modelId="{B09CD96A-199E-4CD9-AB7E-FDC32AE79E6D}" type="presParOf" srcId="{FB75F948-0748-48F4-A28C-8FC10735DA07}" destId="{D6401F4A-514E-4776-89D5-7E5918D7FF77}" srcOrd="0" destOrd="0" presId="urn:microsoft.com/office/officeart/2005/8/layout/chevron2"/>
    <dgm:cxn modelId="{679FE3CC-C8D7-4677-A024-5D7A6272F9A9}" type="presParOf" srcId="{FB75F948-0748-48F4-A28C-8FC10735DA07}" destId="{65E3A31D-3D1D-4E78-887D-2B1C89DA78AC}" srcOrd="1" destOrd="0" presId="urn:microsoft.com/office/officeart/2005/8/layout/chevron2"/>
    <dgm:cxn modelId="{F614C72B-4EB2-43D6-AF97-4582F123919D}" type="presParOf" srcId="{C180691E-F590-45B0-BFF4-07A138F3E2A4}" destId="{B44FE418-143A-4811-9206-650784015647}" srcOrd="1" destOrd="0" presId="urn:microsoft.com/office/officeart/2005/8/layout/chevron2"/>
    <dgm:cxn modelId="{7967267C-B11E-45B9-BE73-36549917B510}" type="presParOf" srcId="{C180691E-F590-45B0-BFF4-07A138F3E2A4}" destId="{CB1AA67D-4BFD-4D05-B972-6EB29E7ADBCB}" srcOrd="2" destOrd="0" presId="urn:microsoft.com/office/officeart/2005/8/layout/chevron2"/>
    <dgm:cxn modelId="{BC74526B-D6F9-4A81-AE1A-EE1A505057F7}" type="presParOf" srcId="{CB1AA67D-4BFD-4D05-B972-6EB29E7ADBCB}" destId="{F66C492F-E616-4C8A-BD55-3D487E32FC96}" srcOrd="0" destOrd="0" presId="urn:microsoft.com/office/officeart/2005/8/layout/chevron2"/>
    <dgm:cxn modelId="{4DC27C84-94E5-4000-8A25-D4011F71C7BC}" type="presParOf" srcId="{CB1AA67D-4BFD-4D05-B972-6EB29E7ADBCB}" destId="{831D77DC-F63E-471A-8D43-F4612BE0BD2B}" srcOrd="1" destOrd="0" presId="urn:microsoft.com/office/officeart/2005/8/layout/chevron2"/>
    <dgm:cxn modelId="{2CD9E065-2458-4D40-9A5D-F051BEDC0AE3}" type="presParOf" srcId="{C180691E-F590-45B0-BFF4-07A138F3E2A4}" destId="{022B33F6-5BE8-4903-86CD-A5B2E3F4C640}" srcOrd="3" destOrd="0" presId="urn:microsoft.com/office/officeart/2005/8/layout/chevron2"/>
    <dgm:cxn modelId="{5579E173-51D9-4D5E-9265-4FCCE3707195}" type="presParOf" srcId="{C180691E-F590-45B0-BFF4-07A138F3E2A4}" destId="{A2438B70-54B7-42A6-AFB8-EC23BB68CF95}" srcOrd="4" destOrd="0" presId="urn:microsoft.com/office/officeart/2005/8/layout/chevron2"/>
    <dgm:cxn modelId="{DA291CAD-3DB9-48A0-B5FD-D4E22D214BEC}" type="presParOf" srcId="{A2438B70-54B7-42A6-AFB8-EC23BB68CF95}" destId="{34FC4F45-7D16-45C8-ABD3-C05E782073F8}" srcOrd="0" destOrd="0" presId="urn:microsoft.com/office/officeart/2005/8/layout/chevron2"/>
    <dgm:cxn modelId="{66B6F5B9-D7A5-45E0-AA33-3E40D4EC5C90}" type="presParOf" srcId="{A2438B70-54B7-42A6-AFB8-EC23BB68CF95}" destId="{1EE0FD48-97D7-403D-AFDC-2F72FBF20AB0}" srcOrd="1" destOrd="0" presId="urn:microsoft.com/office/officeart/2005/8/layout/chevron2"/>
    <dgm:cxn modelId="{C735FB74-CCA7-4E63-85C4-384A92E2CC5A}" type="presParOf" srcId="{C180691E-F590-45B0-BFF4-07A138F3E2A4}" destId="{C2D97573-1579-449E-987C-912F1D240770}" srcOrd="5" destOrd="0" presId="urn:microsoft.com/office/officeart/2005/8/layout/chevron2"/>
    <dgm:cxn modelId="{CEF08DD2-0023-48E8-9DFE-37676A0B8117}" type="presParOf" srcId="{C180691E-F590-45B0-BFF4-07A138F3E2A4}" destId="{73C4870D-423D-4ABE-874D-0BDF822A3BF4}" srcOrd="6" destOrd="0" presId="urn:microsoft.com/office/officeart/2005/8/layout/chevron2"/>
    <dgm:cxn modelId="{08E2556D-514C-411E-9F8B-AB2E561E4E96}" type="presParOf" srcId="{73C4870D-423D-4ABE-874D-0BDF822A3BF4}" destId="{D1BC1BBD-1213-4ACE-9D90-5240F9E4CB80}" srcOrd="0" destOrd="0" presId="urn:microsoft.com/office/officeart/2005/8/layout/chevron2"/>
    <dgm:cxn modelId="{1AA19D5D-EFE0-468D-AAE8-D3297F09020A}" type="presParOf" srcId="{73C4870D-423D-4ABE-874D-0BDF822A3BF4}" destId="{31641A29-F23C-4B64-8C0B-76829A968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B615A2-C5B0-49F5-9C9A-AFED53A0AFC7}" type="doc">
      <dgm:prSet loTypeId="urn:microsoft.com/office/officeart/2005/8/layout/radia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5773961A-6A94-4B1C-BCF3-6600E4F2AF73}">
      <dgm:prSet phldrT="[文字]" custT="1"/>
      <dgm:spPr>
        <a:solidFill>
          <a:schemeClr val="tx1"/>
        </a:solidFill>
      </dgm:spPr>
      <dgm:t>
        <a:bodyPr/>
        <a:lstStyle/>
        <a:p>
          <a:endParaRPr lang="en-US" altLang="zh-TW" sz="2800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zh-TW" sz="2800" b="1" dirty="0" smtClean="0">
              <a:latin typeface="微軟正黑體" pitchFamily="34" charset="-120"/>
              <a:ea typeface="微軟正黑體" pitchFamily="34" charset="-120"/>
            </a:rPr>
            <a:t>吸煙</a:t>
          </a:r>
          <a:endParaRPr lang="en-US" altLang="zh-TW" sz="2800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sz="2000" b="1" dirty="0" smtClean="0">
              <a:latin typeface="微軟正黑體" pitchFamily="34" charset="-120"/>
              <a:ea typeface="微軟正黑體" pitchFamily="34" charset="-120"/>
            </a:rPr>
            <a:t> </a:t>
          </a:r>
          <a:endParaRPr lang="en-US" altLang="zh-TW" sz="2000" b="1" dirty="0" smtClean="0">
            <a:latin typeface="微軟正黑體" pitchFamily="34" charset="-120"/>
            <a:ea typeface="微軟正黑體" pitchFamily="34" charset="-120"/>
          </a:endParaRPr>
        </a:p>
      </dgm:t>
    </dgm:pt>
    <dgm:pt modelId="{C8F84C73-81B8-40F6-A02E-E642144D6B1C}" type="parTrans" cxnId="{7113303C-655D-42B4-BAEB-3A7D17A0D8A7}">
      <dgm:prSet/>
      <dgm:spPr/>
      <dgm:t>
        <a:bodyPr/>
        <a:lstStyle/>
        <a:p>
          <a:endParaRPr lang="zh-TW" altLang="en-US"/>
        </a:p>
      </dgm:t>
    </dgm:pt>
    <dgm:pt modelId="{38E938FF-CC88-4BDE-A083-D1820130546E}" type="sibTrans" cxnId="{7113303C-655D-42B4-BAEB-3A7D17A0D8A7}">
      <dgm:prSet/>
      <dgm:spPr/>
      <dgm:t>
        <a:bodyPr/>
        <a:lstStyle/>
        <a:p>
          <a:endParaRPr lang="zh-TW" altLang="en-US"/>
        </a:p>
      </dgm:t>
    </dgm:pt>
    <dgm:pt modelId="{671B2F34-F312-4CD7-95D7-E2E824FFDB9D}" type="pres">
      <dgm:prSet presAssocID="{EFB615A2-C5B0-49F5-9C9A-AFED53A0AFC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1A08D42-BD77-4191-9B0D-65C55632A012}" type="pres">
      <dgm:prSet presAssocID="{5773961A-6A94-4B1C-BCF3-6600E4F2AF73}" presName="centerShape" presStyleLbl="node0" presStyleIdx="0" presStyleCnt="1" custLinFactNeighborX="-9062" custLinFactNeighborY="-6073"/>
      <dgm:spPr/>
      <dgm:t>
        <a:bodyPr/>
        <a:lstStyle/>
        <a:p>
          <a:endParaRPr lang="zh-TW" altLang="en-US"/>
        </a:p>
      </dgm:t>
    </dgm:pt>
  </dgm:ptLst>
  <dgm:cxnLst>
    <dgm:cxn modelId="{587656F5-6724-4DAA-A7D8-894C6B538FFD}" type="presOf" srcId="{EFB615A2-C5B0-49F5-9C9A-AFED53A0AFC7}" destId="{671B2F34-F312-4CD7-95D7-E2E824FFDB9D}" srcOrd="0" destOrd="0" presId="urn:microsoft.com/office/officeart/2005/8/layout/radial1"/>
    <dgm:cxn modelId="{BA65CF53-DB24-4795-877A-E53A9BB9658F}" type="presOf" srcId="{5773961A-6A94-4B1C-BCF3-6600E4F2AF73}" destId="{51A08D42-BD77-4191-9B0D-65C55632A012}" srcOrd="0" destOrd="0" presId="urn:microsoft.com/office/officeart/2005/8/layout/radial1"/>
    <dgm:cxn modelId="{7113303C-655D-42B4-BAEB-3A7D17A0D8A7}" srcId="{EFB615A2-C5B0-49F5-9C9A-AFED53A0AFC7}" destId="{5773961A-6A94-4B1C-BCF3-6600E4F2AF73}" srcOrd="0" destOrd="0" parTransId="{C8F84C73-81B8-40F6-A02E-E642144D6B1C}" sibTransId="{38E938FF-CC88-4BDE-A083-D1820130546E}"/>
    <dgm:cxn modelId="{1B49CC94-316A-41B4-9CD0-66ACEF2F4742}" type="presParOf" srcId="{671B2F34-F312-4CD7-95D7-E2E824FFDB9D}" destId="{51A08D42-BD77-4191-9B0D-65C55632A012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9730" y="231822"/>
          <a:ext cx="1331537" cy="93207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1.</a:t>
          </a:r>
          <a:endParaRPr lang="zh-TW" altLang="en-US" sz="2700" kern="1200" dirty="0"/>
        </a:p>
      </dsp:txBody>
      <dsp:txXfrm rot="-5400000">
        <a:off x="1" y="498129"/>
        <a:ext cx="932076" cy="399461"/>
      </dsp:txXfrm>
    </dsp:sp>
    <dsp:sp modelId="{65E3A31D-3D1D-4E78-887D-2B1C89DA78AC}">
      <dsp:nvSpPr>
        <dsp:cNvPr id="0" name=""/>
        <dsp:cNvSpPr/>
      </dsp:nvSpPr>
      <dsp:spPr>
        <a:xfrm rot="5400000">
          <a:off x="2769592" y="-1781830"/>
          <a:ext cx="865499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探討肥胖</a:t>
          </a:r>
          <a:r>
            <a:rPr lang="zh-HK" altLang="en-US" sz="2400" kern="1200" dirty="0" smtClean="0">
              <a:latin typeface="微軟正黑體" pitchFamily="34" charset="-120"/>
              <a:ea typeface="微軟正黑體" pitchFamily="34" charset="-120"/>
            </a:rPr>
            <a:t>症</a:t>
          </a: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個案及</a:t>
          </a:r>
          <a:r>
            <a:rPr lang="zh-HK" altLang="en-US" sz="2400" kern="1200" dirty="0" smtClean="0">
              <a:latin typeface="微軟正黑體" pitchFamily="34" charset="-120"/>
              <a:ea typeface="微軟正黑體" pitchFamily="34" charset="-120"/>
            </a:rPr>
            <a:t>其</a:t>
          </a: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影響              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香港情境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97936"/>
        <a:ext cx="4498281" cy="780999"/>
      </dsp:txXfrm>
    </dsp:sp>
    <dsp:sp modelId="{F66C492F-E616-4C8A-BD55-3D487E32FC96}">
      <dsp:nvSpPr>
        <dsp:cNvPr id="0" name=""/>
        <dsp:cNvSpPr/>
      </dsp:nvSpPr>
      <dsp:spPr>
        <a:xfrm rot="5400000">
          <a:off x="-199730" y="1579104"/>
          <a:ext cx="1331537" cy="932076"/>
        </a:xfrm>
        <a:prstGeom prst="chevron">
          <a:avLst/>
        </a:prstGeom>
        <a:solidFill>
          <a:schemeClr val="accent5">
            <a:hueOff val="-561544"/>
            <a:satOff val="-2648"/>
            <a:lumOff val="653"/>
            <a:alphaOff val="0"/>
          </a:schemeClr>
        </a:solidFill>
        <a:ln w="15875" cap="flat" cmpd="sng" algn="ctr">
          <a:solidFill>
            <a:schemeClr val="accent5">
              <a:hueOff val="-561544"/>
              <a:satOff val="-2648"/>
              <a:lumOff val="6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2. </a:t>
          </a:r>
          <a:endParaRPr lang="zh-TW" altLang="en-US" sz="2700" kern="1200" dirty="0"/>
        </a:p>
      </dsp:txBody>
      <dsp:txXfrm rot="-5400000">
        <a:off x="1" y="1845411"/>
        <a:ext cx="932076" cy="399461"/>
      </dsp:txXfrm>
    </dsp:sp>
    <dsp:sp modelId="{831D77DC-F63E-471A-8D43-F4612BE0BD2B}">
      <dsp:nvSpPr>
        <dsp:cNvPr id="0" name=""/>
        <dsp:cNvSpPr/>
      </dsp:nvSpPr>
      <dsp:spPr>
        <a:xfrm rot="5400000">
          <a:off x="2617446" y="-458142"/>
          <a:ext cx="1169791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561544"/>
              <a:satOff val="-2648"/>
              <a:lumOff val="6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認識肥胖症的趨勢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全球情境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1284332"/>
        <a:ext cx="4483427" cy="1055583"/>
      </dsp:txXfrm>
    </dsp:sp>
    <dsp:sp modelId="{34FC4F45-7D16-45C8-ABD3-C05E782073F8}">
      <dsp:nvSpPr>
        <dsp:cNvPr id="0" name=""/>
        <dsp:cNvSpPr/>
      </dsp:nvSpPr>
      <dsp:spPr>
        <a:xfrm rot="5400000">
          <a:off x="-199730" y="2870189"/>
          <a:ext cx="1331537" cy="932076"/>
        </a:xfrm>
        <a:prstGeom prst="chevron">
          <a:avLst/>
        </a:prstGeom>
        <a:solidFill>
          <a:schemeClr val="accent5">
            <a:hueOff val="-1123087"/>
            <a:satOff val="-5296"/>
            <a:lumOff val="1307"/>
            <a:alphaOff val="0"/>
          </a:schemeClr>
        </a:solidFill>
        <a:ln w="15875" cap="flat" cmpd="sng" algn="ctr">
          <a:solidFill>
            <a:schemeClr val="accent5">
              <a:hueOff val="-1123087"/>
              <a:satOff val="-5296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3.</a:t>
          </a:r>
          <a:endParaRPr lang="zh-TW" altLang="en-US" sz="2700" kern="1200" dirty="0"/>
        </a:p>
      </dsp:txBody>
      <dsp:txXfrm rot="-5400000">
        <a:off x="1" y="3136496"/>
        <a:ext cx="932076" cy="399461"/>
      </dsp:txXfrm>
    </dsp:sp>
    <dsp:sp modelId="{1EE0FD48-97D7-403D-AFDC-2F72FBF20AB0}">
      <dsp:nvSpPr>
        <dsp:cNvPr id="0" name=""/>
        <dsp:cNvSpPr/>
      </dsp:nvSpPr>
      <dsp:spPr>
        <a:xfrm rot="5400000">
          <a:off x="2673643" y="832942"/>
          <a:ext cx="1057398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123087"/>
              <a:satOff val="-5296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探</a:t>
          </a:r>
          <a:r>
            <a:rPr lang="zh-HK" altLang="en-US" sz="2400" kern="1200" dirty="0" smtClean="0">
              <a:latin typeface="微軟正黑體" pitchFamily="34" charset="-120"/>
              <a:ea typeface="微軟正黑體" pitchFamily="34" charset="-120"/>
            </a:rPr>
            <a:t>討</a:t>
          </a: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肥胖症成因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中國情境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培養推論能力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概念的關係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7" y="2626126"/>
        <a:ext cx="4488913" cy="954162"/>
      </dsp:txXfrm>
    </dsp:sp>
    <dsp:sp modelId="{D1BC1BBD-1213-4ACE-9D90-5240F9E4CB80}">
      <dsp:nvSpPr>
        <dsp:cNvPr id="0" name=""/>
        <dsp:cNvSpPr/>
      </dsp:nvSpPr>
      <dsp:spPr>
        <a:xfrm rot="5400000">
          <a:off x="-199730" y="4065324"/>
          <a:ext cx="1331537" cy="932076"/>
        </a:xfrm>
        <a:prstGeom prst="chevron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 w="1587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4.</a:t>
          </a:r>
          <a:endParaRPr lang="zh-TW" altLang="en-US" sz="2700" kern="1200" dirty="0"/>
        </a:p>
      </dsp:txBody>
      <dsp:txXfrm rot="-5400000">
        <a:off x="1" y="4331631"/>
        <a:ext cx="932076" cy="399461"/>
      </dsp:txXfrm>
    </dsp:sp>
    <dsp:sp modelId="{31641A29-F23C-4B64-8C0B-76829A96822F}">
      <dsp:nvSpPr>
        <dsp:cNvPr id="0" name=""/>
        <dsp:cNvSpPr/>
      </dsp:nvSpPr>
      <dsp:spPr>
        <a:xfrm rot="5400000">
          <a:off x="2769592" y="2028077"/>
          <a:ext cx="865499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探討引致肥胖症的根本因素   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中國情境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3907843"/>
        <a:ext cx="4498281" cy="780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08D42-BD77-4191-9B0D-65C55632A012}">
      <dsp:nvSpPr>
        <dsp:cNvPr id="0" name=""/>
        <dsp:cNvSpPr/>
      </dsp:nvSpPr>
      <dsp:spPr>
        <a:xfrm>
          <a:off x="2283367" y="1841855"/>
          <a:ext cx="1534159" cy="1534159"/>
        </a:xfrm>
        <a:prstGeom prst="ellipse">
          <a:avLst/>
        </a:prstGeom>
        <a:solidFill>
          <a:schemeClr val="tx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HK" altLang="en-US" sz="2000" b="1" kern="1200" dirty="0" smtClean="0">
              <a:latin typeface="微軟正黑體" pitchFamily="34" charset="-120"/>
              <a:ea typeface="微軟正黑體" pitchFamily="34" charset="-120"/>
            </a:rPr>
            <a:t>非</a:t>
          </a: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傳染病 </a:t>
          </a:r>
          <a:endParaRPr lang="en-US" altLang="zh-TW" sz="20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 smtClean="0">
              <a:latin typeface="微軟正黑體" pitchFamily="34" charset="-120"/>
              <a:ea typeface="微軟正黑體" pitchFamily="34" charset="-120"/>
            </a:rPr>
            <a:t>(</a:t>
          </a:r>
          <a:r>
            <a:rPr lang="zh-HK" altLang="zh-TW" sz="2000" b="1" kern="1200" dirty="0" smtClean="0">
              <a:latin typeface="微軟正黑體" pitchFamily="34" charset="-120"/>
              <a:ea typeface="微軟正黑體" pitchFamily="34" charset="-120"/>
            </a:rPr>
            <a:t>肥胖症</a:t>
          </a:r>
          <a:r>
            <a:rPr lang="en-US" altLang="zh-HK" sz="2000" b="1" kern="1200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508039" y="2066527"/>
        <a:ext cx="1084815" cy="1084815"/>
      </dsp:txXfrm>
    </dsp:sp>
    <dsp:sp modelId="{971E41FD-5B99-4760-B748-16CB390B8595}">
      <dsp:nvSpPr>
        <dsp:cNvPr id="0" name=""/>
        <dsp:cNvSpPr/>
      </dsp:nvSpPr>
      <dsp:spPr>
        <a:xfrm rot="16122315">
          <a:off x="2853066" y="1645794"/>
          <a:ext cx="352140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352140" y="20231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 rot="10800000">
        <a:off x="3020332" y="1657222"/>
        <a:ext cx="17607" cy="17607"/>
      </dsp:txXfrm>
    </dsp:sp>
    <dsp:sp modelId="{AE0EA46F-372C-441E-9F3B-8652266B1792}">
      <dsp:nvSpPr>
        <dsp:cNvPr id="0" name=""/>
        <dsp:cNvSpPr/>
      </dsp:nvSpPr>
      <dsp:spPr>
        <a:xfrm>
          <a:off x="2378843" y="105358"/>
          <a:ext cx="1261339" cy="1384854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400" b="1" kern="1200" dirty="0" smtClean="0">
              <a:latin typeface="微軟正黑體" pitchFamily="34" charset="-120"/>
              <a:ea typeface="微軟正黑體" pitchFamily="34" charset="-120"/>
            </a:rPr>
            <a:t>公共</a:t>
          </a:r>
          <a:endParaRPr lang="en-US" altLang="zh-TW" sz="24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400" b="1" kern="1200" dirty="0" smtClean="0">
              <a:latin typeface="微軟正黑體" pitchFamily="34" charset="-120"/>
              <a:ea typeface="微軟正黑體" pitchFamily="34" charset="-120"/>
            </a:rPr>
            <a:t>衛生</a:t>
          </a:r>
          <a:endParaRPr lang="zh-TW" altLang="en-US" sz="2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563562" y="308165"/>
        <a:ext cx="891901" cy="979240"/>
      </dsp:txXfrm>
    </dsp:sp>
    <dsp:sp modelId="{BC56548B-6AF7-49D4-A5E3-A0D80183AA16}">
      <dsp:nvSpPr>
        <dsp:cNvPr id="0" name=""/>
        <dsp:cNvSpPr/>
      </dsp:nvSpPr>
      <dsp:spPr>
        <a:xfrm rot="5471513">
          <a:off x="2708555" y="3674843"/>
          <a:ext cx="638589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638589" y="20231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 rot="10800000">
        <a:off x="3011885" y="3679109"/>
        <a:ext cx="31929" cy="31929"/>
      </dsp:txXfrm>
    </dsp:sp>
    <dsp:sp modelId="{72591EDF-3760-4C67-88D2-5B788D1FFE49}">
      <dsp:nvSpPr>
        <dsp:cNvPr id="0" name=""/>
        <dsp:cNvSpPr/>
      </dsp:nvSpPr>
      <dsp:spPr>
        <a:xfrm>
          <a:off x="2476729" y="4014165"/>
          <a:ext cx="1065596" cy="112320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rPr>
            <a:t>流行病</a:t>
          </a:r>
          <a:endParaRPr lang="zh-TW" altLang="en-US" sz="2500" b="1" kern="1200" dirty="0">
            <a:solidFill>
              <a:schemeClr val="bg1"/>
            </a:solidFill>
            <a:latin typeface="微軟正黑體" pitchFamily="34" charset="-120"/>
            <a:ea typeface="微軟正黑體" pitchFamily="34" charset="-120"/>
          </a:endParaRPr>
        </a:p>
      </dsp:txBody>
      <dsp:txXfrm>
        <a:off x="2632782" y="4178654"/>
        <a:ext cx="753490" cy="7942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01F4A-514E-4776-89D5-7E5918D7FF77}">
      <dsp:nvSpPr>
        <dsp:cNvPr id="0" name=""/>
        <dsp:cNvSpPr/>
      </dsp:nvSpPr>
      <dsp:spPr>
        <a:xfrm rot="5400000">
          <a:off x="-199730" y="231822"/>
          <a:ext cx="1331537" cy="93207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1.</a:t>
          </a:r>
          <a:endParaRPr lang="zh-TW" altLang="en-US" sz="2700" kern="1200" dirty="0"/>
        </a:p>
      </dsp:txBody>
      <dsp:txXfrm rot="-5400000">
        <a:off x="1" y="498129"/>
        <a:ext cx="932076" cy="399461"/>
      </dsp:txXfrm>
    </dsp:sp>
    <dsp:sp modelId="{65E3A31D-3D1D-4E78-887D-2B1C89DA78AC}">
      <dsp:nvSpPr>
        <dsp:cNvPr id="0" name=""/>
        <dsp:cNvSpPr/>
      </dsp:nvSpPr>
      <dsp:spPr>
        <a:xfrm rot="5400000">
          <a:off x="2769592" y="-1781830"/>
          <a:ext cx="865499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探討吸煙的禍害  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科學知識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數據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97936"/>
        <a:ext cx="4498281" cy="780999"/>
      </dsp:txXfrm>
    </dsp:sp>
    <dsp:sp modelId="{F66C492F-E616-4C8A-BD55-3D487E32FC96}">
      <dsp:nvSpPr>
        <dsp:cNvPr id="0" name=""/>
        <dsp:cNvSpPr/>
      </dsp:nvSpPr>
      <dsp:spPr>
        <a:xfrm rot="5400000">
          <a:off x="-199730" y="1579104"/>
          <a:ext cx="1331537" cy="932076"/>
        </a:xfrm>
        <a:prstGeom prst="chevron">
          <a:avLst/>
        </a:prstGeom>
        <a:solidFill>
          <a:schemeClr val="accent5">
            <a:hueOff val="-561544"/>
            <a:satOff val="-2648"/>
            <a:lumOff val="653"/>
            <a:alphaOff val="0"/>
          </a:schemeClr>
        </a:solidFill>
        <a:ln w="15875" cap="flat" cmpd="sng" algn="ctr">
          <a:solidFill>
            <a:schemeClr val="accent5">
              <a:hueOff val="-561544"/>
              <a:satOff val="-2648"/>
              <a:lumOff val="6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2. </a:t>
          </a:r>
          <a:endParaRPr lang="zh-TW" altLang="en-US" sz="2700" kern="1200" dirty="0"/>
        </a:p>
      </dsp:txBody>
      <dsp:txXfrm rot="-5400000">
        <a:off x="1" y="1845411"/>
        <a:ext cx="932076" cy="399461"/>
      </dsp:txXfrm>
    </dsp:sp>
    <dsp:sp modelId="{831D77DC-F63E-471A-8D43-F4612BE0BD2B}">
      <dsp:nvSpPr>
        <dsp:cNvPr id="0" name=""/>
        <dsp:cNvSpPr/>
      </dsp:nvSpPr>
      <dsp:spPr>
        <a:xfrm rot="5400000">
          <a:off x="2617446" y="-458142"/>
          <a:ext cx="1169791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561544"/>
              <a:satOff val="-2648"/>
              <a:lumOff val="6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認識香港吸煙率的趨勢及現有政策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調查數據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個案分析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1284332"/>
        <a:ext cx="4483427" cy="1055583"/>
      </dsp:txXfrm>
    </dsp:sp>
    <dsp:sp modelId="{34FC4F45-7D16-45C8-ABD3-C05E782073F8}">
      <dsp:nvSpPr>
        <dsp:cNvPr id="0" name=""/>
        <dsp:cNvSpPr/>
      </dsp:nvSpPr>
      <dsp:spPr>
        <a:xfrm rot="5400000">
          <a:off x="-199730" y="2870189"/>
          <a:ext cx="1331537" cy="932076"/>
        </a:xfrm>
        <a:prstGeom prst="chevron">
          <a:avLst/>
        </a:prstGeom>
        <a:solidFill>
          <a:schemeClr val="accent5">
            <a:hueOff val="-1123087"/>
            <a:satOff val="-5296"/>
            <a:lumOff val="1307"/>
            <a:alphaOff val="0"/>
          </a:schemeClr>
        </a:solidFill>
        <a:ln w="15875" cap="flat" cmpd="sng" algn="ctr">
          <a:solidFill>
            <a:schemeClr val="accent5">
              <a:hueOff val="-1123087"/>
              <a:satOff val="-5296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3.</a:t>
          </a:r>
          <a:endParaRPr lang="zh-TW" altLang="en-US" sz="2700" kern="1200" dirty="0"/>
        </a:p>
      </dsp:txBody>
      <dsp:txXfrm rot="-5400000">
        <a:off x="1" y="3136496"/>
        <a:ext cx="932076" cy="399461"/>
      </dsp:txXfrm>
    </dsp:sp>
    <dsp:sp modelId="{1EE0FD48-97D7-403D-AFDC-2F72FBF20AB0}">
      <dsp:nvSpPr>
        <dsp:cNvPr id="0" name=""/>
        <dsp:cNvSpPr/>
      </dsp:nvSpPr>
      <dsp:spPr>
        <a:xfrm rot="5400000">
          <a:off x="2673643" y="832942"/>
          <a:ext cx="1057398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123087"/>
              <a:satOff val="-5296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2400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設計控煙宣傳品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科學知識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 + 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創意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7" y="2626126"/>
        <a:ext cx="4488913" cy="954162"/>
      </dsp:txXfrm>
    </dsp:sp>
    <dsp:sp modelId="{D1BC1BBD-1213-4ACE-9D90-5240F9E4CB80}">
      <dsp:nvSpPr>
        <dsp:cNvPr id="0" name=""/>
        <dsp:cNvSpPr/>
      </dsp:nvSpPr>
      <dsp:spPr>
        <a:xfrm rot="5400000">
          <a:off x="-199730" y="4065324"/>
          <a:ext cx="1331537" cy="932076"/>
        </a:xfrm>
        <a:prstGeom prst="chevron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 w="1587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700" kern="1200" dirty="0" smtClean="0"/>
            <a:t>4.</a:t>
          </a:r>
          <a:endParaRPr lang="zh-TW" altLang="en-US" sz="2700" kern="1200" dirty="0"/>
        </a:p>
      </dsp:txBody>
      <dsp:txXfrm rot="-5400000">
        <a:off x="1" y="4331631"/>
        <a:ext cx="932076" cy="399461"/>
      </dsp:txXfrm>
    </dsp:sp>
    <dsp:sp modelId="{31641A29-F23C-4B64-8C0B-76829A96822F}">
      <dsp:nvSpPr>
        <dsp:cNvPr id="0" name=""/>
        <dsp:cNvSpPr/>
      </dsp:nvSpPr>
      <dsp:spPr>
        <a:xfrm rot="5400000">
          <a:off x="2769592" y="2028077"/>
          <a:ext cx="865499" cy="45405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探討不同地區的</a:t>
          </a:r>
          <a:r>
            <a:rPr lang="zh-TW" altLang="zh-TW" sz="2400" kern="12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控煙</a:t>
          </a:r>
          <a:r>
            <a:rPr lang="zh-TW" altLang="en-US" sz="2400" kern="1200" dirty="0" smtClean="0">
              <a:latin typeface="微軟正黑體" pitchFamily="34" charset="-120"/>
              <a:ea typeface="微軟正黑體" pitchFamily="34" charset="-120"/>
            </a:rPr>
            <a:t>政策   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全球</a:t>
          </a:r>
          <a:r>
            <a:rPr lang="zh-TW" altLang="en-US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情境</a:t>
          </a:r>
          <a:r>
            <a:rPr lang="en-US" altLang="zh-TW" sz="2400" kern="1200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sp:txBody>
      <dsp:txXfrm rot="-5400000">
        <a:off x="932076" y="3907843"/>
        <a:ext cx="4498281" cy="780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08D42-BD77-4191-9B0D-65C55632A012}">
      <dsp:nvSpPr>
        <dsp:cNvPr id="0" name=""/>
        <dsp:cNvSpPr/>
      </dsp:nvSpPr>
      <dsp:spPr>
        <a:xfrm>
          <a:off x="0" y="0"/>
          <a:ext cx="1338976" cy="1338976"/>
        </a:xfrm>
        <a:prstGeom prst="ellipse">
          <a:avLst/>
        </a:prstGeom>
        <a:solidFill>
          <a:schemeClr val="tx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8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800" b="1" kern="1200" dirty="0" smtClean="0">
              <a:latin typeface="微軟正黑體" pitchFamily="34" charset="-120"/>
              <a:ea typeface="微軟正黑體" pitchFamily="34" charset="-120"/>
            </a:rPr>
            <a:t>吸煙</a:t>
          </a:r>
          <a:endParaRPr lang="en-US" altLang="zh-TW" sz="28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itchFamily="34" charset="-120"/>
              <a:ea typeface="微軟正黑體" pitchFamily="34" charset="-120"/>
            </a:rPr>
            <a:t> </a:t>
          </a:r>
          <a:endParaRPr lang="en-US" altLang="zh-TW" sz="2000" b="1" kern="1200" dirty="0" smtClean="0">
            <a:latin typeface="微軟正黑體" pitchFamily="34" charset="-120"/>
            <a:ea typeface="微軟正黑體" pitchFamily="34" charset="-120"/>
          </a:endParaRPr>
        </a:p>
      </dsp:txBody>
      <dsp:txXfrm>
        <a:off x="196088" y="196088"/>
        <a:ext cx="946800" cy="94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2"/>
          </a:xfrm>
          <a:prstGeom prst="rect">
            <a:avLst/>
          </a:prstGeom>
        </p:spPr>
        <p:txBody>
          <a:bodyPr vert="horz" lIns="90826" tIns="45414" rIns="90826" bIns="45414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2"/>
          </a:xfrm>
          <a:prstGeom prst="rect">
            <a:avLst/>
          </a:prstGeom>
        </p:spPr>
        <p:txBody>
          <a:bodyPr vert="horz" lIns="90826" tIns="45414" rIns="90826" bIns="45414" rtlCol="0"/>
          <a:lstStyle>
            <a:lvl1pPr algn="r">
              <a:defRPr sz="1200"/>
            </a:lvl1pPr>
          </a:lstStyle>
          <a:p>
            <a:fld id="{87FD3D6D-FF28-40C7-9B06-4167EC80F38F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26" tIns="45414" rIns="90826" bIns="45414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910"/>
            <a:ext cx="5438140" cy="4467702"/>
          </a:xfrm>
          <a:prstGeom prst="rect">
            <a:avLst/>
          </a:prstGeom>
        </p:spPr>
        <p:txBody>
          <a:bodyPr vert="horz" lIns="90826" tIns="45414" rIns="90826" bIns="45414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2"/>
          </a:xfrm>
          <a:prstGeom prst="rect">
            <a:avLst/>
          </a:prstGeom>
        </p:spPr>
        <p:txBody>
          <a:bodyPr vert="horz" lIns="90826" tIns="45414" rIns="90826" bIns="45414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2"/>
          </a:xfrm>
          <a:prstGeom prst="rect">
            <a:avLst/>
          </a:prstGeom>
        </p:spPr>
        <p:txBody>
          <a:bodyPr vert="horz" lIns="90826" tIns="45414" rIns="90826" bIns="45414" rtlCol="0" anchor="b"/>
          <a:lstStyle>
            <a:lvl1pPr algn="r">
              <a:defRPr sz="1200"/>
            </a:lvl1pPr>
          </a:lstStyle>
          <a:p>
            <a:fld id="{0D54B57F-89AD-4EA5-A0D4-61427EE029A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0148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2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914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6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3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675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182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5510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279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55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784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08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ACB0F-C128-4C12-A9E7-C3EB4D197C5C}" type="datetimeFigureOut">
              <a:rPr lang="zh-HK" altLang="en-US" smtClean="0"/>
              <a:t>7/11/2017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365005F-44A7-4E86-8149-A8D7FD8FD08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1721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zh-HK" altLang="zh-HK" b="1" dirty="0"/>
              <a:t>有關</a:t>
            </a:r>
            <a:r>
              <a:rPr lang="zh-HK" altLang="zh-HK" b="1" dirty="0">
                <a:solidFill>
                  <a:srgbClr val="FF0000"/>
                </a:solidFill>
              </a:rPr>
              <a:t>健康促進</a:t>
            </a:r>
            <a:r>
              <a:rPr lang="zh-HK" altLang="zh-HK" b="1" dirty="0"/>
              <a:t>議題的學與教策略</a:t>
            </a:r>
            <a:endParaRPr lang="zh-HK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543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HK" altLang="en-US" sz="3200" dirty="0" smtClean="0">
                <a:solidFill>
                  <a:srgbClr val="FF0000"/>
                </a:solidFill>
              </a:rPr>
              <a:t>概念</a:t>
            </a:r>
            <a:r>
              <a:rPr lang="zh-HK" altLang="en-US" sz="3200" dirty="0"/>
              <a:t>的運用：概念的</a:t>
            </a:r>
            <a:r>
              <a:rPr lang="zh-HK" altLang="en-US" sz="3200" dirty="0">
                <a:solidFill>
                  <a:srgbClr val="FF0000"/>
                </a:solidFill>
              </a:rPr>
              <a:t>連繫</a:t>
            </a:r>
            <a:endParaRPr lang="en-US" altLang="zh-HK" sz="3200" dirty="0" smtClean="0">
              <a:solidFill>
                <a:srgbClr val="FF0000"/>
              </a:solidFill>
            </a:endParaRPr>
          </a:p>
          <a:p>
            <a:endParaRPr lang="en-US" altLang="zh-HK" sz="3200" dirty="0"/>
          </a:p>
          <a:p>
            <a:r>
              <a:rPr lang="zh-HK" altLang="en-US" sz="3200" dirty="0">
                <a:solidFill>
                  <a:srgbClr val="FF0000"/>
                </a:solidFill>
              </a:rPr>
              <a:t>數據</a:t>
            </a:r>
            <a:r>
              <a:rPr lang="zh-HK" altLang="en-US" sz="3200" dirty="0" smtClean="0"/>
              <a:t>的</a:t>
            </a:r>
            <a:r>
              <a:rPr lang="zh-HK" altLang="en-US" sz="3200" dirty="0"/>
              <a:t>解讀</a:t>
            </a:r>
            <a:r>
              <a:rPr lang="zh-HK" altLang="en-US" sz="3200" dirty="0" smtClean="0"/>
              <a:t>：</a:t>
            </a:r>
            <a:r>
              <a:rPr lang="zh-HK" altLang="en-US" sz="3200" dirty="0"/>
              <a:t>概念</a:t>
            </a:r>
            <a:r>
              <a:rPr lang="zh-HK" altLang="en-US" sz="3200" dirty="0">
                <a:solidFill>
                  <a:srgbClr val="FF0000"/>
                </a:solidFill>
              </a:rPr>
              <a:t>解讀</a:t>
            </a:r>
            <a:r>
              <a:rPr lang="zh-HK" altLang="en-US" sz="3200" dirty="0"/>
              <a:t>數據</a:t>
            </a:r>
          </a:p>
        </p:txBody>
      </p:sp>
    </p:spTree>
    <p:extLst>
      <p:ext uri="{BB962C8B-B14F-4D97-AF65-F5344CB8AC3E}">
        <p14:creationId xmlns:p14="http://schemas.microsoft.com/office/powerpoint/2010/main" val="61935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27378" y="310616"/>
            <a:ext cx="6571343" cy="1049235"/>
          </a:xfrm>
        </p:spPr>
        <p:txBody>
          <a:bodyPr/>
          <a:lstStyle/>
          <a:p>
            <a:r>
              <a:rPr lang="zh-HK" altLang="en-US" dirty="0" smtClean="0"/>
              <a:t>基本概念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38102" y="1020373"/>
            <a:ext cx="6347714" cy="5328592"/>
          </a:xfrm>
        </p:spPr>
        <p:txBody>
          <a:bodyPr>
            <a:normAutofit fontScale="40000" lnSpcReduction="20000"/>
          </a:bodyPr>
          <a:lstStyle/>
          <a:p>
            <a:r>
              <a:rPr lang="zh-TW" altLang="en-US" sz="5000" dirty="0" smtClean="0"/>
              <a:t>健康</a:t>
            </a:r>
          </a:p>
          <a:p>
            <a:r>
              <a:rPr lang="zh-TW" altLang="en-US" sz="5000" dirty="0" smtClean="0"/>
              <a:t>傳染病與流行病</a:t>
            </a:r>
          </a:p>
          <a:p>
            <a:r>
              <a:rPr lang="zh-TW" altLang="en-US" sz="5000" dirty="0" smtClean="0"/>
              <a:t>非傳染病</a:t>
            </a:r>
          </a:p>
          <a:p>
            <a:r>
              <a:rPr lang="zh-TW" altLang="en-US" sz="5000" dirty="0" smtClean="0"/>
              <a:t>公共衛生</a:t>
            </a:r>
          </a:p>
          <a:p>
            <a:r>
              <a:rPr lang="zh-TW" altLang="en-US" sz="5000" dirty="0" smtClean="0"/>
              <a:t>科學發展與公共衛生</a:t>
            </a:r>
          </a:p>
          <a:p>
            <a:r>
              <a:rPr lang="zh-TW" altLang="en-US" sz="5000" dirty="0" smtClean="0"/>
              <a:t>疾病預防</a:t>
            </a:r>
          </a:p>
          <a:p>
            <a:r>
              <a:rPr lang="zh-TW" altLang="en-US" sz="5000" dirty="0" smtClean="0"/>
              <a:t>疾病診斷及治療</a:t>
            </a:r>
          </a:p>
          <a:p>
            <a:r>
              <a:rPr lang="zh-TW" altLang="en-US" sz="5000" dirty="0" smtClean="0"/>
              <a:t>健康生活模式</a:t>
            </a:r>
          </a:p>
          <a:p>
            <a:r>
              <a:rPr lang="zh-TW" altLang="en-US" sz="5000" dirty="0" smtClean="0"/>
              <a:t>健康促進</a:t>
            </a:r>
          </a:p>
          <a:p>
            <a:r>
              <a:rPr lang="zh-TW" altLang="en-US" sz="5000" dirty="0" smtClean="0"/>
              <a:t>醫療科技</a:t>
            </a:r>
          </a:p>
          <a:p>
            <a:r>
              <a:rPr lang="zh-TW" altLang="en-US" sz="5000" dirty="0"/>
              <a:t>醫療衛生</a:t>
            </a:r>
            <a:r>
              <a:rPr lang="zh-TW" altLang="en-US" sz="5000" dirty="0" smtClean="0"/>
              <a:t>開支</a:t>
            </a:r>
          </a:p>
          <a:p>
            <a:r>
              <a:rPr lang="zh-TW" altLang="en-US" sz="5000" dirty="0" smtClean="0"/>
              <a:t>藥物專利權</a:t>
            </a:r>
          </a:p>
          <a:p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 rot="1155630">
            <a:off x="4442393" y="4256533"/>
            <a:ext cx="377539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展示課程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最基本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endParaRPr lang="en-US" altLang="zh-HK" sz="2800" b="1" dirty="0" smtClean="0">
              <a:solidFill>
                <a:srgbClr val="00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連繋</a:t>
            </a:r>
            <a:r>
              <a:rPr lang="zh-HK" altLang="en-US" sz="2800" b="1" dirty="0">
                <a:solidFill>
                  <a:srgbClr val="00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其他單元基本</a:t>
            </a:r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en-US" altLang="zh-HK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090" y="84268"/>
            <a:ext cx="2551247" cy="3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814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HK" altLang="en-US" sz="3200" dirty="0"/>
              <a:t>連繫</a:t>
            </a:r>
            <a:r>
              <a:rPr lang="zh-HK" altLang="en-US" sz="3200" dirty="0">
                <a:solidFill>
                  <a:srgbClr val="FF0000"/>
                </a:solidFill>
              </a:rPr>
              <a:t>概念</a:t>
            </a:r>
            <a:r>
              <a:rPr lang="zh-HK" altLang="en-US" sz="3200" dirty="0"/>
              <a:t>及解說相互</a:t>
            </a:r>
            <a:r>
              <a:rPr lang="zh-HK" altLang="en-US" sz="3200" dirty="0" smtClean="0">
                <a:solidFill>
                  <a:srgbClr val="FF0000"/>
                </a:solidFill>
              </a:rPr>
              <a:t>關係</a:t>
            </a:r>
            <a:endParaRPr lang="zh-HK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23" y="2060848"/>
            <a:ext cx="6776913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4797760" y="1329112"/>
            <a:ext cx="1351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 smtClean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城市化 </a:t>
            </a:r>
            <a:endParaRPr lang="zh-HK" altLang="en-US" sz="2800" b="1" dirty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6295730" y="1382760"/>
            <a:ext cx="648072" cy="415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                  </a:t>
            </a:r>
            <a:endParaRPr lang="zh-HK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7164288" y="1113668"/>
            <a:ext cx="15007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肥胖症 </a:t>
            </a:r>
            <a:r>
              <a:rPr lang="en-US" altLang="zh-HK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</a:t>
            </a:r>
            <a:endParaRPr lang="zh-HK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049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572" y="0"/>
            <a:ext cx="4392488" cy="408716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58275"/>
            <a:ext cx="4707433" cy="393744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rot="20284492">
            <a:off x="179488" y="1017324"/>
            <a:ext cx="4134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公共衛生風險：</a:t>
            </a:r>
            <a:r>
              <a:rPr lang="zh-HK" altLang="en-US" sz="2800" b="1" dirty="0">
                <a:solidFill>
                  <a:srgbClr val="0000FF"/>
                </a:solidFill>
                <a:latin typeface="+mj-ea"/>
                <a:ea typeface="+mj-ea"/>
              </a:rPr>
              <a:t>吸煙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742624" y="216589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疾病死亡率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6588224" y="405597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吸煙率趨勢</a:t>
            </a:r>
          </a:p>
        </p:txBody>
      </p:sp>
    </p:spTree>
    <p:extLst>
      <p:ext uri="{BB962C8B-B14F-4D97-AF65-F5344CB8AC3E}">
        <p14:creationId xmlns:p14="http://schemas.microsoft.com/office/powerpoint/2010/main" val="136044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5805264"/>
            <a:ext cx="6276975" cy="61912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2736"/>
            <a:ext cx="6135017" cy="443758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 rot="1817950">
            <a:off x="5794166" y="1067526"/>
            <a:ext cx="3385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</a:t>
            </a:r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 </a:t>
            </a:r>
            <a:r>
              <a:rPr lang="en-US" altLang="zh-HK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HK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</a:t>
            </a:r>
            <a:r>
              <a:rPr lang="zh-HK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促進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732240" y="314096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政策的成效</a:t>
            </a:r>
          </a:p>
        </p:txBody>
      </p:sp>
    </p:spTree>
    <p:extLst>
      <p:ext uri="{BB962C8B-B14F-4D97-AF65-F5344CB8AC3E}">
        <p14:creationId xmlns:p14="http://schemas.microsoft.com/office/powerpoint/2010/main" val="130819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6571343" cy="1049235"/>
          </a:xfrm>
        </p:spPr>
        <p:txBody>
          <a:bodyPr/>
          <a:lstStyle/>
          <a:p>
            <a:r>
              <a:rPr lang="zh-HK" altLang="en-US" dirty="0" smtClean="0"/>
              <a:t>數據的來源及可靠性</a:t>
            </a:r>
          </a:p>
        </p:txBody>
      </p:sp>
      <p:sp>
        <p:nvSpPr>
          <p:cNvPr id="14340" name="文字方塊 3"/>
          <p:cNvSpPr txBox="1">
            <a:spLocks noChangeArrowheads="1"/>
          </p:cNvSpPr>
          <p:nvPr/>
        </p:nvSpPr>
        <p:spPr bwMode="auto">
          <a:xfrm>
            <a:off x="827584" y="1964552"/>
            <a:ext cx="34852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世界銀行</a:t>
            </a:r>
            <a:endParaRPr lang="en-US" altLang="zh-HK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世界衛生組織</a:t>
            </a:r>
            <a:endParaRPr lang="en-US" altLang="zh-HK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政府諮詢文件</a:t>
            </a:r>
            <a:endParaRPr lang="en-US" altLang="zh-HK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立法會文件</a:t>
            </a:r>
            <a:endParaRPr lang="en-US" altLang="zh-HK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zh-HK" sz="2800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Google scholar </a:t>
            </a:r>
            <a:r>
              <a:rPr lang="en-US" altLang="zh-HK" sz="2000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HK" altLang="en-US" sz="2000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文獻</a:t>
            </a:r>
            <a:r>
              <a:rPr lang="en-US" altLang="zh-HK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HK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相關</a:t>
            </a:r>
            <a:r>
              <a:rPr lang="zh-HK" altLang="en-US" sz="2800" dirty="0" smtClean="0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書籍 </a:t>
            </a:r>
            <a:endParaRPr lang="zh-HK" altLang="en-US" sz="2800" dirty="0">
              <a:solidFill>
                <a:srgbClr val="00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34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45720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 smtClean="0"/>
              <a:t>「肥胖症」示例的流程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123910"/>
              </p:ext>
            </p:extLst>
          </p:nvPr>
        </p:nvGraphicFramePr>
        <p:xfrm>
          <a:off x="251520" y="1628801"/>
          <a:ext cx="5472608" cy="5229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矩形 9"/>
          <p:cNvSpPr/>
          <p:nvPr/>
        </p:nvSpPr>
        <p:spPr>
          <a:xfrm>
            <a:off x="5796136" y="4221088"/>
            <a:ext cx="3240356" cy="118026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endParaRPr lang="en-US" altLang="zh-TW" dirty="0">
              <a:solidFill>
                <a:srgbClr val="0070C0"/>
              </a:solidFill>
            </a:endParaRPr>
          </a:p>
          <a:p>
            <a:endParaRPr lang="en-US" altLang="zh-TW" dirty="0" smtClean="0">
              <a:solidFill>
                <a:srgbClr val="0070C0"/>
              </a:solidFill>
            </a:endParaRPr>
          </a:p>
          <a:p>
            <a:pPr lvl="0"/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健康、非傳染病、流行病、生活模式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疾病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預防、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健康促進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公共衞生水平、</a:t>
            </a:r>
            <a:r>
              <a:rPr lang="zh-TW" altLang="en-US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城市化、傳統文化、計劃生育、管教</a:t>
            </a:r>
            <a:r>
              <a:rPr lang="zh-TW" altLang="en-US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模式</a:t>
            </a:r>
            <a:endParaRPr lang="en-US" altLang="zh-TW" i="1" dirty="0" smtClean="0">
              <a:solidFill>
                <a:srgbClr val="0070C0"/>
              </a:solidFill>
            </a:endParaRP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96139" y="5572140"/>
            <a:ext cx="3240354" cy="114300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dirty="0" smtClean="0">
                <a:solidFill>
                  <a:srgbClr val="0070C0"/>
                </a:solidFill>
              </a:rPr>
              <a:t>  </a:t>
            </a:r>
            <a:endParaRPr lang="en-US" altLang="zh-TW" dirty="0">
              <a:solidFill>
                <a:srgbClr val="0070C0"/>
              </a:solidFill>
            </a:endParaRPr>
          </a:p>
          <a:p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生活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模式、疾病預防、健康促進、公共衞生水平、</a:t>
            </a:r>
            <a:r>
              <a:rPr lang="zh-TW" altLang="en-US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經濟發展、</a:t>
            </a:r>
            <a:r>
              <a:rPr lang="zh-TW" altLang="en-US" i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城市化</a:t>
            </a:r>
            <a:r>
              <a:rPr lang="zh-TW" altLang="en-US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、傳統文化、計劃生育、管教模式</a:t>
            </a:r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 smtClean="0">
              <a:solidFill>
                <a:srgbClr val="0070C0"/>
              </a:solidFill>
            </a:endParaRPr>
          </a:p>
          <a:p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96138" y="1695678"/>
            <a:ext cx="3240356" cy="86922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非傳染病、流行病、健康、疾病預防、</a:t>
            </a:r>
            <a:r>
              <a:rPr lang="zh-TW" altLang="en-US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自尊</a:t>
            </a:r>
            <a:endParaRPr lang="en-US" altLang="zh-TW" i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29895" y="1052736"/>
            <a:ext cx="2928958" cy="6429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endParaRPr lang="en-US" altLang="zh-TW" sz="3200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>
                <a:latin typeface="+mj-ea"/>
                <a:ea typeface="+mj-ea"/>
              </a:rPr>
              <a:t>可應用之</a:t>
            </a:r>
            <a:r>
              <a:rPr lang="zh-TW" altLang="en-US" sz="2400" dirty="0" smtClean="0">
                <a:solidFill>
                  <a:srgbClr val="002060"/>
                </a:solidFill>
                <a:latin typeface="+mj-ea"/>
                <a:ea typeface="+mj-ea"/>
              </a:rPr>
              <a:t>概念</a:t>
            </a: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96137" y="2924944"/>
            <a:ext cx="3240355" cy="9864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流行病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、疾病預防、生活模式、</a:t>
            </a:r>
            <a:r>
              <a:rPr lang="zh-TW" altLang="en-US" i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全球化</a:t>
            </a:r>
            <a:endParaRPr lang="zh-HK" altLang="en-US" i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92303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1093" y="278631"/>
            <a:ext cx="8229600" cy="1143000"/>
          </a:xfrm>
        </p:spPr>
        <p:txBody>
          <a:bodyPr/>
          <a:lstStyle/>
          <a:p>
            <a:r>
              <a:rPr lang="zh-TW" altLang="en-US" b="1" dirty="0"/>
              <a:t>「肥胖症」示例涉及的概念及相互關係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395846"/>
              </p:ext>
            </p:extLst>
          </p:nvPr>
        </p:nvGraphicFramePr>
        <p:xfrm>
          <a:off x="1795913" y="1052736"/>
          <a:ext cx="682478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橢圓 6"/>
          <p:cNvSpPr/>
          <p:nvPr/>
        </p:nvSpPr>
        <p:spPr>
          <a:xfrm>
            <a:off x="2435552" y="1624614"/>
            <a:ext cx="1065600" cy="1123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全球化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6810276" y="1458624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健康促進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04047" y="2596529"/>
            <a:ext cx="1141099" cy="29277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其中一個範疇</a:t>
            </a:r>
            <a:endParaRPr lang="zh-TW" altLang="en-US" sz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63917" y="4523547"/>
            <a:ext cx="74953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可以是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53217" y="4233069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引致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2" name="直線單箭頭接點 41"/>
          <p:cNvCxnSpPr/>
          <p:nvPr/>
        </p:nvCxnSpPr>
        <p:spPr>
          <a:xfrm>
            <a:off x="1735884" y="3264366"/>
            <a:ext cx="375653" cy="1688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橢圓 19"/>
          <p:cNvSpPr/>
          <p:nvPr/>
        </p:nvSpPr>
        <p:spPr>
          <a:xfrm>
            <a:off x="1729596" y="2907147"/>
            <a:ext cx="1065600" cy="1123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城市化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996017" y="4755776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生活模式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>
            <a:off x="3547576" y="2697624"/>
            <a:ext cx="450804" cy="3833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V="1">
            <a:off x="3944571" y="4369346"/>
            <a:ext cx="380755" cy="39958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H="1">
            <a:off x="5678563" y="2276872"/>
            <a:ext cx="1107980" cy="8813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橢圓 4"/>
          <p:cNvSpPr/>
          <p:nvPr/>
        </p:nvSpPr>
        <p:spPr>
          <a:xfrm>
            <a:off x="6041467" y="5127479"/>
            <a:ext cx="1085395" cy="108539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000" b="1" kern="1200" dirty="0" smtClean="0">
                <a:latin typeface="微軟正黑體" pitchFamily="34" charset="-120"/>
                <a:ea typeface="微軟正黑體" pitchFamily="34" charset="-120"/>
              </a:rPr>
              <a:t>疾病診斷與治療</a:t>
            </a:r>
            <a:endParaRPr lang="zh-TW" altLang="en-US" sz="2000" b="1" kern="1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786543" y="3311004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健康</a:t>
            </a:r>
            <a:endParaRPr lang="zh-TW" altLang="en-US" sz="1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761395" y="3692110"/>
            <a:ext cx="560144" cy="2889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影響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38" name="直線單箭頭接點 37"/>
          <p:cNvCxnSpPr/>
          <p:nvPr/>
        </p:nvCxnSpPr>
        <p:spPr>
          <a:xfrm>
            <a:off x="2915816" y="3628088"/>
            <a:ext cx="11458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3175196" y="3207231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引致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674571" y="2423257"/>
            <a:ext cx="540000" cy="3140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引致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282391" y="2749477"/>
            <a:ext cx="72000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可減少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>
            <a:off x="5364088" y="4233069"/>
            <a:ext cx="742253" cy="6208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橢圓 43"/>
          <p:cNvSpPr/>
          <p:nvPr/>
        </p:nvSpPr>
        <p:spPr>
          <a:xfrm>
            <a:off x="6063346" y="4650910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 sz="2000" b="1" dirty="0" smtClean="0">
                <a:latin typeface="微軟正黑體" pitchFamily="34" charset="-120"/>
                <a:ea typeface="微軟正黑體" pitchFamily="34" charset="-120"/>
              </a:rPr>
              <a:t>醫療衛生開支</a:t>
            </a:r>
            <a:endParaRPr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722611" y="4152547"/>
            <a:ext cx="576000" cy="3137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增加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橢圓 2"/>
          <p:cNvSpPr/>
          <p:nvPr/>
        </p:nvSpPr>
        <p:spPr>
          <a:xfrm>
            <a:off x="1475656" y="4338671"/>
            <a:ext cx="1064805" cy="112411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管教模式</a:t>
            </a:r>
            <a:endParaRPr lang="zh-HK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2493705" y="3981030"/>
            <a:ext cx="1504675" cy="627582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>
            <a:off x="5675513" y="3536359"/>
            <a:ext cx="1067795" cy="1834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56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45720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/>
              <a:t>「控煙政策」</a:t>
            </a:r>
            <a:r>
              <a:rPr lang="zh-TW" altLang="en-US" b="1" dirty="0" smtClean="0"/>
              <a:t>示例的流程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848187"/>
              </p:ext>
            </p:extLst>
          </p:nvPr>
        </p:nvGraphicFramePr>
        <p:xfrm>
          <a:off x="251520" y="1628801"/>
          <a:ext cx="5472608" cy="5229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矩形 9"/>
          <p:cNvSpPr/>
          <p:nvPr/>
        </p:nvSpPr>
        <p:spPr>
          <a:xfrm>
            <a:off x="5781398" y="4254673"/>
            <a:ext cx="3240356" cy="111854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endParaRPr lang="en-US" altLang="zh-TW" dirty="0">
              <a:solidFill>
                <a:srgbClr val="0070C0"/>
              </a:solidFill>
            </a:endParaRPr>
          </a:p>
          <a:p>
            <a:endParaRPr lang="en-US" altLang="zh-TW" dirty="0" smtClean="0">
              <a:solidFill>
                <a:srgbClr val="0070C0"/>
              </a:solidFill>
            </a:endParaRPr>
          </a:p>
          <a:p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健康、非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傳染病、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生活模式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疾病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預防、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健康促進、公共衛生風險</a:t>
            </a:r>
            <a:endParaRPr lang="zh-TW" altLang="en-US" dirty="0"/>
          </a:p>
          <a:p>
            <a:pPr lvl="0"/>
            <a:endParaRPr lang="en-US" altLang="zh-TW" i="1" dirty="0" smtClean="0">
              <a:solidFill>
                <a:srgbClr val="0070C0"/>
              </a:solidFill>
            </a:endParaRP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96139" y="5572140"/>
            <a:ext cx="3240354" cy="114300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r>
              <a:rPr lang="zh-TW" altLang="en-US" dirty="0" smtClean="0">
                <a:solidFill>
                  <a:srgbClr val="0070C0"/>
                </a:solidFill>
              </a:rPr>
              <a:t>  </a:t>
            </a:r>
            <a:endParaRPr lang="en-US" altLang="zh-TW" dirty="0">
              <a:solidFill>
                <a:srgbClr val="0070C0"/>
              </a:solidFill>
            </a:endParaRPr>
          </a:p>
          <a:p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生活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模式、疾病預防、健康促進、公共衞生水平、政府管治、法治、經濟誘因</a:t>
            </a:r>
            <a:endParaRPr lang="zh-HK" altLang="en-US" i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 smtClean="0">
              <a:solidFill>
                <a:srgbClr val="0070C0"/>
              </a:solidFill>
            </a:endParaRPr>
          </a:p>
          <a:p>
            <a:endParaRPr lang="en-US" altLang="zh-TW" dirty="0" smtClean="0">
              <a:solidFill>
                <a:srgbClr val="0070C0"/>
              </a:solidFill>
            </a:endParaRP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96136" y="1695678"/>
            <a:ext cx="3240356" cy="105847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非傳染病、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健康、健康促進、科學發展、疾病預防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醫療衛生開支、公共衛生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風險</a:t>
            </a:r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29895" y="1052736"/>
            <a:ext cx="2928958" cy="6429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endParaRPr lang="en-US" altLang="zh-TW" sz="3200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>
                <a:latin typeface="+mj-ea"/>
                <a:ea typeface="+mj-ea"/>
              </a:rPr>
              <a:t>可應用之</a:t>
            </a:r>
            <a:r>
              <a:rPr lang="zh-TW" altLang="en-US" sz="2400" dirty="0" smtClean="0">
                <a:solidFill>
                  <a:srgbClr val="002060"/>
                </a:solidFill>
                <a:latin typeface="+mj-ea"/>
                <a:ea typeface="+mj-ea"/>
              </a:rPr>
              <a:t>概念</a:t>
            </a:r>
          </a:p>
          <a:p>
            <a:pPr algn="ctr"/>
            <a:endParaRPr lang="zh-TW" altLang="en-US" dirty="0" smtClean="0">
              <a:solidFill>
                <a:srgbClr val="0070C0"/>
              </a:solidFill>
            </a:endParaRPr>
          </a:p>
          <a:p>
            <a:pPr lvl="0" algn="ctr"/>
            <a:endParaRPr lang="zh-TW" altLang="en-US" dirty="0" smtClean="0"/>
          </a:p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96137" y="2924944"/>
            <a:ext cx="3240355" cy="98640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疾病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預防、健康促進、生活模式、政府管治、法治、</a:t>
            </a:r>
            <a:endParaRPr lang="zh-HK" altLang="en-US" i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785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0854" y="-304371"/>
            <a:ext cx="8229600" cy="1143000"/>
          </a:xfrm>
        </p:spPr>
        <p:txBody>
          <a:bodyPr/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「</a:t>
            </a:r>
            <a:r>
              <a:rPr lang="zh-TW" altLang="en-US" b="1" dirty="0"/>
              <a:t>控煙政策」示例涉及的概念及相互關係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800336"/>
              </p:ext>
            </p:extLst>
          </p:nvPr>
        </p:nvGraphicFramePr>
        <p:xfrm>
          <a:off x="3437944" y="3281986"/>
          <a:ext cx="1338976" cy="1610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橢圓 10"/>
          <p:cNvSpPr/>
          <p:nvPr/>
        </p:nvSpPr>
        <p:spPr>
          <a:xfrm>
            <a:off x="1910126" y="1720780"/>
            <a:ext cx="1065600" cy="11232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健康促進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710659" y="5088819"/>
            <a:ext cx="1065600" cy="11232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經濟誘因</a:t>
            </a:r>
          </a:p>
        </p:txBody>
      </p:sp>
      <p:cxnSp>
        <p:nvCxnSpPr>
          <p:cNvPr id="26" name="直線單箭頭接點 25"/>
          <p:cNvCxnSpPr/>
          <p:nvPr/>
        </p:nvCxnSpPr>
        <p:spPr>
          <a:xfrm flipV="1">
            <a:off x="3545699" y="4615890"/>
            <a:ext cx="162024" cy="4435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H="1">
            <a:off x="4172921" y="2393268"/>
            <a:ext cx="136389" cy="8445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橢圓 29"/>
          <p:cNvSpPr/>
          <p:nvPr/>
        </p:nvSpPr>
        <p:spPr>
          <a:xfrm>
            <a:off x="5943074" y="3727276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健康</a:t>
            </a:r>
            <a:endParaRPr lang="zh-TW" altLang="en-US" sz="1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07403" y="4028293"/>
            <a:ext cx="560144" cy="2889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危害</a:t>
            </a:r>
          </a:p>
        </p:txBody>
      </p:sp>
      <p:sp>
        <p:nvSpPr>
          <p:cNvPr id="41" name="矩形 40"/>
          <p:cNvSpPr/>
          <p:nvPr/>
        </p:nvSpPr>
        <p:spPr>
          <a:xfrm>
            <a:off x="3353608" y="2450017"/>
            <a:ext cx="72000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可減少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3" name="直線單箭頭接點 42"/>
          <p:cNvCxnSpPr/>
          <p:nvPr/>
        </p:nvCxnSpPr>
        <p:spPr>
          <a:xfrm>
            <a:off x="4447652" y="4615890"/>
            <a:ext cx="359338" cy="610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橢圓 43"/>
          <p:cNvSpPr/>
          <p:nvPr/>
        </p:nvSpPr>
        <p:spPr>
          <a:xfrm>
            <a:off x="4819263" y="5237344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 sz="2000" b="1" dirty="0" smtClean="0">
                <a:latin typeface="微軟正黑體" pitchFamily="34" charset="-120"/>
                <a:ea typeface="微軟正黑體" pitchFamily="34" charset="-120"/>
              </a:rPr>
              <a:t>醫療衛生開支</a:t>
            </a:r>
            <a:endParaRPr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34935" y="4599292"/>
            <a:ext cx="576000" cy="3137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增加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29" name="直線單箭頭接點 28"/>
          <p:cNvCxnSpPr/>
          <p:nvPr/>
        </p:nvCxnSpPr>
        <p:spPr>
          <a:xfrm>
            <a:off x="4976212" y="3813578"/>
            <a:ext cx="966878" cy="29401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 flipV="1">
            <a:off x="4954147" y="3085249"/>
            <a:ext cx="930716" cy="51549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橢圓 35"/>
          <p:cNvSpPr/>
          <p:nvPr/>
        </p:nvSpPr>
        <p:spPr>
          <a:xfrm>
            <a:off x="5994660" y="2308821"/>
            <a:ext cx="1065600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非傳染病</a:t>
            </a:r>
          </a:p>
        </p:txBody>
      </p:sp>
      <p:sp>
        <p:nvSpPr>
          <p:cNvPr id="46" name="矩形 45"/>
          <p:cNvSpPr/>
          <p:nvPr/>
        </p:nvSpPr>
        <p:spPr>
          <a:xfrm>
            <a:off x="5445470" y="3354302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引致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7" name="直線單箭頭接點 46"/>
          <p:cNvCxnSpPr/>
          <p:nvPr/>
        </p:nvCxnSpPr>
        <p:spPr>
          <a:xfrm>
            <a:off x="7002566" y="4615890"/>
            <a:ext cx="328499" cy="30923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橢圓 47"/>
          <p:cNvSpPr/>
          <p:nvPr/>
        </p:nvSpPr>
        <p:spPr>
          <a:xfrm>
            <a:off x="7239823" y="4770508"/>
            <a:ext cx="1204876" cy="112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公共衛生風險</a:t>
            </a:r>
          </a:p>
        </p:txBody>
      </p:sp>
      <p:sp>
        <p:nvSpPr>
          <p:cNvPr id="49" name="矩形 48"/>
          <p:cNvSpPr/>
          <p:nvPr/>
        </p:nvSpPr>
        <p:spPr>
          <a:xfrm>
            <a:off x="6527460" y="4923637"/>
            <a:ext cx="576000" cy="3137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增加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631194" y="4905681"/>
            <a:ext cx="72000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可減少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51" name="直線單箭頭接點 50"/>
          <p:cNvCxnSpPr/>
          <p:nvPr/>
        </p:nvCxnSpPr>
        <p:spPr>
          <a:xfrm flipV="1">
            <a:off x="7060260" y="2185486"/>
            <a:ext cx="351565" cy="301918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橢圓 51"/>
          <p:cNvSpPr/>
          <p:nvPr/>
        </p:nvSpPr>
        <p:spPr>
          <a:xfrm>
            <a:off x="7296971" y="1327400"/>
            <a:ext cx="824200" cy="8580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糖尿病</a:t>
            </a:r>
          </a:p>
        </p:txBody>
      </p:sp>
      <p:sp>
        <p:nvSpPr>
          <p:cNvPr id="53" name="橢圓 52"/>
          <p:cNvSpPr/>
          <p:nvPr/>
        </p:nvSpPr>
        <p:spPr>
          <a:xfrm>
            <a:off x="7575399" y="2508334"/>
            <a:ext cx="824200" cy="8580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心臟病</a:t>
            </a:r>
          </a:p>
        </p:txBody>
      </p:sp>
      <p:cxnSp>
        <p:nvCxnSpPr>
          <p:cNvPr id="54" name="直線單箭頭接點 53"/>
          <p:cNvCxnSpPr/>
          <p:nvPr/>
        </p:nvCxnSpPr>
        <p:spPr>
          <a:xfrm>
            <a:off x="7282932" y="2963701"/>
            <a:ext cx="222847" cy="2218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橢圓 54"/>
          <p:cNvSpPr/>
          <p:nvPr/>
        </p:nvSpPr>
        <p:spPr>
          <a:xfrm>
            <a:off x="7470989" y="3483157"/>
            <a:ext cx="824200" cy="8580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癌症</a:t>
            </a:r>
          </a:p>
        </p:txBody>
      </p:sp>
      <p:cxnSp>
        <p:nvCxnSpPr>
          <p:cNvPr id="56" name="直線單箭頭接點 55"/>
          <p:cNvCxnSpPr/>
          <p:nvPr/>
        </p:nvCxnSpPr>
        <p:spPr>
          <a:xfrm>
            <a:off x="7124618" y="3467505"/>
            <a:ext cx="346371" cy="183383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橢圓 56"/>
          <p:cNvSpPr/>
          <p:nvPr/>
        </p:nvSpPr>
        <p:spPr>
          <a:xfrm>
            <a:off x="3728541" y="1124744"/>
            <a:ext cx="1161537" cy="120942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科學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發展 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HK" altLang="en-US" b="1" dirty="0">
                <a:latin typeface="微軟正黑體" pitchFamily="34" charset="-120"/>
                <a:ea typeface="微軟正黑體" pitchFamily="34" charset="-120"/>
              </a:rPr>
              <a:t>醫療科技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487461" y="3156156"/>
            <a:ext cx="72000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可減少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59" name="直線單箭頭接點 58"/>
          <p:cNvCxnSpPr/>
          <p:nvPr/>
        </p:nvCxnSpPr>
        <p:spPr>
          <a:xfrm>
            <a:off x="2975726" y="2784774"/>
            <a:ext cx="623262" cy="4972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橢圓 62"/>
          <p:cNvSpPr/>
          <p:nvPr/>
        </p:nvSpPr>
        <p:spPr>
          <a:xfrm>
            <a:off x="1329498" y="3156156"/>
            <a:ext cx="1065600" cy="11232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健康資訊</a:t>
            </a:r>
          </a:p>
        </p:txBody>
      </p:sp>
      <p:cxnSp>
        <p:nvCxnSpPr>
          <p:cNvPr id="64" name="直線單箭頭接點 63"/>
          <p:cNvCxnSpPr/>
          <p:nvPr/>
        </p:nvCxnSpPr>
        <p:spPr>
          <a:xfrm flipV="1">
            <a:off x="2498753" y="3733478"/>
            <a:ext cx="909121" cy="524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橢圓 66"/>
          <p:cNvSpPr/>
          <p:nvPr/>
        </p:nvSpPr>
        <p:spPr>
          <a:xfrm>
            <a:off x="1505644" y="4523955"/>
            <a:ext cx="1160180" cy="112646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法治 </a:t>
            </a:r>
            <a:r>
              <a:rPr lang="en-US" altLang="zh-TW" sz="20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HK" altLang="en-US" sz="2000" b="1" dirty="0" smtClean="0">
                <a:latin typeface="微軟正黑體" pitchFamily="34" charset="-120"/>
                <a:ea typeface="微軟正黑體" pitchFamily="34" charset="-120"/>
              </a:rPr>
              <a:t>立法</a:t>
            </a:r>
            <a:r>
              <a:rPr lang="en-US" altLang="zh-HK" sz="20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68" name="直線單箭頭接點 67"/>
          <p:cNvCxnSpPr/>
          <p:nvPr/>
        </p:nvCxnSpPr>
        <p:spPr>
          <a:xfrm flipV="1">
            <a:off x="2806820" y="4370325"/>
            <a:ext cx="621533" cy="40018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2510634" y="4062975"/>
            <a:ext cx="720000" cy="36301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可減少</a:t>
            </a:r>
            <a:endParaRPr lang="zh-TW" altLang="en-US" sz="1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596520" y="1886320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</a:p>
        </p:txBody>
      </p:sp>
      <p:sp>
        <p:nvSpPr>
          <p:cNvPr id="73" name="矩形 72"/>
          <p:cNvSpPr/>
          <p:nvPr/>
        </p:nvSpPr>
        <p:spPr>
          <a:xfrm>
            <a:off x="7060260" y="2491356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</a:p>
        </p:txBody>
      </p:sp>
      <p:sp>
        <p:nvSpPr>
          <p:cNvPr id="74" name="矩形 73"/>
          <p:cNvSpPr/>
          <p:nvPr/>
        </p:nvSpPr>
        <p:spPr>
          <a:xfrm>
            <a:off x="6998069" y="3165094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</a:p>
        </p:txBody>
      </p:sp>
      <p:cxnSp>
        <p:nvCxnSpPr>
          <p:cNvPr id="39" name="直線單箭頭接點 38"/>
          <p:cNvCxnSpPr/>
          <p:nvPr/>
        </p:nvCxnSpPr>
        <p:spPr>
          <a:xfrm flipH="1">
            <a:off x="1718703" y="2601928"/>
            <a:ext cx="250877" cy="4833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1130595" y="2465084"/>
            <a:ext cx="639522" cy="332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</a:p>
        </p:txBody>
      </p:sp>
    </p:spTree>
    <p:extLst>
      <p:ext uri="{BB962C8B-B14F-4D97-AF65-F5344CB8AC3E}">
        <p14:creationId xmlns:p14="http://schemas.microsoft.com/office/powerpoint/2010/main" val="62510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2220</TotalTime>
  <Words>490</Words>
  <Application>Microsoft Office PowerPoint</Application>
  <PresentationFormat>如螢幕大小 (4:3)</PresentationFormat>
  <Paragraphs>151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9" baseType="lpstr">
      <vt:lpstr>微軟正黑體</vt:lpstr>
      <vt:lpstr>新細明體</vt:lpstr>
      <vt:lpstr>標楷體</vt:lpstr>
      <vt:lpstr>Arial</vt:lpstr>
      <vt:lpstr>Calibri</vt:lpstr>
      <vt:lpstr>Gill Sans MT</vt:lpstr>
      <vt:lpstr>Times New Roman</vt:lpstr>
      <vt:lpstr>Gallery</vt:lpstr>
      <vt:lpstr>有關健康促進議題的學與教策略</vt:lpstr>
      <vt:lpstr>PowerPoint 簡報</vt:lpstr>
      <vt:lpstr>基本概念 </vt:lpstr>
      <vt:lpstr>連繫概念及解說相互關係</vt:lpstr>
      <vt:lpstr>PowerPoint 簡報</vt:lpstr>
      <vt:lpstr>PowerPoint 簡報</vt:lpstr>
      <vt:lpstr>數據的來源及可靠性</vt:lpstr>
      <vt:lpstr>PowerPoint 簡報</vt:lpstr>
      <vt:lpstr>「肥胖症」示例涉及的概念及相互關係</vt:lpstr>
      <vt:lpstr>PowerPoint 簡報</vt:lpstr>
      <vt:lpstr> 「控煙政策」示例涉及的概念及相互關係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Wah-lun</dc:creator>
  <cp:lastModifiedBy>CHAN, Wah-lun</cp:lastModifiedBy>
  <cp:revision>221</cp:revision>
  <cp:lastPrinted>2017-11-02T07:09:09Z</cp:lastPrinted>
  <dcterms:created xsi:type="dcterms:W3CDTF">2015-06-26T02:40:42Z</dcterms:created>
  <dcterms:modified xsi:type="dcterms:W3CDTF">2017-11-07T02:50:52Z</dcterms:modified>
</cp:coreProperties>
</file>