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8" r:id="rId3"/>
    <p:sldId id="267" r:id="rId4"/>
    <p:sldId id="259" r:id="rId5"/>
    <p:sldId id="268" r:id="rId6"/>
    <p:sldId id="269" r:id="rId7"/>
    <p:sldId id="279" r:id="rId8"/>
    <p:sldId id="266" r:id="rId9"/>
    <p:sldId id="281" r:id="rId10"/>
    <p:sldId id="282" r:id="rId11"/>
    <p:sldId id="260" r:id="rId12"/>
    <p:sldId id="283" r:id="rId13"/>
    <p:sldId id="317" r:id="rId14"/>
    <p:sldId id="285" r:id="rId15"/>
    <p:sldId id="318" r:id="rId16"/>
    <p:sldId id="284" r:id="rId17"/>
    <p:sldId id="319" r:id="rId18"/>
    <p:sldId id="261" r:id="rId19"/>
    <p:sldId id="322" r:id="rId20"/>
    <p:sldId id="323" r:id="rId21"/>
    <p:sldId id="324" r:id="rId22"/>
    <p:sldId id="325" r:id="rId23"/>
    <p:sldId id="262" r:id="rId24"/>
    <p:sldId id="286" r:id="rId25"/>
    <p:sldId id="287" r:id="rId26"/>
    <p:sldId id="288" r:id="rId27"/>
    <p:sldId id="289" r:id="rId28"/>
    <p:sldId id="290" r:id="rId29"/>
    <p:sldId id="264" r:id="rId30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4587" autoAdjust="0"/>
    <p:restoredTop sz="86368" autoAdjust="0"/>
  </p:normalViewPr>
  <p:slideViewPr>
    <p:cSldViewPr>
      <p:cViewPr>
        <p:scale>
          <a:sx n="75" d="100"/>
          <a:sy n="75" d="100"/>
        </p:scale>
        <p:origin x="-91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BC8C9-9599-4E0E-B915-592BA521729A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F9A53-868B-44AB-ACF8-D8858794ADA6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52615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給予參考題目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F9A53-868B-44AB-ACF8-D8858794ADA6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27442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e-power-point-templates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86200" y="2362200"/>
            <a:ext cx="5105400" cy="1066800"/>
          </a:xfrm>
        </p:spPr>
        <p:txBody>
          <a:bodyPr>
            <a:normAutofit/>
          </a:bodyPr>
          <a:lstStyle>
            <a:lvl1pPr algn="ctr">
              <a:defRPr sz="4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Your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3429000"/>
            <a:ext cx="4953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1295400"/>
            <a:ext cx="6710784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2464598"/>
            <a:ext cx="6710784" cy="427574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383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73697"/>
            <a:ext cx="4040188" cy="3798583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4383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73697"/>
            <a:ext cx="4041775" cy="3798583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7" name="Picture 6" descr="E:\websites\free-power-point-templates\2012\logos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00" y="2849092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31F82-DDE6-4489-880D-C4DBC462C234}" type="datetimeFigureOut">
              <a:rPr lang="zh-HK" altLang="en-US" smtClean="0"/>
              <a:t>3/7/2017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35493-1E0F-469B-961B-5BE1E04196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85000"/>
              <a:lumOff val="1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icrosoft New Tai Lue" pitchFamily="34" charset="0"/>
          <a:ea typeface="Microsoft Himalaya" pitchFamily="2" charset="0"/>
          <a:cs typeface="Microsoft New Tai Lue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Microsoft New Tai Lue" pitchFamily="34" charset="0"/>
          <a:ea typeface="+mn-ea"/>
          <a:cs typeface="Microsoft New Tai Lue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Microsoft New Tai Lue" pitchFamily="34" charset="0"/>
          <a:ea typeface="+mn-ea"/>
          <a:cs typeface="Microsoft New Tai Lue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icrosoft New Tai Lue" pitchFamily="34" charset="0"/>
          <a:ea typeface="+mn-ea"/>
          <a:cs typeface="Microsoft New Tai Lue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Microsoft New Tai Lue" pitchFamily="34" charset="0"/>
          <a:ea typeface="+mn-ea"/>
          <a:cs typeface="Microsoft New Tai Lue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Microsoft New Tai Lue" pitchFamily="34" charset="0"/>
          <a:ea typeface="+mn-ea"/>
          <a:cs typeface="Microsoft New Tai Lue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指導學生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獨立專題探究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校本經驗分享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23928" y="4077072"/>
            <a:ext cx="4953000" cy="914400"/>
          </a:xfrm>
        </p:spPr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基督教宣道會宣基中學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劉錦輝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603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分享大綱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部分的主要討論方向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部分內容上的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個迷思</a:t>
            </a:r>
            <a:endParaRPr lang="en-US" altLang="zh-HK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教師校本跟進的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個原則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學生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部分常見的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種呈現方式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指導過程的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個小點子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總結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211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5939092"/>
              </p:ext>
            </p:extLst>
          </p:nvPr>
        </p:nvGraphicFramePr>
        <p:xfrm>
          <a:off x="449257" y="404661"/>
          <a:ext cx="8371214" cy="59046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185607"/>
                <a:gridCol w="4185607"/>
              </a:tblGrid>
              <a:tr h="59046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日期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	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主要事項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升中五暑假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訂立題目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中五（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9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月）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老師個別回饋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中五（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月前）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學生確定題目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中五（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月）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老師整體回饋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中五（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2-4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月）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完成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AB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部分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中五（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6-7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月）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老師整體回饋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升中六暑假（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8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月初）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完成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CD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部分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中六（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9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月）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老師個別回饋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中六（</a:t>
                      </a:r>
                      <a:r>
                        <a:rPr lang="en-US" altLang="zh-TW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10</a:t>
                      </a: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月）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定稿</a:t>
                      </a:r>
                      <a:endParaRPr lang="zh-HK" altLang="en-US" sz="30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59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部分的主要討論方向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u="sng" dirty="0" smtClean="0">
                <a:latin typeface="微軟正黑體" pitchFamily="34" charset="-120"/>
                <a:ea typeface="微軟正黑體" pitchFamily="34" charset="-120"/>
              </a:rPr>
              <a:t>綜合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各項搜集的</a:t>
            </a:r>
            <a:r>
              <a:rPr lang="zh-TW" altLang="en-US" sz="3500" u="sng" dirty="0" smtClean="0"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，作出</a:t>
            </a:r>
            <a:r>
              <a:rPr lang="zh-TW" altLang="en-US" sz="3500" u="sng" dirty="0" smtClean="0">
                <a:latin typeface="微軟正黑體" pitchFamily="34" charset="-120"/>
                <a:ea typeface="微軟正黑體" pitchFamily="34" charset="-120"/>
              </a:rPr>
              <a:t>判斷</a:t>
            </a:r>
            <a:endParaRPr lang="en-US" altLang="zh-TW" sz="3500" u="sng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如何綜合資料？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要有多大的證據才</a:t>
            </a:r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能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判斷？</a:t>
            </a:r>
            <a:endParaRPr lang="en-US" altLang="zh-HK" sz="30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endParaRPr lang="zh-HK" altLang="en-US" u="sng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081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部分的主要討論方向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搜集的資料多數包括新聞、文獻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分析、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問卷調查、人物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訪問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、實地考察等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同學能否呈現這些不同方式各自的</a:t>
            </a:r>
            <a:r>
              <a:rPr lang="zh-TW" altLang="en-US" sz="35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「功能」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？</a:t>
            </a:r>
            <a:endParaRPr lang="zh-HK" altLang="en-US" sz="35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6" name="Picture 2" descr="http://www.smallbiztechnology.com/wp-content/uploads/2013/08/puzzle-3d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99" y="3933056"/>
            <a:ext cx="3909090" cy="293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37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部分的主要討論方向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8965" y="1196752"/>
            <a:ext cx="8229600" cy="4525963"/>
          </a:xfrm>
        </p:spPr>
        <p:txBody>
          <a:bodyPr>
            <a:noAutofit/>
          </a:bodyPr>
          <a:lstStyle/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新聞：具時間性（近期報導）和角度（不同報刊）</a:t>
            </a:r>
            <a:endParaRPr lang="en-US" altLang="zh-TW" sz="31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文獻分析：能了解事件脈絡（如立法過程）</a:t>
            </a:r>
            <a:endParaRPr lang="en-US" altLang="zh-TW" sz="31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>
                <a:latin typeface="微軟正黑體" pitchFamily="34" charset="-120"/>
                <a:ea typeface="微軟正黑體" pitchFamily="34" charset="-120"/>
              </a:rPr>
              <a:t>問卷調查</a:t>
            </a:r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：可普遍地了解群體的意見</a:t>
            </a:r>
            <a:endParaRPr lang="en-US" altLang="zh-TW" sz="3100" dirty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人物訪問：具深度（如就著個別問卷的問題再發掘）</a:t>
            </a:r>
            <a:endParaRPr lang="en-US" altLang="zh-TW" sz="31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實地考察：可比較理論與事實的差距</a:t>
            </a:r>
            <a:endParaRPr lang="en-US" altLang="zh-TW" sz="31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121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部分的主要討論方向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判斷方面，同學所搜集的資料通常都能涵蓋支持和反對的觀點，所以重點在</a:t>
            </a:r>
            <a:r>
              <a:rPr lang="zh-TW" altLang="en-US" sz="3000" u="sng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如何詮釋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這些資料：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按「數量」：比較支持和反對的觀點數量多寡來判斷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按「質量」：按觀點的相對重要性，如涉及人數、問題在未來能否解決等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048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部分內容上的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個迷思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迷思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：多角度思考 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- 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越多持分者越好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迷思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：結論 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- 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是否一定要有確設立場？</a:t>
            </a:r>
            <a:endParaRPr lang="zh-HK" altLang="en-US" sz="35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06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迷思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：多角度思考 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- 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越多持分者越好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重點在整理：能否呈現具代表性的持分者？（如「市民」的意見是哪些市民？）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重點在細節：能否了解</a:t>
            </a:r>
            <a:r>
              <a:rPr lang="zh-TW" altLang="en-US" sz="3200" u="sng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同一個持分者亦可能有不同的觀點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？（如水貨客問題，北區居民與九龍居民的意見）</a:t>
            </a:r>
            <a:endParaRPr lang="en-US" altLang="zh-TW" sz="32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471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迷思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：結論 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- 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是否一定要有確設立場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部分題目可以不涉及立場，如探索類題目（香港學生零用錢運用的分析），有歸納便可以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部分題目屬立場類，如「是否</a:t>
            </a:r>
            <a:r>
              <a:rPr lang="en-US" altLang="zh-TW" sz="3000" dirty="0" smtClean="0">
                <a:latin typeface="微軟正黑體" pitchFamily="34" charset="-120"/>
                <a:ea typeface="微軟正黑體" pitchFamily="34" charset="-120"/>
              </a:rPr>
              <a:t>…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」、「應否</a:t>
            </a:r>
            <a:r>
              <a:rPr lang="en-US" altLang="zh-TW" sz="3000" dirty="0" smtClean="0">
                <a:latin typeface="微軟正黑體" pitchFamily="34" charset="-120"/>
                <a:ea typeface="微軟正黑體" pitchFamily="34" charset="-120"/>
              </a:rPr>
              <a:t>…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」等，不是不能沒有立場，但要解釋為何如此：是因為意見太紛紜、好壞參半、還是自己研究方法設計失誤？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987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：教師校本跟進的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個原則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：指導與公平性之間的平衡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：機械式框架與多元展示的平衡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：整體與個別回饋的平衡</a:t>
            </a:r>
            <a:endParaRPr lang="zh-HK" altLang="en-US" sz="35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64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：指導與公平性之間的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平衡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lvl="1" indent="0">
              <a:buNone/>
            </a:pP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「有求必應」 </a:t>
            </a:r>
            <a:r>
              <a:rPr lang="en-US" altLang="zh-TW" sz="3000" dirty="0" smtClean="0">
                <a:latin typeface="微軟正黑體" pitchFamily="34" charset="-120"/>
                <a:ea typeface="微軟正黑體" pitchFamily="34" charset="-120"/>
              </a:rPr>
              <a:t>- 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同學對</a:t>
            </a:r>
            <a:r>
              <a:rPr lang="en-US" altLang="zh-TW" sz="3000" dirty="0" smtClean="0">
                <a:latin typeface="微軟正黑體" pitchFamily="34" charset="-120"/>
                <a:ea typeface="微軟正黑體" pitchFamily="34" charset="-120"/>
              </a:rPr>
              <a:t>IES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如何操作</a:t>
            </a:r>
            <a:r>
              <a:rPr lang="en-US" altLang="zh-TW" sz="3000" dirty="0" smtClean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搜集資料有問題，個別來尋找老師意見，可不可以？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lvl="1" indent="0">
              <a:buNone/>
            </a:pP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如果同學按老師的建議修改，其</a:t>
            </a:r>
            <a:r>
              <a:rPr lang="en-US" altLang="zh-TW" sz="3000" dirty="0" smtClean="0">
                <a:latin typeface="微軟正黑體" pitchFamily="34" charset="-120"/>
                <a:ea typeface="微軟正黑體" pitchFamily="34" charset="-120"/>
              </a:rPr>
              <a:t>IES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彷彿獲得「貼士」，這豈非構成不公平的情況？或是好像「主動性」較高？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2943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：指導與公平性之間的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平衡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lvl="1" indent="0">
              <a:buNone/>
            </a:pPr>
            <a:r>
              <a:rPr lang="zh-HK" altLang="en-US" sz="3200" dirty="0" smtClean="0">
                <a:latin typeface="微軟正黑體" pitchFamily="34" charset="-120"/>
                <a:ea typeface="微軟正黑體" pitchFamily="34" charset="-120"/>
              </a:rPr>
              <a:t>校</a:t>
            </a:r>
            <a:r>
              <a:rPr lang="zh-HK" altLang="en-US" sz="3200" dirty="0">
                <a:latin typeface="微軟正黑體" pitchFamily="34" charset="-120"/>
                <a:ea typeface="微軟正黑體" pitchFamily="34" charset="-120"/>
              </a:rPr>
              <a:t>本操作</a:t>
            </a:r>
            <a:r>
              <a:rPr lang="zh-HK" altLang="en-US" sz="3200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先聲明</a:t>
            </a:r>
            <a:r>
              <a:rPr lang="zh-TW" altLang="en-US" sz="32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不會獲額外加</a:t>
            </a:r>
            <a:r>
              <a:rPr lang="zh-TW" altLang="en-US" sz="3200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「主動性」</a:t>
            </a:r>
            <a:r>
              <a:rPr lang="zh-TW" altLang="en-US" sz="32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分數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；同學固然可以問問題，但老師保留以匿名方式向全級分享其問題的內容，讓其他同學也有學習</a:t>
            </a:r>
            <a:endParaRPr lang="en-US" altLang="zh-TW" sz="3200" dirty="0">
              <a:latin typeface="微軟正黑體" pitchFamily="34" charset="-120"/>
              <a:ea typeface="微軟正黑體" pitchFamily="34" charset="-120"/>
            </a:endParaRPr>
          </a:p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667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：機械式框架與多元展示的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平衡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295456"/>
              </p:ext>
            </p:extLst>
          </p:nvPr>
        </p:nvGraphicFramePr>
        <p:xfrm>
          <a:off x="467543" y="2132859"/>
          <a:ext cx="8064897" cy="4430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3"/>
                <a:gridCol w="3528392"/>
                <a:gridCol w="3528392"/>
              </a:tblGrid>
              <a:tr h="498609">
                <a:tc>
                  <a:txBody>
                    <a:bodyPr/>
                    <a:lstStyle/>
                    <a:p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操控式</a:t>
                      </a:r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多元展示式</a:t>
                      </a:r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617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操作</a:t>
                      </a:r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給予過往的題目</a:t>
                      </a:r>
                      <a:endParaRPr lang="en-US" altLang="zh-TW" sz="2400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給予過往同學高分作品</a:t>
                      </a:r>
                      <a:endParaRPr lang="en-US" altLang="zh-TW" sz="2400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自由發揮式，告知同學該部分的整體要求</a:t>
                      </a:r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86173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好處</a:t>
                      </a:r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老師容易跟進</a:t>
                      </a:r>
                      <a:endParaRPr lang="en-US" altLang="zh-TW" sz="2400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同學較少會省漏一些細節，如註腳等</a:t>
                      </a:r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同學可就著自己的興趣、能力、人際網絡等入手，如數家珍</a:t>
                      </a:r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86173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限制</a:t>
                      </a:r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容易出現大路題目，創意不足</a:t>
                      </a:r>
                      <a:endParaRPr lang="en-US" altLang="zh-TW" sz="2400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同學可能強制加入不相干的內容，以盲目達到目標</a:t>
                      </a:r>
                      <a:endParaRPr lang="en-US" altLang="zh-TW" sz="2400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能力稍遜的同學容易虎頭蛇尾，不知從何入手</a:t>
                      </a:r>
                      <a:endParaRPr lang="en-US" altLang="zh-TW" sz="2400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endParaRPr lang="zh-HK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86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：機械式框架與多元展示的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平衡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校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本操作：給予</a:t>
            </a:r>
            <a:r>
              <a:rPr lang="zh-TW" altLang="en-US" sz="3200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框架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（如各部分的字數）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，集體會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見全級同學，減少不公平性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，並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在會面時分析一至兩個高分作品</a:t>
            </a:r>
            <a:endParaRPr lang="zh-HK" altLang="en-US" sz="3200" dirty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277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：整體與個別回饋的平衡</a:t>
            </a:r>
            <a:endParaRPr lang="zh-HK" altLang="en-US" sz="3500" dirty="0">
              <a:latin typeface="微軟正黑體" pitchFamily="34" charset="-120"/>
              <a:ea typeface="微軟正黑體" pitchFamily="34" charset="-120"/>
            </a:endParaRPr>
          </a:p>
          <a:p>
            <a:pPr marL="457200" lvl="1" indent="0">
              <a:buNone/>
            </a:pP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個別回饋雖然能緊貼地指導每位同學的特殊困難，但卻有不少時間限制：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2"/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以課堂時間處理 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– 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犧牲教學時間，影響進度</a:t>
            </a:r>
            <a:endParaRPr lang="en-US" altLang="zh-TW" sz="2800" dirty="0">
              <a:latin typeface="微軟正黑體" pitchFamily="34" charset="-120"/>
              <a:ea typeface="微軟正黑體" pitchFamily="34" charset="-120"/>
            </a:endParaRPr>
          </a:p>
          <a:p>
            <a:pPr lvl="2"/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以課外時間處理 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– 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放學或午膳難以召見同學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 </a:t>
            </a:r>
          </a:p>
          <a:p>
            <a:pPr lvl="2"/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以電話</a:t>
            </a:r>
            <a:r>
              <a:rPr lang="en-US" altLang="zh-TW" sz="2800" dirty="0" err="1" smtClean="0">
                <a:latin typeface="微軟正黑體" pitchFamily="34" charset="-120"/>
                <a:ea typeface="微軟正黑體" pitchFamily="34" charset="-120"/>
              </a:rPr>
              <a:t>whatsapp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錄音處理 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– 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犧牲老師私人時間</a:t>
            </a:r>
            <a:endParaRPr lang="en-US" altLang="zh-TW" sz="2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914400" lvl="2" indent="0">
              <a:buNone/>
            </a:pP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1927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：整體與個別回饋的平衡</a:t>
            </a:r>
            <a:endParaRPr lang="zh-HK" altLang="en-US" sz="3500" dirty="0">
              <a:latin typeface="微軟正黑體" pitchFamily="34" charset="-120"/>
              <a:ea typeface="微軟正黑體" pitchFamily="34" charset="-120"/>
            </a:endParaRPr>
          </a:p>
          <a:p>
            <a:pPr marL="914400" lvl="2" indent="0">
              <a:buNone/>
            </a:pP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校本操作：每位同學在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AB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部分及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CD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部分，</a:t>
            </a:r>
            <a:r>
              <a:rPr lang="zh-TW" altLang="en-US" sz="32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最少分別可以獲老師一次個別回饋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，並以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分鐘內個別錄音處理，其餘則整體全班回饋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marL="914400" lvl="2" indent="0">
              <a:buNone/>
            </a:pP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668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：學生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部分常見的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種呈現方式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虎頭蛇尾型：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部分篇幅極少，或是字數已到達限制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難以取捨型：收集太多資料，不知如何整合或篩選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自說自話型：討論內容與收集的資料並不相干，說一套做一套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無法判斷型：資料之間呈現矛盾，但難以解釋箇中原因</a:t>
            </a:r>
            <a:endParaRPr lang="zh-HK" altLang="en-US" sz="32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413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：學生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部分常見的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種呈現方式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虎頭蛇尾型：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部分篇幅極少，或是字數已到達限制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指導時可特別提示字數的分佈，有需要時可以刪減</a:t>
            </a:r>
            <a:endParaRPr lang="en-US" altLang="zh-TW" sz="31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若需</a:t>
            </a:r>
            <a:r>
              <a:rPr lang="zh-TW" altLang="en-US" sz="3100" dirty="0">
                <a:latin typeface="微軟正黑體" pitchFamily="34" charset="-120"/>
                <a:ea typeface="微軟正黑體" pitchFamily="34" charset="-120"/>
              </a:rPr>
              <a:t>要</a:t>
            </a:r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比較多項資料，可考慮以表格入手，並以不同的「評量準則」分類</a:t>
            </a:r>
            <a:endParaRPr lang="zh-HK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92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：學生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部分常見的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種呈現方式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難以取捨型：收集太多資料，不知如何整合或篩選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指導時鼓勵同學歸納資料的重點和特點，而不是單描述數據的數字或表面內容</a:t>
            </a:r>
            <a:endParaRPr lang="zh-HK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92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：學生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部分常見的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種呈現方式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自說自話型：討論內容與收集的資料並不相干，說一套做一套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同學可能有既定立場，將自己的看法呈現，或是刻意忽略不同意的觀點</a:t>
            </a:r>
            <a:endParaRPr lang="en-US" altLang="zh-TW" sz="31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指導時宜教導尊重資料的意識，包括欣賞相反意見的合理性</a:t>
            </a:r>
            <a:endParaRPr lang="zh-HK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92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：學生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部分常見的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種呈現方式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無法判斷型：資料之間呈現矛盾，但難以解釋箇中原因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指導時讓同學</a:t>
            </a:r>
            <a:r>
              <a:rPr lang="zh-TW" altLang="en-US" sz="3100" u="sng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回顧脈絡</a:t>
            </a:r>
            <a:r>
              <a:rPr lang="zh-TW" altLang="en-US" sz="3100" dirty="0" smtClean="0">
                <a:latin typeface="微軟正黑體" pitchFamily="34" charset="-120"/>
                <a:ea typeface="微軟正黑體" pitchFamily="34" charset="-120"/>
              </a:rPr>
              <a:t>，了解矛盾是否可以在某些方向下順暢地理解</a:t>
            </a:r>
            <a:endParaRPr lang="en-US" altLang="zh-TW" sz="31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92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：指導過程的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個小點子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：回首題目，前言對後語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：有意義、具例子的回饋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：有技巧地通知過程中的排名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：刻意處理班本差異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：掌握給予例子、框架的時機</a:t>
            </a:r>
            <a:endParaRPr lang="zh-HK" altLang="en-US" sz="35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267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：指導過程的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個小點子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：回首題目，前言對後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語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其中一個常見錯誤：同學未有回應焦點問題，或是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D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部分內容與題目方向不相同（如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Running Man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如何反映文化全球化，但內容逐漸變成節目受歡迎的原因分析）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老師可特別注意結論部分是否配合題目的方向 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/ 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有沒有</a:t>
            </a:r>
            <a:r>
              <a:rPr lang="zh-TW" altLang="en-US" sz="3200" u="sng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未有涉獵的重要內容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（如分析電動車的普及可能性，卻未有回顧政府的政策）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643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：指導過程的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個小點子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：有意義、具例子的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回饋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同學常見迷惑：「解釋不夠多」、「可更詳細」、「資料不足」即是如何？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修改方向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作品其中一個相關情況或問題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其次宜修改的方向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作品其中一個相關情況或問題</a:t>
            </a:r>
            <a:endParaRPr lang="en-US" altLang="zh-TW" sz="3200" dirty="0">
              <a:latin typeface="微軟正黑體" pitchFamily="34" charset="-120"/>
              <a:ea typeface="微軟正黑體" pitchFamily="34" charset="-120"/>
            </a:endParaRPr>
          </a:p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765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：指導過程的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個小點子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：有技巧地通知過程中的排名</a:t>
            </a:r>
            <a:endParaRPr lang="en-US" altLang="zh-TW" sz="3500" dirty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同學的動機亦部分取決於其表現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直接告訴分數以外的方法：先告之等級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上品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中上品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中下品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下品：鼓勵與真相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安慰下品的同學：只是在校內的下品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lvl="1" indent="0">
              <a:buNone/>
            </a:pP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765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：指導過程的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個小點子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：刻意處理班本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差異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同學常見說法：不同老師的鬆緊度有異，構成不公平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處理方法：老師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召開閱卷員會議，相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討評改標準；審議分數後，之後再隨機分派作品批改；中段再作測試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同學覺得公平、老師專業發展提升</a:t>
            </a:r>
            <a:endParaRPr lang="en-US" altLang="zh-TW" sz="3200" dirty="0">
              <a:latin typeface="微軟正黑體" pitchFamily="34" charset="-120"/>
              <a:ea typeface="微軟正黑體" pitchFamily="34" charset="-120"/>
            </a:endParaRPr>
          </a:p>
          <a:p>
            <a:pPr lvl="1"/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765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：指導過程的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個小點子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點子</a:t>
            </a:r>
            <a:r>
              <a:rPr lang="en-US" altLang="zh-TW" sz="35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：掌握給予例子、框架的</a:t>
            </a:r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時機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善用四大假期的功課機會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放榜後，在徵得同學的同意下，有限度地與學生分享其作品（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1-2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個），讓同學可以在暑假完成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CD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部分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「走投無路」、「不繳交」的同學：在最後繳交關頭，鼓勵善用電子科技 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/ TA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在電腦室陪伴跟進</a:t>
            </a:r>
            <a:endParaRPr lang="zh-HK" altLang="en-US" sz="32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765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總結</a:t>
            </a: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定期、有意義跟進的重要性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減少同學壓力，亦可讓他們儲起檔案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量化研究與質化研究的角色和比</a:t>
            </a:r>
            <a:r>
              <a:rPr lang="zh-TW" altLang="en-US" sz="3500" dirty="0">
                <a:latin typeface="微軟正黑體" pitchFamily="34" charset="-120"/>
                <a:ea typeface="微軟正黑體" pitchFamily="34" charset="-120"/>
              </a:rPr>
              <a:t>例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500" dirty="0" smtClean="0">
                <a:latin typeface="微軟正黑體" pitchFamily="34" charset="-120"/>
                <a:ea typeface="微軟正黑體" pitchFamily="34" charset="-120"/>
              </a:rPr>
              <a:t>兼顧公平性與個別教導</a:t>
            </a:r>
            <a:endParaRPr lang="en-US" altLang="zh-TW" sz="35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endParaRPr lang="zh-HK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743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028-3d-cubes-powerpoint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3028-3d-cubes-powerpoint-template.potx" id="{31EC4B10-1AC8-4272-9787-5C7F5B142AAC}" vid="{C9938D3F-E61D-44C8-8929-DB1180B8F92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puzzle</Template>
  <TotalTime>1491</TotalTime>
  <Words>1714</Words>
  <Application>Microsoft Office PowerPoint</Application>
  <PresentationFormat>如螢幕大小 (4:3)</PresentationFormat>
  <Paragraphs>146</Paragraphs>
  <Slides>29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0" baseType="lpstr">
      <vt:lpstr>3028-3d-cubes-powerpoint-template</vt:lpstr>
      <vt:lpstr>指導學生 獨立專題探究 校本經驗分享</vt:lpstr>
      <vt:lpstr>分享大綱</vt:lpstr>
      <vt:lpstr>PowerPoint 簡報</vt:lpstr>
      <vt:lpstr>1：D部分的主要討論方向</vt:lpstr>
      <vt:lpstr>1：D部分的主要討論方向</vt:lpstr>
      <vt:lpstr>1：D部分的主要討論方向</vt:lpstr>
      <vt:lpstr>1：D部分的主要討論方向</vt:lpstr>
      <vt:lpstr>2：D部分內容上的2個迷思</vt:lpstr>
      <vt:lpstr>PowerPoint 簡報</vt:lpstr>
      <vt:lpstr>PowerPoint 簡報</vt:lpstr>
      <vt:lpstr>3：教師校本跟進的3個原則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4：學生D部分常見的4種呈現方式</vt:lpstr>
      <vt:lpstr>4：學生D部分常見的4種呈現方式</vt:lpstr>
      <vt:lpstr>4：學生D部分常見的4種呈現方式</vt:lpstr>
      <vt:lpstr>4：學生D部分常見的4種呈現方式</vt:lpstr>
      <vt:lpstr>4：學生D部分常見的4種呈現方式</vt:lpstr>
      <vt:lpstr>5：指導過程的5個小點子</vt:lpstr>
      <vt:lpstr>5：指導過程的5個小點子</vt:lpstr>
      <vt:lpstr>5：指導過程的5個小點子</vt:lpstr>
      <vt:lpstr>5：指導過程的5個小點子</vt:lpstr>
      <vt:lpstr>5：指導過程的5個小點子</vt:lpstr>
      <vt:lpstr>5：指導過程的5個小點子</vt:lpstr>
      <vt:lpstr>總結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指導學生獨立專題探究 校本經驗分享</dc:title>
  <dc:creator>Lam Kam Fai</dc:creator>
  <cp:lastModifiedBy>Mango</cp:lastModifiedBy>
  <cp:revision>189</cp:revision>
  <dcterms:created xsi:type="dcterms:W3CDTF">2017-06-22T07:06:47Z</dcterms:created>
  <dcterms:modified xsi:type="dcterms:W3CDTF">2017-07-03T10:15:53Z</dcterms:modified>
</cp:coreProperties>
</file>