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59" r:id="rId3"/>
    <p:sldId id="262" r:id="rId4"/>
    <p:sldId id="263" r:id="rId5"/>
    <p:sldId id="264" r:id="rId6"/>
    <p:sldId id="265" r:id="rId7"/>
    <p:sldId id="266" r:id="rId8"/>
    <p:sldId id="269" r:id="rId9"/>
    <p:sldId id="270" r:id="rId10"/>
    <p:sldId id="274" r:id="rId11"/>
    <p:sldId id="275" r:id="rId12"/>
    <p:sldId id="313" r:id="rId13"/>
  </p:sldIdLst>
  <p:sldSz cx="9144000" cy="6858000" type="screen4x3"/>
  <p:notesSz cx="6797675" cy="9928225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33CC"/>
    <a:srgbClr val="0033CC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FBD92-0E6D-46C9-AB8A-C20A3849B645}" type="datetimeFigureOut">
              <a:rPr lang="zh-HK" altLang="en-US" smtClean="0"/>
              <a:t>8/7/2020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C98566-607F-420D-BC49-0E2B327F64D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31938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HK" altLang="en-US" smtClean="0"/>
          </a:p>
        </p:txBody>
      </p:sp>
      <p:sp>
        <p:nvSpPr>
          <p:cNvPr id="614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D2EF0F0A-1612-41AB-B8C8-85F60CD5E175}" type="slidenum">
              <a:rPr kumimoji="0" lang="zh-HK" altLang="en-US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1</a:t>
            </a:fld>
            <a:endParaRPr kumimoji="0" lang="zh-HK" altLang="en-US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820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B0832-8825-4B96-8A7A-B077137E14F3}" type="datetimeFigureOut">
              <a:rPr lang="zh-HK" altLang="en-US" smtClean="0"/>
              <a:t>8/7/2020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238A2-1655-41B7-9853-C93D761BA8A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9797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B0832-8825-4B96-8A7A-B077137E14F3}" type="datetimeFigureOut">
              <a:rPr lang="zh-HK" altLang="en-US" smtClean="0"/>
              <a:t>8/7/2020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238A2-1655-41B7-9853-C93D761BA8A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64136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B0832-8825-4B96-8A7A-B077137E14F3}" type="datetimeFigureOut">
              <a:rPr lang="zh-HK" altLang="en-US" smtClean="0"/>
              <a:t>8/7/2020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238A2-1655-41B7-9853-C93D761BA8A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43975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B0832-8825-4B96-8A7A-B077137E14F3}" type="datetimeFigureOut">
              <a:rPr lang="zh-HK" altLang="en-US" smtClean="0"/>
              <a:t>8/7/2020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238A2-1655-41B7-9853-C93D761BA8A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919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B0832-8825-4B96-8A7A-B077137E14F3}" type="datetimeFigureOut">
              <a:rPr lang="zh-HK" altLang="en-US" smtClean="0"/>
              <a:t>8/7/2020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238A2-1655-41B7-9853-C93D761BA8A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03354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B0832-8825-4B96-8A7A-B077137E14F3}" type="datetimeFigureOut">
              <a:rPr lang="zh-HK" altLang="en-US" smtClean="0"/>
              <a:t>8/7/2020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238A2-1655-41B7-9853-C93D761BA8A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1157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B0832-8825-4B96-8A7A-B077137E14F3}" type="datetimeFigureOut">
              <a:rPr lang="zh-HK" altLang="en-US" smtClean="0"/>
              <a:t>8/7/2020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238A2-1655-41B7-9853-C93D761BA8A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04792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B0832-8825-4B96-8A7A-B077137E14F3}" type="datetimeFigureOut">
              <a:rPr lang="zh-HK" altLang="en-US" smtClean="0"/>
              <a:t>8/7/2020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238A2-1655-41B7-9853-C93D761BA8A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6955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B0832-8825-4B96-8A7A-B077137E14F3}" type="datetimeFigureOut">
              <a:rPr lang="zh-HK" altLang="en-US" smtClean="0"/>
              <a:t>8/7/2020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238A2-1655-41B7-9853-C93D761BA8A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30261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B0832-8825-4B96-8A7A-B077137E14F3}" type="datetimeFigureOut">
              <a:rPr lang="zh-HK" altLang="en-US" smtClean="0"/>
              <a:t>8/7/2020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238A2-1655-41B7-9853-C93D761BA8A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14681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B0832-8825-4B96-8A7A-B077137E14F3}" type="datetimeFigureOut">
              <a:rPr lang="zh-HK" altLang="en-US" smtClean="0"/>
              <a:t>8/7/2020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238A2-1655-41B7-9853-C93D761BA8A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1712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1328738" y="1295400"/>
            <a:ext cx="6486525" cy="3152775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  <a:defRPr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  <a:ea typeface="新細明體" panose="02020500000000000000" pitchFamily="18" charset="-12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rtlCol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按一下以編輯母片標題樣式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按一下以編輯母片子標題樣式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E0578-C395-4B8A-BF77-F487002A866F}" type="datetimeFigureOut">
              <a:rPr lang="en-US" altLang="zh-TW">
                <a:solidFill>
                  <a:prstClr val="white"/>
                </a:solidFill>
              </a:rPr>
              <a:pPr>
                <a:defRPr/>
              </a:pPr>
              <a:t>7/8/2020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F49CD-A54F-4090-93C9-01A3FBB2F3F6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518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5DF74-115B-4F6F-B5DC-D17741EE71DA}" type="datetimeFigureOut">
              <a:rPr lang="en-US" altLang="zh-TW">
                <a:solidFill>
                  <a:prstClr val="white"/>
                </a:solidFill>
              </a:rPr>
              <a:pPr>
                <a:defRPr/>
              </a:pPr>
              <a:t>7/8/2020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BCC41-7E67-4C89-B30E-E61D1D381473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04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投影片含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zh-CN" altLang="en-US" smtClean="0"/>
              <a:t>按一下以編輯母片標題樣式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按一下以編輯母片子標題樣式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將圖片拖曳至版面配置區或按一下圖示以新增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78B64-F476-4E5C-AF3C-26EA1528D372}" type="datetimeFigureOut">
              <a:rPr lang="en-US" altLang="zh-TW">
                <a:solidFill>
                  <a:prstClr val="white"/>
                </a:solidFill>
              </a:rPr>
              <a:pPr>
                <a:defRPr/>
              </a:pPr>
              <a:t>7/8/2020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6CE2F-F429-4B85-8B81-676F50AB2341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509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/>
          <a:lstStyle>
            <a:lvl1pPr algn="ctr">
              <a:defRPr sz="4600" b="0" cap="none" baseline="0"/>
            </a:lvl1pPr>
          </a:lstStyle>
          <a:p>
            <a:r>
              <a:rPr lang="zh-CN" altLang="en-US" smtClean="0"/>
              <a:t>按一下以編輯母片標題樣式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A0C7A-F302-4461-81E6-39A19497DA8D}" type="datetimeFigureOut">
              <a:rPr lang="en-US" altLang="zh-TW">
                <a:solidFill>
                  <a:prstClr val="white"/>
                </a:solidFill>
              </a:rPr>
              <a:pPr>
                <a:defRPr/>
              </a:pPr>
              <a:t>7/8/2020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7467D-57A1-4551-A90B-59845E8E6963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11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zh-CN" altLang="en-US" smtClean="0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B711F-1945-439A-9411-D2D2EBB63350}" type="datetimeFigureOut">
              <a:rPr lang="en-US" altLang="zh-TW">
                <a:solidFill>
                  <a:prstClr val="white"/>
                </a:solidFill>
              </a:rPr>
              <a:pPr>
                <a:defRPr/>
              </a:pPr>
              <a:t>7/8/2020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3BA38-969A-4EA3-9851-7B0F8595CD45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927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按一下以編輯母片標題樣式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A1101-10F8-4E91-B4B1-64F982D6D640}" type="datetimeFigureOut">
              <a:rPr lang="en-US" altLang="zh-TW">
                <a:solidFill>
                  <a:prstClr val="white"/>
                </a:solidFill>
              </a:rPr>
              <a:pPr>
                <a:defRPr/>
              </a:pPr>
              <a:t>7/8/2020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2F192-48D6-49C1-B93D-0B8EB693F155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9168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按一下以編輯母片標題樣式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0FE45-01A5-45BF-9AC7-2F007796668B}" type="datetimeFigureOut">
              <a:rPr lang="en-US" altLang="zh-TW">
                <a:solidFill>
                  <a:prstClr val="white"/>
                </a:solidFill>
              </a:rPr>
              <a:pPr>
                <a:defRPr/>
              </a:pPr>
              <a:t>7/8/2020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817E8-99BA-4AB9-AEEF-07F799E43016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5532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5B8DF-1002-44B7-BA5E-DEBDA8FE8F44}" type="datetimeFigureOut">
              <a:rPr lang="en-US" altLang="zh-TW">
                <a:solidFill>
                  <a:prstClr val="white"/>
                </a:solidFill>
              </a:rPr>
              <a:pPr>
                <a:defRPr/>
              </a:pPr>
              <a:t>7/8/2020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09F9-5D1F-4242-B50D-9FC4BCF0BCC9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8331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zh-CN" altLang="en-US" smtClean="0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5EA4D-94A8-4856-96AB-4C8448A1EA11}" type="datetimeFigureOut">
              <a:rPr lang="en-US" altLang="zh-TW">
                <a:solidFill>
                  <a:prstClr val="white"/>
                </a:solidFill>
              </a:rPr>
              <a:pPr>
                <a:defRPr/>
              </a:pPr>
              <a:t>7/8/2020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AFE81-E9FC-41AC-9FF8-6A6B9028816B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6290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zh-CN" altLang="en-US" smtClean="0"/>
              <a:t>按一下以編輯母片標題樣式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將圖片拖曳至版面配置區或按一下圖示以新增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BF7D2-CF67-4E84-98EB-1A5B39F78236}" type="datetimeFigureOut">
              <a:rPr lang="en-US" altLang="zh-TW">
                <a:solidFill>
                  <a:prstClr val="white"/>
                </a:solidFill>
              </a:rPr>
              <a:pPr>
                <a:defRPr/>
              </a:pPr>
              <a:t>7/8/2020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42D63-39A2-4AC8-8BA0-1E507725D7C7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99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按一下以編輯母片標題樣式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F68EE-1438-4BEC-BE07-D6F7F4E6C98A}" type="datetimeFigureOut">
              <a:rPr lang="en-US" altLang="zh-TW">
                <a:solidFill>
                  <a:prstClr val="white"/>
                </a:solidFill>
              </a:rPr>
              <a:pPr>
                <a:defRPr/>
              </a:pPr>
              <a:t>7/8/2020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CA302-DE91-4505-910C-94503A89A97E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025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zh-CN" altLang="en-US" smtClean="0"/>
              <a:t>按一下以編輯母片標題樣式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663C9-001B-431F-A5D9-795F40878AF4}" type="datetimeFigureOut">
              <a:rPr lang="en-US" altLang="zh-TW">
                <a:solidFill>
                  <a:prstClr val="white"/>
                </a:solidFill>
              </a:rPr>
              <a:pPr>
                <a:defRPr/>
              </a:pPr>
              <a:t>7/8/2020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3ED94-D709-4EF4-906F-0087BC19544A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252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B0832-8825-4B96-8A7A-B077137E14F3}" type="datetimeFigureOut">
              <a:rPr lang="zh-HK" altLang="en-US" smtClean="0"/>
              <a:t>8/7/2020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238A2-1655-41B7-9853-C93D761BA8A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9916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49275" y="107950"/>
            <a:ext cx="804227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按一下以編輯母片標題樣式</a:t>
            </a:r>
            <a:endParaRPr lang="zh-TW" altLang="zh-HK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49275" y="1600200"/>
            <a:ext cx="80422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TW" altLang="zh-HK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chemeClr val="bg1"/>
                </a:solidFill>
                <a:latin typeface="News Gothic M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B462BF-5DC1-449C-B919-EC9882D0E379}" type="datetimeFigureOut">
              <a:rPr lang="en-US" altLang="zh-TW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7/8/2020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solidFill>
                  <a:schemeClr val="bg1"/>
                </a:solidFill>
                <a:latin typeface="News Gothic M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3600">
                <a:solidFill>
                  <a:schemeClr val="bg1"/>
                </a:solidFill>
                <a:latin typeface="News Gothic M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90B437-78B6-4122-9909-B86C4A533F8F}" type="slidenum">
              <a:rPr lang="en-US" altLang="zh-TW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85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9pPr>
    </p:titleStyle>
    <p:bodyStyle>
      <a:lvl1pPr marL="349250" indent="-349250" algn="l" rtl="0" eaLnBrk="0" fontAlgn="base" hangingPunct="0">
        <a:spcBef>
          <a:spcPts val="2000"/>
        </a:spcBef>
        <a:spcAft>
          <a:spcPct val="0"/>
        </a:spcAft>
        <a:buClr>
          <a:srgbClr val="6FB7D7"/>
        </a:buClr>
        <a:buSzPct val="110000"/>
        <a:buFont typeface="Wingdings 2" panose="05020102010507070707" pitchFamily="18" charset="2"/>
        <a:buChar char=""/>
        <a:defRPr sz="2400" kern="120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panose="05020102010507070707" pitchFamily="18" charset="2"/>
        <a:buChar char=""/>
        <a:defRPr sz="2200" kern="1200">
          <a:solidFill>
            <a:srgbClr val="595959"/>
          </a:solidFill>
          <a:latin typeface="+mn-lt"/>
          <a:ea typeface="+mn-ea"/>
          <a:cs typeface="+mn-cs"/>
        </a:defRPr>
      </a:lvl2pPr>
      <a:lvl3pPr marL="968375" indent="-282575" algn="l" rtl="0" eaLnBrk="0" fontAlgn="base" hangingPunct="0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panose="05020102010507070707" pitchFamily="18" charset="2"/>
        <a:buChar char=""/>
        <a:defRPr sz="2000" kern="1200">
          <a:solidFill>
            <a:srgbClr val="595959"/>
          </a:solidFill>
          <a:latin typeface="+mn-lt"/>
          <a:ea typeface="+mn-ea"/>
          <a:cs typeface="+mn-cs"/>
        </a:defRPr>
      </a:lvl3pPr>
      <a:lvl4pPr marL="1263650" indent="-295275" algn="l" rtl="0" eaLnBrk="0" fontAlgn="base" hangingPunct="0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panose="05020102010507070707" pitchFamily="18" charset="2"/>
        <a:buChar char=""/>
        <a:defRPr kern="1200">
          <a:solidFill>
            <a:srgbClr val="595959"/>
          </a:solidFill>
          <a:latin typeface="+mn-lt"/>
          <a:ea typeface="+mn-ea"/>
          <a:cs typeface="+mn-cs"/>
        </a:defRPr>
      </a:lvl4pPr>
      <a:lvl5pPr marL="1546225" indent="-282575" algn="l" rtl="0" eaLnBrk="0" fontAlgn="base" hangingPunct="0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panose="05020102010507070707" pitchFamily="18" charset="2"/>
        <a:buChar char=""/>
        <a:defRPr kern="1200">
          <a:solidFill>
            <a:srgbClr val="595959"/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1"/>
          <p:cNvGraphicFramePr>
            <a:graphicFrameLocks noChangeAspect="1"/>
          </p:cNvGraphicFramePr>
          <p:nvPr/>
        </p:nvGraphicFramePr>
        <p:xfrm>
          <a:off x="0" y="-15875"/>
          <a:ext cx="9239250" cy="702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Acrobat Document" r:id="rId4" imgW="9520200" imgH="7238880" progId="AcroExch.Document.DC">
                  <p:embed/>
                </p:oleObj>
              </mc:Choice>
              <mc:Fallback>
                <p:oleObj name="Acrobat Document" r:id="rId4" imgW="9520200" imgH="7238880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5875"/>
                        <a:ext cx="9239250" cy="702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15636" y="706582"/>
            <a:ext cx="8215715" cy="1620982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kumimoji="1" lang="zh-CN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在通識教育科運用資訊科技促進學與</a:t>
            </a:r>
            <a:r>
              <a:rPr kumimoji="1" lang="zh-CN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教</a:t>
            </a:r>
            <a:r>
              <a:rPr kumimoji="1" lang="en-US" altLang="zh-CN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——</a:t>
            </a:r>
            <a:r>
              <a:rPr kumimoji="1" lang="zh-CN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以一帶一路建設為例</a:t>
            </a:r>
            <a:endParaRPr kumimoji="1" lang="zh-TW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>
          <a:xfrm>
            <a:off x="5208608" y="6232712"/>
            <a:ext cx="3716318" cy="425263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1" lang="zh-CN" altLang="en-US" sz="2000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樂善堂顧超文中學：毛康權</a:t>
            </a:r>
            <a:endParaRPr kumimoji="1" lang="zh-TW" altLang="en-US" sz="2000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8775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3110593"/>
            <a:ext cx="9144000" cy="374740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87828" y="1444866"/>
            <a:ext cx="742340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sz="4800" kern="100" dirty="0" smtClean="0">
                <a:solidFill>
                  <a:srgbClr val="0000CC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背景</a:t>
            </a:r>
            <a:endParaRPr lang="zh-TW" altLang="zh-HK" sz="4800" kern="100" dirty="0">
              <a:solidFill>
                <a:srgbClr val="0000CC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sz="3600" kern="100" dirty="0">
                <a:latin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zh-HK" sz="4400" kern="100" dirty="0" smtClean="0">
                <a:solidFill>
                  <a:srgbClr val="0033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</a:t>
            </a:r>
            <a:r>
              <a:rPr lang="en-US" altLang="zh-TW" sz="4400" kern="100" dirty="0" smtClean="0">
                <a:solidFill>
                  <a:srgbClr val="0033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HK" sz="4400" kern="100" dirty="0" smtClean="0">
                <a:solidFill>
                  <a:srgbClr val="00B0F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：第二組別</a:t>
            </a:r>
            <a:endParaRPr lang="zh-TW" altLang="zh-HK" sz="4400" kern="100" dirty="0">
              <a:solidFill>
                <a:srgbClr val="00B0F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sz="4400" kern="100" dirty="0">
                <a:solidFill>
                  <a:srgbClr val="00B0F0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zh-TW" altLang="zh-HK" sz="4400" kern="100" dirty="0" smtClean="0">
                <a:solidFill>
                  <a:srgbClr val="00B0F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：服從性強</a:t>
            </a:r>
            <a:endParaRPr lang="zh-TW" altLang="zh-HK" sz="4400" kern="100" dirty="0">
              <a:solidFill>
                <a:srgbClr val="00B0F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sz="4400" kern="100" dirty="0">
                <a:solidFill>
                  <a:srgbClr val="00B0F0"/>
                </a:solidFill>
                <a:latin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zh-TW" altLang="zh-HK" sz="4400" kern="100" dirty="0" smtClean="0">
                <a:solidFill>
                  <a:srgbClr val="00B0F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：被動</a:t>
            </a:r>
            <a:endParaRPr lang="en-US" altLang="zh-TW" sz="4400" kern="100" dirty="0" smtClean="0">
              <a:solidFill>
                <a:srgbClr val="00B0F0"/>
              </a:solidFill>
              <a:effectLst/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4400" kern="100" dirty="0" smtClean="0">
                <a:solidFill>
                  <a:srgbClr val="00B0F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</a:t>
            </a:r>
            <a:r>
              <a:rPr lang="zh-TW" altLang="zh-HK" sz="44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zh-HK" sz="44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欠</a:t>
            </a:r>
            <a:r>
              <a:rPr lang="zh-TW" altLang="zh-HK" sz="4400" kern="100" dirty="0" smtClean="0">
                <a:solidFill>
                  <a:srgbClr val="00B0F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學習動機</a:t>
            </a:r>
            <a:endParaRPr lang="zh-TW" altLang="zh-HK" sz="4400" kern="100" dirty="0">
              <a:solidFill>
                <a:srgbClr val="00B0F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86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3110593"/>
            <a:ext cx="9144000" cy="374740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42900" y="816102"/>
            <a:ext cx="86868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800" kern="100" dirty="0">
                <a:solidFill>
                  <a:srgbClr val="0033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老師的</a:t>
            </a:r>
            <a:r>
              <a:rPr lang="zh-TW" altLang="en-US" sz="4800" kern="100" dirty="0" smtClean="0">
                <a:solidFill>
                  <a:srgbClr val="0033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準備</a:t>
            </a:r>
            <a:endParaRPr lang="en-US" altLang="zh-TW" sz="4800" kern="100" dirty="0" smtClean="0">
              <a:solidFill>
                <a:srgbClr val="0033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4800" kern="100" dirty="0">
                <a:solidFill>
                  <a:srgbClr val="0033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800" kern="100" dirty="0" smtClean="0">
                <a:solidFill>
                  <a:srgbClr val="0033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4800" kern="100" dirty="0" smtClean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en-US" sz="4800" kern="100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摸著石頭過河</a:t>
            </a:r>
          </a:p>
          <a:p>
            <a:r>
              <a:rPr lang="zh-TW" altLang="en-US" sz="4800" kern="1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4800" kern="100" dirty="0" smtClean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4800" kern="100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2011-12</a:t>
            </a:r>
            <a:r>
              <a:rPr lang="zh-TW" altLang="en-US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4800" kern="100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QEF</a:t>
            </a:r>
            <a:r>
              <a:rPr lang="zh-HK" altLang="en-US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撥款</a:t>
            </a:r>
            <a:r>
              <a:rPr lang="zh-TW" altLang="en-US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以  </a:t>
            </a:r>
            <a:endParaRPr lang="en-US" altLang="zh-HK" sz="4800" kern="100" dirty="0" smtClean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4800" kern="100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「從</a:t>
            </a:r>
            <a:r>
              <a:rPr lang="en-US" altLang="zh-TW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認識</a:t>
            </a:r>
            <a:r>
              <a:rPr lang="en-US" altLang="zh-TW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」到</a:t>
            </a:r>
            <a:r>
              <a:rPr lang="en-US" altLang="zh-TW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認</a:t>
            </a:r>
            <a:endParaRPr lang="en-US" altLang="zh-TW" sz="4800" kern="100" dirty="0" smtClean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  同</a:t>
            </a:r>
            <a:r>
              <a:rPr lang="en-US" altLang="zh-TW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」為題，首次製作  </a:t>
            </a:r>
            <a:endParaRPr lang="en-US" altLang="zh-TW" sz="4800" kern="100" dirty="0" smtClean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4800" kern="100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zh-TW" altLang="en-US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電子</a:t>
            </a:r>
            <a:r>
              <a:rPr lang="zh-TW" altLang="en-US" sz="4800" kern="100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書</a:t>
            </a:r>
          </a:p>
          <a:p>
            <a:r>
              <a:rPr lang="zh-TW" altLang="en-US" sz="4800" kern="1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4800" kern="100" dirty="0" smtClean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en-US" sz="4800" kern="100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未達互動</a:t>
            </a:r>
            <a:r>
              <a:rPr lang="zh-TW" altLang="en-US" sz="4800" kern="100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效果</a:t>
            </a:r>
            <a:endParaRPr lang="en-US" altLang="zh-TW" sz="4800" kern="100" dirty="0" smtClean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4600" kern="100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4600" kern="100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64251" y="324433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HK" altLang="en-US" dirty="0"/>
              <a:t>／</a:t>
            </a:r>
          </a:p>
        </p:txBody>
      </p:sp>
    </p:spTree>
    <p:extLst>
      <p:ext uri="{BB962C8B-B14F-4D97-AF65-F5344CB8AC3E}">
        <p14:creationId xmlns:p14="http://schemas.microsoft.com/office/powerpoint/2010/main" val="369015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3110593"/>
            <a:ext cx="9144000" cy="374740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04604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en-US" sz="3600" kern="100" dirty="0" smtClean="0">
                <a:solidFill>
                  <a:srgbClr val="0033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老師的準備</a:t>
            </a:r>
            <a:endParaRPr lang="en-US" altLang="zh-TW" sz="3600" kern="100" dirty="0" smtClean="0">
              <a:solidFill>
                <a:srgbClr val="0033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3600" kern="100" dirty="0" smtClean="0">
                <a:solidFill>
                  <a:srgbClr val="0033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2012-13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借調到課程發展處，研究電子</a:t>
            </a:r>
            <a:endParaRPr lang="en-US" altLang="zh-TW" sz="3600" kern="100" dirty="0" smtClean="0">
              <a:solidFill>
                <a:schemeClr val="accent2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書的好處</a:t>
            </a:r>
          </a:p>
          <a:p>
            <a:pPr>
              <a:spcAft>
                <a:spcPts val="0"/>
              </a:spcAft>
            </a:pP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：互動</a:t>
            </a:r>
          </a:p>
          <a:p>
            <a:pPr>
              <a:spcAft>
                <a:spcPts val="0"/>
              </a:spcAft>
            </a:pP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：自主學習</a:t>
            </a:r>
          </a:p>
          <a:p>
            <a:pPr>
              <a:spcAft>
                <a:spcPts val="0"/>
              </a:spcAft>
            </a:pP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：照顧學習者多樣性</a:t>
            </a:r>
          </a:p>
          <a:p>
            <a:pPr>
              <a:spcAft>
                <a:spcPts val="0"/>
              </a:spcAft>
            </a:pP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：方便剪裁、注入不同材料，例如視頻、</a:t>
            </a:r>
            <a:endParaRPr lang="en-US" altLang="zh-TW" sz="3600" kern="100" dirty="0" smtClean="0">
              <a:solidFill>
                <a:schemeClr val="accent2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</a:t>
            </a:r>
            <a:r>
              <a:rPr lang="en-US" altLang="zh-TW" sz="3600" kern="100" dirty="0" err="1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EDpuzzle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、漫畫、圖表、文字；答案也 </a:t>
            </a:r>
            <a:endParaRPr lang="en-US" altLang="zh-TW" sz="3600" kern="100" dirty="0" smtClean="0">
              <a:solidFill>
                <a:schemeClr val="accent2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分長、短、填充、表格等各類</a:t>
            </a:r>
          </a:p>
          <a:p>
            <a:pPr>
              <a:spcAft>
                <a:spcPts val="0"/>
              </a:spcAft>
            </a:pP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：老師回應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---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「可將平時未能完成的課文</a:t>
            </a:r>
            <a:endParaRPr lang="en-US" altLang="zh-TW" sz="3600" kern="100" dirty="0" smtClean="0">
              <a:solidFill>
                <a:schemeClr val="accent2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內容討論完畢」</a:t>
            </a:r>
          </a:p>
          <a:p>
            <a:pPr>
              <a:spcAft>
                <a:spcPts val="0"/>
              </a:spcAft>
            </a:pP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：範式轉移　→</a:t>
            </a:r>
            <a:r>
              <a:rPr lang="zh-CN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　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老師主導變為學生主導</a:t>
            </a:r>
            <a:endParaRPr lang="en-US" altLang="zh-TW" sz="3600" kern="100" dirty="0" smtClean="0">
              <a:solidFill>
                <a:schemeClr val="accent2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22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3110593"/>
            <a:ext cx="9144000" cy="374740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32732" y="704353"/>
            <a:ext cx="78834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kern="100" dirty="0">
                <a:solidFill>
                  <a:srgbClr val="0033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我校的</a:t>
            </a:r>
            <a:r>
              <a:rPr lang="zh-TW" altLang="zh-HK" sz="4000" kern="100" dirty="0" smtClean="0">
                <a:solidFill>
                  <a:srgbClr val="0033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優勢</a:t>
            </a:r>
            <a:endParaRPr lang="en-US" altLang="zh-TW" sz="4000" kern="100" dirty="0" smtClean="0">
              <a:solidFill>
                <a:srgbClr val="00330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zh-TW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校長</a:t>
            </a:r>
            <a:r>
              <a:rPr lang="zh-TW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提供</a:t>
            </a:r>
            <a:r>
              <a:rPr lang="en-US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IT</a:t>
            </a:r>
            <a:r>
              <a:rPr lang="zh-TW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人力資源</a:t>
            </a:r>
            <a:r>
              <a:rPr lang="zh-TW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購</a:t>
            </a:r>
            <a:r>
              <a:rPr lang="zh-TW" altLang="en-US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買</a:t>
            </a:r>
            <a:endParaRPr lang="en-US" altLang="zh-TW" sz="4000" kern="100" dirty="0" smtClean="0">
              <a:solidFill>
                <a:srgbClr val="00B0F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MacBook</a:t>
            </a:r>
            <a:r>
              <a:rPr lang="zh-TW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iPad</a:t>
            </a:r>
            <a:endParaRPr lang="zh-TW" altLang="zh-HK" sz="4000" kern="100" dirty="0">
              <a:solidFill>
                <a:srgbClr val="00B0F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en-US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老師借調</a:t>
            </a:r>
            <a:r>
              <a:rPr lang="zh-TW" altLang="en-US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到課程發展處</a:t>
            </a:r>
            <a:endParaRPr lang="zh-TW" altLang="zh-HK" sz="4000" kern="100" dirty="0">
              <a:solidFill>
                <a:srgbClr val="00B0F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zh-TW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2014-15</a:t>
            </a:r>
            <a:r>
              <a:rPr lang="zh-HK" altLang="en-US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學年</a:t>
            </a:r>
            <a:r>
              <a:rPr lang="en-US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Wifi-100 </a:t>
            </a:r>
            <a:r>
              <a:rPr lang="zh-HK" altLang="en-US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，全</a:t>
            </a:r>
            <a:r>
              <a:rPr lang="zh-HK" altLang="en-US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校</a:t>
            </a:r>
            <a:endParaRPr lang="en-US" altLang="zh-HK" sz="4000" kern="100" dirty="0" smtClean="0">
              <a:solidFill>
                <a:srgbClr val="00B0F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</a:t>
            </a:r>
            <a:r>
              <a:rPr lang="zh-TW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安裝</a:t>
            </a:r>
            <a:r>
              <a:rPr lang="zh-TW" altLang="en-US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無線網路系統</a:t>
            </a:r>
            <a:endParaRPr lang="zh-TW" altLang="zh-HK" sz="4000" kern="100" dirty="0" smtClean="0">
              <a:solidFill>
                <a:srgbClr val="00B0F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zh-TW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en-US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其他</a:t>
            </a:r>
            <a:r>
              <a:rPr lang="zh-TW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老師</a:t>
            </a:r>
            <a:r>
              <a:rPr lang="zh-TW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配合</a:t>
            </a:r>
            <a:r>
              <a:rPr lang="zh-TW" altLang="en-US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下</a:t>
            </a:r>
            <a:r>
              <a:rPr lang="zh-TW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，引入</a:t>
            </a:r>
            <a:endParaRPr lang="en-US" altLang="zh-TW" sz="4000" kern="100" dirty="0" smtClean="0">
              <a:solidFill>
                <a:srgbClr val="00B0F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</a:t>
            </a:r>
            <a:r>
              <a:rPr lang="en-US" altLang="zh-HK" sz="4000" kern="100" dirty="0" err="1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i</a:t>
            </a:r>
            <a:r>
              <a:rPr lang="en-US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- class</a:t>
            </a:r>
          </a:p>
        </p:txBody>
      </p:sp>
    </p:spTree>
    <p:extLst>
      <p:ext uri="{BB962C8B-B14F-4D97-AF65-F5344CB8AC3E}">
        <p14:creationId xmlns:p14="http://schemas.microsoft.com/office/powerpoint/2010/main" val="135920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3110593"/>
            <a:ext cx="9144000" cy="374740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8382" y="78994"/>
            <a:ext cx="9025618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sz="3600" kern="100" dirty="0" smtClean="0">
                <a:solidFill>
                  <a:srgbClr val="0033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電子書</a:t>
            </a:r>
            <a:r>
              <a:rPr lang="zh-TW" altLang="en-US" sz="3600" kern="100" dirty="0">
                <a:solidFill>
                  <a:srgbClr val="0033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的發展</a:t>
            </a:r>
            <a:endParaRPr lang="zh-TW" altLang="zh-HK" sz="3600" kern="100" dirty="0">
              <a:solidFill>
                <a:srgbClr val="00330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sz="3600" kern="100" dirty="0">
                <a:latin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2013-17</a:t>
            </a:r>
            <a:r>
              <a:rPr lang="zh-HK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期間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製作</a:t>
            </a: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電子書：通識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教育</a:t>
            </a:r>
            <a:endParaRPr lang="en-US" altLang="zh-TW" sz="3600" kern="100" dirty="0" smtClean="0">
              <a:solidFill>
                <a:schemeClr val="accent2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科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本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---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歷史</a:t>
            </a: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科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本</a:t>
            </a: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，歷史與文化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科</a:t>
            </a:r>
            <a:endParaRPr lang="en-US" altLang="zh-TW" sz="3600" kern="100" dirty="0" smtClean="0">
              <a:solidFill>
                <a:schemeClr val="accent2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40</a:t>
            </a: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本，生物科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，中國</a:t>
            </a: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歷史科、英文科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sz="3600" kern="100" dirty="0" smtClean="0">
              <a:solidFill>
                <a:schemeClr val="accent2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化</a:t>
            </a: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學科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…….</a:t>
            </a:r>
            <a:endParaRPr lang="zh-TW" altLang="en-US" sz="3600" kern="100" dirty="0" smtClean="0">
              <a:solidFill>
                <a:schemeClr val="accent2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：</a:t>
            </a: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引入電子書的目標</a:t>
            </a:r>
            <a:endParaRPr lang="en-US" altLang="zh-TW" sz="3600" kern="100" dirty="0" smtClean="0">
              <a:solidFill>
                <a:schemeClr val="accent2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a 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自主</a:t>
            </a: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學習（包括翻轉課室）</a:t>
            </a:r>
          </a:p>
          <a:p>
            <a:pPr>
              <a:spcAft>
                <a:spcPts val="0"/>
              </a:spcAft>
            </a:pP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b 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照顧</a:t>
            </a: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學習者多樣性</a:t>
            </a:r>
          </a:p>
          <a:p>
            <a:pPr>
              <a:spcAft>
                <a:spcPts val="0"/>
              </a:spcAft>
            </a:pP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c  </a:t>
            </a:r>
            <a:r>
              <a:rPr lang="zh-HK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配合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課程</a:t>
            </a: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理念，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如</a:t>
            </a:r>
            <a:r>
              <a:rPr lang="zh-HK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平行課程模式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</a:p>
          <a:p>
            <a:pPr>
              <a:spcAft>
                <a:spcPts val="0"/>
              </a:spcAft>
            </a:pPr>
            <a:r>
              <a:rPr lang="en-US" altLang="zh-TW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Equalizer    (from  Carol A. </a:t>
            </a:r>
            <a:r>
              <a:rPr lang="en-US" altLang="zh-TW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Tomlinson)</a:t>
            </a:r>
          </a:p>
          <a:p>
            <a:pPr>
              <a:spcAft>
                <a:spcPts val="0"/>
              </a:spcAft>
            </a:pPr>
            <a:r>
              <a:rPr lang="en-US" altLang="zh-TW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: 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成效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---2013-15 </a:t>
            </a:r>
            <a:r>
              <a:rPr lang="zh-TW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教院對歷史與文化科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3600" kern="100" dirty="0" smtClean="0">
              <a:solidFill>
                <a:schemeClr val="accent2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QEF</a:t>
            </a:r>
            <a:r>
              <a:rPr lang="zh-HK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成效進行</a:t>
            </a:r>
            <a:r>
              <a:rPr lang="zh-HK" altLang="en-US" sz="3600" kern="100" dirty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行動研究</a:t>
            </a:r>
            <a:r>
              <a:rPr lang="zh-TW" altLang="en-US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，得分接近</a:t>
            </a:r>
            <a:r>
              <a:rPr lang="en-US" altLang="zh-TW" sz="3600" kern="100" dirty="0" smtClean="0">
                <a:solidFill>
                  <a:schemeClr val="accent2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4/5</a:t>
            </a:r>
          </a:p>
          <a:p>
            <a:pPr>
              <a:spcAft>
                <a:spcPts val="0"/>
              </a:spcAft>
            </a:pPr>
            <a:endParaRPr lang="en-US" altLang="zh-TW" sz="3200" kern="100" dirty="0">
              <a:solidFill>
                <a:schemeClr val="accent2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altLang="zh-TW" sz="3200" kern="100" dirty="0">
              <a:solidFill>
                <a:schemeClr val="accent2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12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3110593"/>
            <a:ext cx="9144000" cy="37474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5042" y="308444"/>
            <a:ext cx="88730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kern="100" dirty="0" smtClean="0">
                <a:solidFill>
                  <a:srgbClr val="0000CC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照顧</a:t>
            </a:r>
            <a:r>
              <a:rPr lang="zh-TW" altLang="en-US" sz="3600" kern="100" dirty="0">
                <a:solidFill>
                  <a:srgbClr val="0000CC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學習者多樣性</a:t>
            </a:r>
            <a:r>
              <a:rPr lang="zh-TW" altLang="en-US" sz="3600" kern="100" dirty="0" smtClean="0">
                <a:solidFill>
                  <a:srgbClr val="0000CC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en-US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資料</a:t>
            </a:r>
            <a:r>
              <a:rPr lang="zh-TW" altLang="en-US" sz="36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與答</a:t>
            </a:r>
            <a:r>
              <a:rPr lang="zh-TW" altLang="en-US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題形式多元化，  </a:t>
            </a:r>
            <a:endParaRPr lang="en-US" altLang="zh-TW" sz="3600" kern="100" dirty="0" smtClean="0">
              <a:solidFill>
                <a:srgbClr val="00B0F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36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例如</a:t>
            </a:r>
            <a:r>
              <a:rPr lang="zh-TW" altLang="en-US" sz="36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有視頻、漫畫</a:t>
            </a:r>
            <a:r>
              <a:rPr lang="zh-TW" altLang="en-US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、文字、數據</a:t>
            </a:r>
            <a:r>
              <a:rPr lang="zh-TW" altLang="en-US" sz="36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；</a:t>
            </a:r>
            <a:r>
              <a:rPr lang="zh-TW" altLang="en-US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而答題</a:t>
            </a:r>
            <a:endParaRPr lang="en-US" altLang="zh-TW" sz="3600" kern="100" dirty="0" smtClean="0">
              <a:solidFill>
                <a:srgbClr val="00B0F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36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36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形式方面</a:t>
            </a:r>
            <a:r>
              <a:rPr lang="zh-TW" altLang="en-US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，考慮</a:t>
            </a:r>
            <a:r>
              <a:rPr lang="zh-TW" altLang="en-US" sz="36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到課時有限及部分學生</a:t>
            </a:r>
            <a:r>
              <a:rPr lang="zh-TW" altLang="en-US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不</a:t>
            </a:r>
            <a:endParaRPr lang="en-US" altLang="zh-TW" sz="3600" kern="100" dirty="0" smtClean="0">
              <a:solidFill>
                <a:srgbClr val="00B0F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36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願在 </a:t>
            </a:r>
            <a:r>
              <a:rPr lang="en-US" altLang="zh-TW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iPad</a:t>
            </a:r>
            <a:r>
              <a:rPr lang="zh-TW" altLang="en-US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上</a:t>
            </a:r>
            <a:r>
              <a:rPr lang="zh-TW" altLang="en-US" sz="36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書寫，故此設計較簡單題目</a:t>
            </a:r>
            <a:r>
              <a:rPr lang="zh-TW" altLang="en-US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3600" kern="100" dirty="0" smtClean="0">
              <a:solidFill>
                <a:srgbClr val="00B0F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36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讓</a:t>
            </a:r>
            <a:r>
              <a:rPr lang="zh-TW" altLang="en-US" sz="36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學生回答</a:t>
            </a:r>
            <a:r>
              <a:rPr lang="zh-TW" altLang="en-US" sz="36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3600" kern="100" dirty="0">
              <a:solidFill>
                <a:srgbClr val="FF000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72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3110593"/>
            <a:ext cx="9144000" cy="374740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2421" y="124395"/>
            <a:ext cx="8773297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sz="3200" kern="100" dirty="0" smtClean="0">
                <a:solidFill>
                  <a:srgbClr val="0033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電子</a:t>
            </a:r>
            <a:r>
              <a:rPr lang="zh-TW" altLang="zh-HK" sz="3200" kern="100" dirty="0">
                <a:solidFill>
                  <a:srgbClr val="0033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學習帶來的好處</a:t>
            </a:r>
          </a:p>
          <a:p>
            <a:pPr>
              <a:spcAft>
                <a:spcPts val="0"/>
              </a:spcAft>
            </a:pPr>
            <a:r>
              <a:rPr lang="en-US" altLang="zh-TW" sz="3200" kern="100" dirty="0">
                <a:solidFill>
                  <a:srgbClr val="0000CC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200" kern="100" dirty="0" smtClean="0">
                <a:solidFill>
                  <a:srgbClr val="0000CC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3200" kern="100" dirty="0" smtClean="0">
                <a:solidFill>
                  <a:srgbClr val="0000CC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3200" kern="100" dirty="0">
                <a:solidFill>
                  <a:srgbClr val="0000CC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受環境與時間限制，促進自主學習</a:t>
            </a:r>
          </a:p>
          <a:p>
            <a:pPr>
              <a:spcAft>
                <a:spcPts val="0"/>
              </a:spcAft>
            </a:pPr>
            <a:r>
              <a:rPr lang="zh-TW" altLang="en-US" sz="32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：</a:t>
            </a:r>
            <a:r>
              <a:rPr lang="zh-TW" altLang="en-US" sz="32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老師透過應用程式</a:t>
            </a:r>
            <a:r>
              <a:rPr lang="en-US" altLang="zh-TW" sz="3200" kern="100" dirty="0" err="1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padlet</a:t>
            </a:r>
            <a:r>
              <a:rPr lang="zh-TW" altLang="en-US" sz="32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上載基礎資料和</a:t>
            </a:r>
            <a:r>
              <a:rPr lang="zh-TW" altLang="en-US" sz="32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問  </a:t>
            </a:r>
            <a:endParaRPr lang="en-US" altLang="zh-TW" sz="3200" kern="100" dirty="0" smtClean="0">
              <a:solidFill>
                <a:srgbClr val="00B0F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32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2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zh-TW" altLang="en-US" sz="32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題，學生</a:t>
            </a:r>
            <a:r>
              <a:rPr lang="zh-TW" altLang="en-US" sz="32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在放學後下載問題，閱讀後將</a:t>
            </a:r>
            <a:r>
              <a:rPr lang="zh-TW" altLang="en-US" sz="32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答案</a:t>
            </a:r>
            <a:endParaRPr lang="en-US" altLang="zh-TW" sz="3200" kern="100" dirty="0" smtClean="0">
              <a:solidFill>
                <a:srgbClr val="00B0F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sz="32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2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zh-TW" altLang="en-US" sz="32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上</a:t>
            </a:r>
            <a:r>
              <a:rPr lang="zh-TW" altLang="en-US" sz="32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載</a:t>
            </a:r>
            <a:r>
              <a:rPr lang="zh-TW" altLang="en-US" sz="32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，令</a:t>
            </a:r>
            <a:r>
              <a:rPr lang="zh-TW" altLang="en-US" sz="32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學生在課堂前已掌握基礎資料</a:t>
            </a:r>
            <a:r>
              <a:rPr lang="zh-TW" altLang="en-US" sz="25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標楷體" panose="03000509000000000000" pitchFamily="65" charset="-120"/>
                <a:cs typeface="Times New Roman" panose="02020603050405020304" pitchFamily="18" charset="0"/>
              </a:rPr>
              <a:t> 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標楷體" panose="03000509000000000000" pitchFamily="65" charset="-120"/>
                <a:cs typeface="Times New Roman" panose="02020603050405020304" pitchFamily="18" charset="0"/>
              </a:rPr>
              <a:t> 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標楷體" panose="03000509000000000000" pitchFamily="65" charset="-120"/>
                <a:cs typeface="Times New Roman" panose="02020603050405020304" pitchFamily="18" charset="0"/>
              </a:rPr>
              <a:t> 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79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" y="3822827"/>
            <a:ext cx="9144000" cy="374740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25877" y="839777"/>
            <a:ext cx="57791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sz="4000" kern="100" dirty="0" smtClean="0">
                <a:solidFill>
                  <a:srgbClr val="0000CC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照顧</a:t>
            </a:r>
            <a:r>
              <a:rPr lang="zh-TW" altLang="zh-HK" sz="4000" kern="100" dirty="0">
                <a:solidFill>
                  <a:srgbClr val="0000CC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學習差異</a:t>
            </a:r>
          </a:p>
          <a:p>
            <a:pPr>
              <a:spcAft>
                <a:spcPts val="0"/>
              </a:spcAft>
            </a:pPr>
            <a:r>
              <a:rPr lang="en-US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﹣分組</a:t>
            </a:r>
          </a:p>
          <a:p>
            <a:pPr>
              <a:spcAft>
                <a:spcPts val="0"/>
              </a:spcAft>
            </a:pPr>
            <a:r>
              <a:rPr lang="en-US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﹣同質</a:t>
            </a:r>
            <a:r>
              <a:rPr lang="en-US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異質</a:t>
            </a:r>
            <a:r>
              <a:rPr lang="en-US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zh-HK" sz="4000" kern="100" dirty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專家</a:t>
            </a:r>
            <a:r>
              <a:rPr lang="zh-TW" altLang="zh-HK" sz="4000" kern="100" dirty="0" smtClean="0">
                <a:solidFill>
                  <a:srgbClr val="00B0F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組</a:t>
            </a:r>
            <a:endParaRPr lang="zh-TW" altLang="zh-HK" sz="4000" kern="100" dirty="0">
              <a:solidFill>
                <a:srgbClr val="00B0F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3792"/>
            <a:ext cx="9144000" cy="397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2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3110593"/>
            <a:ext cx="9144000" cy="374740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1258" y="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Aft>
                <a:spcPts val="0"/>
              </a:spcAft>
            </a:pPr>
            <a:endParaRPr lang="en-US" altLang="zh-TW" kern="100" dirty="0"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zh-TW" altLang="zh-HK" sz="3600" kern="100" dirty="0" smtClean="0">
                <a:solidFill>
                  <a:srgbClr val="0000CC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製作過程</a:t>
            </a:r>
            <a:endParaRPr lang="en-US" altLang="zh-TW" sz="3600" kern="100" dirty="0" smtClean="0">
              <a:solidFill>
                <a:srgbClr val="0000CC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 smtClean="0">
                <a:latin typeface="標楷體" panose="03000509000000000000" pitchFamily="65" charset="-120"/>
                <a:cs typeface="Times New Roman" panose="02020603050405020304" pitchFamily="18" charset="0"/>
              </a:rPr>
              <a:t>          </a:t>
            </a:r>
            <a:endParaRPr lang="zh-HK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90" y="1160872"/>
            <a:ext cx="7106220" cy="38994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835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3110593"/>
            <a:ext cx="9144000" cy="374740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588156" y="2002597"/>
            <a:ext cx="3736920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HK" altLang="en-US" sz="138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方正粗圓" panose="03000509000000000000" pitchFamily="65" charset="-120"/>
                <a:ea typeface="方正粗圓" panose="03000509000000000000" pitchFamily="65" charset="-120"/>
              </a:rPr>
              <a:t>謝謝</a:t>
            </a:r>
          </a:p>
        </p:txBody>
      </p:sp>
    </p:spTree>
    <p:extLst>
      <p:ext uri="{BB962C8B-B14F-4D97-AF65-F5344CB8AC3E}">
        <p14:creationId xmlns:p14="http://schemas.microsoft.com/office/powerpoint/2010/main" val="330318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微風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878</TotalTime>
  <Words>479</Words>
  <Application>Microsoft Office PowerPoint</Application>
  <PresentationFormat>如螢幕大小 (4:3)</PresentationFormat>
  <Paragraphs>68</Paragraphs>
  <Slides>11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24" baseType="lpstr">
      <vt:lpstr>News Gothic MT</vt:lpstr>
      <vt:lpstr>宋体</vt:lpstr>
      <vt:lpstr>方正粗圓</vt:lpstr>
      <vt:lpstr>新細明體</vt:lpstr>
      <vt:lpstr>標楷體</vt:lpstr>
      <vt:lpstr>Arial</vt:lpstr>
      <vt:lpstr>Calibri</vt:lpstr>
      <vt:lpstr>Calibri Light</vt:lpstr>
      <vt:lpstr>Times New Roman</vt:lpstr>
      <vt:lpstr>Wingdings 2</vt:lpstr>
      <vt:lpstr>Office 佈景主題</vt:lpstr>
      <vt:lpstr>微風</vt:lpstr>
      <vt:lpstr>Acrobat Document</vt:lpstr>
      <vt:lpstr>在通識教育科運用資訊科技促進學與教——以一帶一路建設為例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運用資訊科技在通識教育科    ——以一帶一路建設為例</dc:title>
  <dc:creator>TSOI Yuk Ki</dc:creator>
  <cp:lastModifiedBy>LEUNG, Sai-tung Vincent</cp:lastModifiedBy>
  <cp:revision>60</cp:revision>
  <cp:lastPrinted>2017-02-27T01:25:35Z</cp:lastPrinted>
  <dcterms:created xsi:type="dcterms:W3CDTF">2017-02-17T03:01:39Z</dcterms:created>
  <dcterms:modified xsi:type="dcterms:W3CDTF">2020-07-08T01:43:32Z</dcterms:modified>
</cp:coreProperties>
</file>