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sldIdLst>
    <p:sldId id="256" r:id="rId3"/>
    <p:sldId id="257" r:id="rId4"/>
    <p:sldId id="258" r:id="rId5"/>
    <p:sldId id="259" r:id="rId6"/>
    <p:sldId id="316" r:id="rId7"/>
    <p:sldId id="262" r:id="rId8"/>
    <p:sldId id="318" r:id="rId9"/>
    <p:sldId id="263" r:id="rId10"/>
    <p:sldId id="319" r:id="rId11"/>
    <p:sldId id="322" r:id="rId12"/>
    <p:sldId id="323" r:id="rId13"/>
    <p:sldId id="324" r:id="rId14"/>
    <p:sldId id="321" r:id="rId15"/>
    <p:sldId id="342" r:id="rId16"/>
    <p:sldId id="343" r:id="rId17"/>
    <p:sldId id="344" r:id="rId18"/>
    <p:sldId id="265" r:id="rId19"/>
    <p:sldId id="320" r:id="rId20"/>
    <p:sldId id="345" r:id="rId21"/>
    <p:sldId id="267" r:id="rId22"/>
    <p:sldId id="325" r:id="rId23"/>
    <p:sldId id="326" r:id="rId24"/>
    <p:sldId id="327" r:id="rId25"/>
    <p:sldId id="330" r:id="rId26"/>
    <p:sldId id="331" r:id="rId27"/>
    <p:sldId id="328" r:id="rId28"/>
    <p:sldId id="329" r:id="rId29"/>
    <p:sldId id="332" r:id="rId30"/>
    <p:sldId id="335" r:id="rId31"/>
    <p:sldId id="336" r:id="rId32"/>
    <p:sldId id="337" r:id="rId33"/>
    <p:sldId id="338" r:id="rId34"/>
    <p:sldId id="339" r:id="rId35"/>
    <p:sldId id="340" r:id="rId36"/>
    <p:sldId id="341" r:id="rId37"/>
    <p:sldId id="333" r:id="rId38"/>
    <p:sldId id="268" r:id="rId39"/>
    <p:sldId id="347" r:id="rId40"/>
    <p:sldId id="348" r:id="rId41"/>
    <p:sldId id="349" r:id="rId42"/>
  </p:sldIdLst>
  <p:sldSz cx="9144000" cy="6858000" type="screen4x3"/>
  <p:notesSz cx="6797675" cy="9928225"/>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BBE2D78-4B82-4646-92C5-529B6B81800E}" type="datetimeFigureOut">
              <a:rPr lang="zh-HK" altLang="en-US" smtClean="0"/>
              <a:t>29/2/2016</a:t>
            </a:fld>
            <a:endParaRPr lang="zh-HK"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FF0240DA-388D-40DE-AEB4-15B81CACB0EF}" type="slidenum">
              <a:rPr lang="zh-HK" altLang="en-US" smtClean="0"/>
              <a:t>‹#›</a:t>
            </a:fld>
            <a:endParaRPr lang="zh-HK" altLang="en-US"/>
          </a:p>
        </p:txBody>
      </p:sp>
    </p:spTree>
    <p:extLst>
      <p:ext uri="{BB962C8B-B14F-4D97-AF65-F5344CB8AC3E}">
        <p14:creationId xmlns:p14="http://schemas.microsoft.com/office/powerpoint/2010/main" val="692053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HK"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HK" altLang="en-US"/>
          </a:p>
        </p:txBody>
      </p:sp>
      <p:sp>
        <p:nvSpPr>
          <p:cNvPr id="4" name="日期版面配置區 3"/>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5" name="頁尾版面配置區 4"/>
          <p:cNvSpPr>
            <a:spLocks noGrp="1"/>
          </p:cNvSpPr>
          <p:nvPr>
            <p:ph type="ftr" sz="quarter" idx="11"/>
          </p:nvPr>
        </p:nvSpPr>
        <p:spPr/>
        <p:txBody>
          <a:bodyPr/>
          <a:lstStyle/>
          <a:p>
            <a:endParaRPr lang="zh-HK" altLang="en-US"/>
          </a:p>
        </p:txBody>
      </p:sp>
      <p:sp>
        <p:nvSpPr>
          <p:cNvPr id="6" name="投影片編號版面配置區 5"/>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40882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HK"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日期版面配置區 3"/>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5" name="頁尾版面配置區 4"/>
          <p:cNvSpPr>
            <a:spLocks noGrp="1"/>
          </p:cNvSpPr>
          <p:nvPr>
            <p:ph type="ftr" sz="quarter" idx="11"/>
          </p:nvPr>
        </p:nvSpPr>
        <p:spPr/>
        <p:txBody>
          <a:bodyPr/>
          <a:lstStyle/>
          <a:p>
            <a:endParaRPr lang="zh-HK" altLang="en-US"/>
          </a:p>
        </p:txBody>
      </p:sp>
      <p:sp>
        <p:nvSpPr>
          <p:cNvPr id="6" name="投影片編號版面配置區 5"/>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2392431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HK"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5" name="頁尾版面配置區 4"/>
          <p:cNvSpPr>
            <a:spLocks noGrp="1"/>
          </p:cNvSpPr>
          <p:nvPr>
            <p:ph type="ftr" sz="quarter" idx="11"/>
          </p:nvPr>
        </p:nvSpPr>
        <p:spPr/>
        <p:txBody>
          <a:bodyPr/>
          <a:lstStyle/>
          <a:p>
            <a:endParaRPr lang="zh-HK" altLang="en-US"/>
          </a:p>
        </p:txBody>
      </p:sp>
      <p:sp>
        <p:nvSpPr>
          <p:cNvPr id="6" name="投影片編號版面配置區 5"/>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2854524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HK"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5" name="日期版面配置區 4"/>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6" name="頁尾版面配置區 5"/>
          <p:cNvSpPr>
            <a:spLocks noGrp="1"/>
          </p:cNvSpPr>
          <p:nvPr>
            <p:ph type="ftr" sz="quarter" idx="11"/>
          </p:nvPr>
        </p:nvSpPr>
        <p:spPr/>
        <p:txBody>
          <a:bodyPr/>
          <a:lstStyle/>
          <a:p>
            <a:endParaRPr lang="zh-HK" altLang="en-US"/>
          </a:p>
        </p:txBody>
      </p:sp>
      <p:sp>
        <p:nvSpPr>
          <p:cNvPr id="7" name="投影片編號版面配置區 6"/>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374701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HK"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7" name="日期版面配置區 6"/>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8" name="頁尾版面配置區 7"/>
          <p:cNvSpPr>
            <a:spLocks noGrp="1"/>
          </p:cNvSpPr>
          <p:nvPr>
            <p:ph type="ftr" sz="quarter" idx="11"/>
          </p:nvPr>
        </p:nvSpPr>
        <p:spPr/>
        <p:txBody>
          <a:bodyPr/>
          <a:lstStyle/>
          <a:p>
            <a:endParaRPr lang="zh-HK" altLang="en-US"/>
          </a:p>
        </p:txBody>
      </p:sp>
      <p:sp>
        <p:nvSpPr>
          <p:cNvPr id="9" name="投影片編號版面配置區 8"/>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1921205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HK" altLang="en-US"/>
          </a:p>
        </p:txBody>
      </p:sp>
      <p:sp>
        <p:nvSpPr>
          <p:cNvPr id="3" name="日期版面配置區 2"/>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4" name="頁尾版面配置區 3"/>
          <p:cNvSpPr>
            <a:spLocks noGrp="1"/>
          </p:cNvSpPr>
          <p:nvPr>
            <p:ph type="ftr" sz="quarter" idx="11"/>
          </p:nvPr>
        </p:nvSpPr>
        <p:spPr/>
        <p:txBody>
          <a:bodyPr/>
          <a:lstStyle/>
          <a:p>
            <a:endParaRPr lang="zh-HK" altLang="en-US"/>
          </a:p>
        </p:txBody>
      </p:sp>
      <p:sp>
        <p:nvSpPr>
          <p:cNvPr id="5" name="投影片編號版面配置區 4"/>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2676704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3" name="頁尾版面配置區 2"/>
          <p:cNvSpPr>
            <a:spLocks noGrp="1"/>
          </p:cNvSpPr>
          <p:nvPr>
            <p:ph type="ftr" sz="quarter" idx="11"/>
          </p:nvPr>
        </p:nvSpPr>
        <p:spPr/>
        <p:txBody>
          <a:bodyPr/>
          <a:lstStyle/>
          <a:p>
            <a:endParaRPr lang="zh-HK" altLang="en-US"/>
          </a:p>
        </p:txBody>
      </p:sp>
      <p:sp>
        <p:nvSpPr>
          <p:cNvPr id="4" name="投影片編號版面配置區 3"/>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1223552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HK"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6" name="頁尾版面配置區 5"/>
          <p:cNvSpPr>
            <a:spLocks noGrp="1"/>
          </p:cNvSpPr>
          <p:nvPr>
            <p:ph type="ftr" sz="quarter" idx="11"/>
          </p:nvPr>
        </p:nvSpPr>
        <p:spPr/>
        <p:txBody>
          <a:bodyPr/>
          <a:lstStyle/>
          <a:p>
            <a:endParaRPr lang="zh-HK" altLang="en-US"/>
          </a:p>
        </p:txBody>
      </p:sp>
      <p:sp>
        <p:nvSpPr>
          <p:cNvPr id="7" name="投影片編號版面配置區 6"/>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3513205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HK"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6" name="頁尾版面配置區 5"/>
          <p:cNvSpPr>
            <a:spLocks noGrp="1"/>
          </p:cNvSpPr>
          <p:nvPr>
            <p:ph type="ftr" sz="quarter" idx="11"/>
          </p:nvPr>
        </p:nvSpPr>
        <p:spPr/>
        <p:txBody>
          <a:bodyPr/>
          <a:lstStyle/>
          <a:p>
            <a:endParaRPr lang="zh-HK" altLang="en-US"/>
          </a:p>
        </p:txBody>
      </p:sp>
      <p:sp>
        <p:nvSpPr>
          <p:cNvPr id="7" name="投影片編號版面配置區 6"/>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386703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HK"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日期版面配置區 3"/>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5" name="頁尾版面配置區 4"/>
          <p:cNvSpPr>
            <a:spLocks noGrp="1"/>
          </p:cNvSpPr>
          <p:nvPr>
            <p:ph type="ftr" sz="quarter" idx="11"/>
          </p:nvPr>
        </p:nvSpPr>
        <p:spPr/>
        <p:txBody>
          <a:bodyPr/>
          <a:lstStyle/>
          <a:p>
            <a:endParaRPr lang="zh-HK" altLang="en-US"/>
          </a:p>
        </p:txBody>
      </p:sp>
      <p:sp>
        <p:nvSpPr>
          <p:cNvPr id="6" name="投影片編號版面配置區 5"/>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116659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HK"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日期版面配置區 3"/>
          <p:cNvSpPr>
            <a:spLocks noGrp="1"/>
          </p:cNvSpPr>
          <p:nvPr>
            <p:ph type="dt" sz="half" idx="10"/>
          </p:nvPr>
        </p:nvSpPr>
        <p:spPr/>
        <p:txBody>
          <a:bodyPr/>
          <a:lstStyle/>
          <a:p>
            <a:fld id="{67D51D59-35DE-42AF-8361-74027B4D1AA3}" type="datetimeFigureOut">
              <a:rPr lang="zh-HK" altLang="en-US" smtClean="0"/>
              <a:t>29/2/2016</a:t>
            </a:fld>
            <a:endParaRPr lang="zh-HK" altLang="en-US"/>
          </a:p>
        </p:txBody>
      </p:sp>
      <p:sp>
        <p:nvSpPr>
          <p:cNvPr id="5" name="頁尾版面配置區 4"/>
          <p:cNvSpPr>
            <a:spLocks noGrp="1"/>
          </p:cNvSpPr>
          <p:nvPr>
            <p:ph type="ftr" sz="quarter" idx="11"/>
          </p:nvPr>
        </p:nvSpPr>
        <p:spPr/>
        <p:txBody>
          <a:bodyPr/>
          <a:lstStyle/>
          <a:p>
            <a:endParaRPr lang="zh-HK" altLang="en-US"/>
          </a:p>
        </p:txBody>
      </p:sp>
      <p:sp>
        <p:nvSpPr>
          <p:cNvPr id="6" name="投影片編號版面配置區 5"/>
          <p:cNvSpPr>
            <a:spLocks noGrp="1"/>
          </p:cNvSpPr>
          <p:nvPr>
            <p:ph type="sldNum" sz="quarter" idx="12"/>
          </p:nvPr>
        </p:nvSpPr>
        <p:spPr/>
        <p:txBody>
          <a:body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3924424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7" name="矩形 6"/>
          <p:cNvSpPr/>
          <p:nvPr/>
        </p:nvSpPr>
        <p:spPr>
          <a:xfrm>
            <a:off x="685800" y="3196686"/>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ctrTitle"/>
          </p:nvPr>
        </p:nvSpPr>
        <p:spPr>
          <a:xfrm>
            <a:off x="685800" y="1676401"/>
            <a:ext cx="7772400" cy="1538286"/>
          </a:xfrm>
        </p:spPr>
        <p:txBody>
          <a:bodyPr anchor="b"/>
          <a:lstStyle/>
          <a:p>
            <a:r>
              <a:rPr kumimoji="0" lang="zh-TW" altLang="en-US" smtClean="0"/>
              <a:t>按一下以編輯母片標題樣式</a:t>
            </a:r>
            <a:endParaRPr kumimoji="0" lang="en-US"/>
          </a:p>
        </p:txBody>
      </p:sp>
      <p:sp>
        <p:nvSpPr>
          <p:cNvPr id="3" name="副標題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TW" altLang="en-US" smtClean="0"/>
              <a:t>按一下以編輯母片副標題樣式</a:t>
            </a:r>
            <a:endParaRPr kumimoji="0" lang="en-US"/>
          </a:p>
        </p:txBody>
      </p:sp>
      <p:sp>
        <p:nvSpPr>
          <p:cNvPr id="4" name="日期版面配置區 3"/>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5" name="頁尾版面配置區 4"/>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6" name="投影片編號版面配置區 5"/>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3321951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a:xfrm>
            <a:off x="73152" y="6400800"/>
            <a:ext cx="3200400" cy="283800"/>
          </a:xfrm>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5" name="頁尾版面配置區 4"/>
          <p:cNvSpPr>
            <a:spLocks noGrp="1"/>
          </p:cNvSpPr>
          <p:nvPr>
            <p:ph type="ftr" sz="quarter" idx="11"/>
          </p:nvPr>
        </p:nvSpPr>
        <p:spPr>
          <a:xfrm>
            <a:off x="5330952" y="6400800"/>
            <a:ext cx="3733800" cy="283800"/>
          </a:xfrm>
        </p:spPr>
        <p:txBody>
          <a:bodyPr/>
          <a:lstStyle/>
          <a:p>
            <a:endParaRPr lang="zh-TW" altLang="en-US">
              <a:solidFill>
                <a:srgbClr val="2F2F2F">
                  <a:lumMod val="75000"/>
                  <a:lumOff val="25000"/>
                </a:srgbClr>
              </a:solidFill>
            </a:endParaRPr>
          </a:p>
        </p:txBody>
      </p:sp>
      <p:sp>
        <p:nvSpPr>
          <p:cNvPr id="6" name="投影片編號版面配置區 5"/>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3273049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7" name="矩形 6"/>
          <p:cNvSpPr/>
          <p:nvPr/>
        </p:nvSpPr>
        <p:spPr>
          <a:xfrm>
            <a:off x="685800" y="3143248"/>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title"/>
          </p:nvPr>
        </p:nvSpPr>
        <p:spPr>
          <a:xfrm>
            <a:off x="722313" y="3143248"/>
            <a:ext cx="7772400" cy="1362075"/>
          </a:xfrm>
        </p:spPr>
        <p:txBody>
          <a:bodyPr anchor="t"/>
          <a:lstStyle>
            <a:lvl1pPr algn="ctr">
              <a:defRPr sz="4000" b="0" cap="all"/>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5" name="頁尾版面配置區 4"/>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6" name="投影片編號版面配置區 5"/>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1806389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矩形 7"/>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6" name="頁尾版面配置區 5"/>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7" name="投影片編號版面配置區 6"/>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2788859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矩形 9"/>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title"/>
          </p:nvPr>
        </p:nvSpPr>
        <p:spPr/>
        <p:txBody>
          <a:bodyPr/>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8" name="頁尾版面配置區 7"/>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9" name="投影片編號版面配置區 8"/>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1878643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6" name="矩形 5"/>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4" name="頁尾版面配置區 3"/>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5" name="投影片編號版面配置區 4"/>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42041343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3" name="頁尾版面配置區 2"/>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4" name="投影片編號版面配置區 3"/>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141115744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矩形 7"/>
          <p:cNvSpPr/>
          <p:nvPr/>
        </p:nvSpPr>
        <p:spPr>
          <a:xfrm>
            <a:off x="2786050" y="1053546"/>
            <a:ext cx="5904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title"/>
          </p:nvPr>
        </p:nvSpPr>
        <p:spPr>
          <a:xfrm>
            <a:off x="2786050" y="228600"/>
            <a:ext cx="5900752" cy="842946"/>
          </a:xfrm>
        </p:spPr>
        <p:txBody>
          <a:bodyPr anchor="b"/>
          <a:lstStyle>
            <a:lvl1pPr algn="ctr">
              <a:defRPr sz="2800" b="0"/>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文字版面配置區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6" name="頁尾版面配置區 5"/>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7" name="投影片編號版面配置區 6"/>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41162470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bg>
      <p:bgRef idx="1002">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533400" y="304800"/>
            <a:ext cx="6400800" cy="685800"/>
          </a:xfrm>
        </p:spPr>
        <p:txBody>
          <a:bodyPr anchor="ctr"/>
          <a:lstStyle>
            <a:lvl1pPr algn="l">
              <a:defRPr sz="2400" b="0"/>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TW" altLang="en-US" smtClean="0"/>
              <a:t>按一下圖示以新增圖片</a:t>
            </a:r>
            <a:endParaRPr kumimoji="0" lang="en-US"/>
          </a:p>
        </p:txBody>
      </p:sp>
      <p:sp>
        <p:nvSpPr>
          <p:cNvPr id="4" name="文字版面配置區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6" name="頁尾版面配置區 5"/>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7" name="投影片編號版面配置區 6"/>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925869213"/>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5" name="頁尾版面配置區 4"/>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6" name="投影片編號版面配置區 5"/>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64514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215206" y="274638"/>
            <a:ext cx="1471594" cy="6011882"/>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38"/>
            <a:ext cx="6686568" cy="6011882"/>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5" name="頁尾版面配置區 4"/>
          <p:cNvSpPr>
            <a:spLocks noGrp="1"/>
          </p:cNvSpPr>
          <p:nvPr>
            <p:ph type="ftr" sz="quarter" idx="11"/>
          </p:nvPr>
        </p:nvSpPr>
        <p:spPr/>
        <p:txBody>
          <a:bodyPr/>
          <a:lstStyle/>
          <a:p>
            <a:endParaRPr lang="zh-TW" altLang="en-US">
              <a:solidFill>
                <a:srgbClr val="2F2F2F">
                  <a:lumMod val="75000"/>
                  <a:lumOff val="25000"/>
                </a:srgbClr>
              </a:solidFill>
            </a:endParaRPr>
          </a:p>
        </p:txBody>
      </p:sp>
      <p:sp>
        <p:nvSpPr>
          <p:cNvPr id="6" name="投影片編號版面配置區 5"/>
          <p:cNvSpPr>
            <a:spLocks noGrp="1"/>
          </p:cNvSpPr>
          <p:nvPr>
            <p:ph type="sldNum" sz="quarter" idx="12"/>
          </p:nvPr>
        </p:nvSpPr>
        <p:spPr/>
        <p:txBody>
          <a:body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Tree>
    <p:extLst>
      <p:ext uri="{BB962C8B-B14F-4D97-AF65-F5344CB8AC3E}">
        <p14:creationId xmlns:p14="http://schemas.microsoft.com/office/powerpoint/2010/main" val="2815019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HK"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D51D59-35DE-42AF-8361-74027B4D1AA3}" type="datetimeFigureOut">
              <a:rPr lang="zh-HK" altLang="en-US" smtClean="0"/>
              <a:t>29/2/2016</a:t>
            </a:fld>
            <a:endParaRPr lang="zh-HK"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AA3F8-22B4-4651-92B6-1CFCFC27B5A2}" type="slidenum">
              <a:rPr lang="zh-HK" altLang="en-US" smtClean="0"/>
              <a:t>‹#›</a:t>
            </a:fld>
            <a:endParaRPr lang="zh-HK" altLang="en-US"/>
          </a:p>
        </p:txBody>
      </p:sp>
    </p:spTree>
    <p:extLst>
      <p:ext uri="{BB962C8B-B14F-4D97-AF65-F5344CB8AC3E}">
        <p14:creationId xmlns:p14="http://schemas.microsoft.com/office/powerpoint/2010/main" val="4079918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矩形 6"/>
          <p:cNvSpPr/>
          <p:nvPr/>
        </p:nvSpPr>
        <p:spPr>
          <a:xfrm>
            <a:off x="0" y="6678000"/>
            <a:ext cx="9144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版面配置區 1"/>
          <p:cNvSpPr>
            <a:spLocks noGrp="1"/>
          </p:cNvSpPr>
          <p:nvPr>
            <p:ph type="title"/>
          </p:nvPr>
        </p:nvSpPr>
        <p:spPr>
          <a:xfrm>
            <a:off x="457200" y="274638"/>
            <a:ext cx="8229600" cy="1143000"/>
          </a:xfrm>
          <a:prstGeom prst="rect">
            <a:avLst/>
          </a:prstGeom>
        </p:spPr>
        <p:txBody>
          <a:bodyPr vert="horz" rtlCol="0" anchor="ctr">
            <a:normAutofit/>
          </a:body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600200"/>
            <a:ext cx="8229600" cy="4686320"/>
          </a:xfrm>
          <a:prstGeom prst="rect">
            <a:avLst/>
          </a:prstGeom>
        </p:spPr>
        <p:txBody>
          <a:bodyPr vert="horz" rtlCol="0">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4" name="日期版面配置區 3"/>
          <p:cNvSpPr>
            <a:spLocks noGrp="1"/>
          </p:cNvSpPr>
          <p:nvPr>
            <p:ph type="dt" sz="half" idx="2"/>
          </p:nvPr>
        </p:nvSpPr>
        <p:spPr>
          <a:xfrm>
            <a:off x="76200" y="6400800"/>
            <a:ext cx="32004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A73DC90E-D21D-4F30-B6C8-8C167148835B}" type="datetimeFigureOut">
              <a:rPr lang="zh-TW" altLang="en-US" smtClean="0">
                <a:solidFill>
                  <a:srgbClr val="2F2F2F">
                    <a:lumMod val="75000"/>
                    <a:lumOff val="25000"/>
                  </a:srgbClr>
                </a:solidFill>
              </a:rPr>
              <a:pPr/>
              <a:t>2016/2/29</a:t>
            </a:fld>
            <a:endParaRPr lang="zh-TW" altLang="en-US">
              <a:solidFill>
                <a:srgbClr val="2F2F2F">
                  <a:lumMod val="75000"/>
                  <a:lumOff val="25000"/>
                </a:srgbClr>
              </a:solidFill>
            </a:endParaRPr>
          </a:p>
        </p:txBody>
      </p:sp>
      <p:sp>
        <p:nvSpPr>
          <p:cNvPr id="5" name="頁尾版面配置區 4"/>
          <p:cNvSpPr>
            <a:spLocks noGrp="1"/>
          </p:cNvSpPr>
          <p:nvPr>
            <p:ph type="ftr" sz="quarter" idx="3"/>
          </p:nvPr>
        </p:nvSpPr>
        <p:spPr>
          <a:xfrm>
            <a:off x="5334000" y="6400800"/>
            <a:ext cx="37338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TW" altLang="en-US">
              <a:solidFill>
                <a:srgbClr val="2F2F2F">
                  <a:lumMod val="75000"/>
                  <a:lumOff val="25000"/>
                </a:srgbClr>
              </a:solidFill>
            </a:endParaRPr>
          </a:p>
        </p:txBody>
      </p:sp>
      <p:sp>
        <p:nvSpPr>
          <p:cNvPr id="6" name="投影片編號版面配置區 5"/>
          <p:cNvSpPr>
            <a:spLocks noGrp="1"/>
          </p:cNvSpPr>
          <p:nvPr>
            <p:ph type="sldNum" sz="quarter" idx="4"/>
          </p:nvPr>
        </p:nvSpPr>
        <p:spPr>
          <a:xfrm>
            <a:off x="4114800" y="6400800"/>
            <a:ext cx="9144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59C8A2DD-19CC-4069-9E41-46D8F62451D9}" type="slidenum">
              <a:rPr lang="zh-TW" altLang="en-US" smtClean="0">
                <a:solidFill>
                  <a:srgbClr val="2F2F2F">
                    <a:lumMod val="75000"/>
                    <a:lumOff val="25000"/>
                  </a:srgbClr>
                </a:solidFill>
              </a:rPr>
              <a:pPr/>
              <a:t>‹#›</a:t>
            </a:fld>
            <a:endParaRPr lang="zh-TW" altLang="en-US">
              <a:solidFill>
                <a:srgbClr val="2F2F2F">
                  <a:lumMod val="75000"/>
                  <a:lumOff val="25000"/>
                </a:srgbClr>
              </a:solidFill>
            </a:endParaRPr>
          </a:p>
        </p:txBody>
      </p:sp>
      <p:sp>
        <p:nvSpPr>
          <p:cNvPr id="8" name="矩形 7"/>
          <p:cNvSpPr/>
          <p:nvPr/>
        </p:nvSpPr>
        <p:spPr>
          <a:xfrm>
            <a:off x="0" y="0"/>
            <a:ext cx="9144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939321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MOUdmzaZrc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500dhPNZfH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83568" y="980728"/>
            <a:ext cx="7990656" cy="1872208"/>
          </a:xfrm>
        </p:spPr>
        <p:txBody>
          <a:bodyPr/>
          <a:lstStyle/>
          <a:p>
            <a:r>
              <a:rPr lang="en-US" altLang="zh-HK" dirty="0" smtClean="0">
                <a:solidFill>
                  <a:srgbClr val="FF0000"/>
                </a:solidFill>
              </a:rPr>
              <a:t>U</a:t>
            </a:r>
            <a:r>
              <a:rPr lang="en-US" altLang="zh-HK" dirty="0" smtClean="0"/>
              <a:t>niversal </a:t>
            </a:r>
            <a:r>
              <a:rPr lang="en-US" altLang="zh-HK" dirty="0" smtClean="0">
                <a:solidFill>
                  <a:srgbClr val="FF0000"/>
                </a:solidFill>
              </a:rPr>
              <a:t>D</a:t>
            </a:r>
            <a:r>
              <a:rPr lang="en-US" altLang="zh-HK" dirty="0" smtClean="0"/>
              <a:t>esign for </a:t>
            </a:r>
            <a:r>
              <a:rPr lang="en-US" altLang="zh-HK" dirty="0" smtClean="0">
                <a:solidFill>
                  <a:srgbClr val="FF0000"/>
                </a:solidFill>
              </a:rPr>
              <a:t>L</a:t>
            </a:r>
            <a:r>
              <a:rPr lang="en-US" altLang="zh-HK" dirty="0" smtClean="0"/>
              <a:t>earning</a:t>
            </a:r>
            <a:br>
              <a:rPr lang="en-US" altLang="zh-HK" dirty="0" smtClean="0"/>
            </a:br>
            <a:r>
              <a:rPr lang="zh-TW" altLang="en-US" dirty="0" smtClean="0"/>
              <a:t>通用設計學習</a:t>
            </a:r>
            <a:endParaRPr lang="zh-HK" altLang="en-US" dirty="0"/>
          </a:p>
        </p:txBody>
      </p:sp>
      <p:sp>
        <p:nvSpPr>
          <p:cNvPr id="3" name="副標題 2"/>
          <p:cNvSpPr>
            <a:spLocks noGrp="1"/>
          </p:cNvSpPr>
          <p:nvPr>
            <p:ph type="subTitle" idx="1"/>
          </p:nvPr>
        </p:nvSpPr>
        <p:spPr>
          <a:xfrm>
            <a:off x="899592" y="3284984"/>
            <a:ext cx="7848872" cy="1656184"/>
          </a:xfrm>
        </p:spPr>
        <p:txBody>
          <a:bodyPr>
            <a:normAutofit/>
          </a:bodyPr>
          <a:lstStyle/>
          <a:p>
            <a:endParaRPr lang="en-US" altLang="zh-HK" sz="2200" dirty="0" smtClean="0"/>
          </a:p>
          <a:p>
            <a:pPr algn="l"/>
            <a:r>
              <a:rPr lang="en-US" altLang="zh-HK" sz="2400" dirty="0"/>
              <a:t>Long Story </a:t>
            </a:r>
            <a:r>
              <a:rPr lang="en-US" altLang="zh-HK" sz="2400" dirty="0" err="1"/>
              <a:t>Shortz</a:t>
            </a:r>
            <a:r>
              <a:rPr lang="en-US" altLang="zh-HK" sz="2400" dirty="0"/>
              <a:t> - Universal Design for </a:t>
            </a:r>
            <a:r>
              <a:rPr lang="en-US" altLang="zh-HK" sz="2400" dirty="0" smtClean="0"/>
              <a:t>Learning</a:t>
            </a:r>
          </a:p>
          <a:p>
            <a:pPr algn="l"/>
            <a:r>
              <a:rPr lang="en-US" altLang="zh-HK" sz="2400" dirty="0" smtClean="0"/>
              <a:t>https</a:t>
            </a:r>
            <a:r>
              <a:rPr lang="en-US" altLang="zh-HK" sz="2400" dirty="0"/>
              <a:t>://www.youtube.com/watch?v=jTesLcx3VmE</a:t>
            </a:r>
            <a:endParaRPr lang="en-US" altLang="zh-HK" sz="2400" dirty="0" smtClean="0"/>
          </a:p>
          <a:p>
            <a:endParaRPr lang="en-US" altLang="zh-HK" sz="2400" dirty="0"/>
          </a:p>
        </p:txBody>
      </p:sp>
    </p:spTree>
    <p:extLst>
      <p:ext uri="{BB962C8B-B14F-4D97-AF65-F5344CB8AC3E}">
        <p14:creationId xmlns:p14="http://schemas.microsoft.com/office/powerpoint/2010/main" val="4281894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HK" dirty="0" smtClean="0">
                <a:solidFill>
                  <a:srgbClr val="FF0000"/>
                </a:solidFill>
              </a:rPr>
              <a:t>What</a:t>
            </a:r>
            <a:r>
              <a:rPr lang="en-US" altLang="zh-HK" dirty="0" smtClean="0"/>
              <a:t> is </a:t>
            </a:r>
            <a:r>
              <a:rPr lang="en-US" altLang="zh-HK" dirty="0" smtClean="0">
                <a:solidFill>
                  <a:srgbClr val="FF0000"/>
                </a:solidFill>
              </a:rPr>
              <a:t>U</a:t>
            </a:r>
            <a:r>
              <a:rPr lang="en-US" altLang="zh-HK" dirty="0" smtClean="0"/>
              <a:t>niversal </a:t>
            </a:r>
            <a:r>
              <a:rPr lang="en-US" altLang="zh-HK" dirty="0" smtClean="0">
                <a:solidFill>
                  <a:srgbClr val="FF0000"/>
                </a:solidFill>
              </a:rPr>
              <a:t>D</a:t>
            </a:r>
            <a:r>
              <a:rPr lang="en-US" altLang="zh-HK" dirty="0" smtClean="0"/>
              <a:t>esign for </a:t>
            </a:r>
            <a:r>
              <a:rPr lang="en-US" altLang="zh-HK" dirty="0" smtClean="0">
                <a:solidFill>
                  <a:srgbClr val="FF0000"/>
                </a:solidFill>
              </a:rPr>
              <a:t>L</a:t>
            </a:r>
            <a:r>
              <a:rPr lang="en-US" altLang="zh-HK" dirty="0" smtClean="0"/>
              <a:t>earning</a:t>
            </a:r>
            <a:endParaRPr lang="zh-HK" altLang="en-US" dirty="0"/>
          </a:p>
        </p:txBody>
      </p:sp>
      <p:sp>
        <p:nvSpPr>
          <p:cNvPr id="3" name="內容版面配置區 2"/>
          <p:cNvSpPr>
            <a:spLocks noGrp="1"/>
          </p:cNvSpPr>
          <p:nvPr>
            <p:ph idx="1"/>
          </p:nvPr>
        </p:nvSpPr>
        <p:spPr>
          <a:xfrm>
            <a:off x="467544" y="1340768"/>
            <a:ext cx="8229600" cy="4525963"/>
          </a:xfrm>
        </p:spPr>
        <p:txBody>
          <a:bodyPr>
            <a:normAutofit fontScale="85000" lnSpcReduction="10000"/>
          </a:bodyPr>
          <a:lstStyle/>
          <a:p>
            <a:pPr marL="0" indent="0">
              <a:buNone/>
            </a:pPr>
            <a:r>
              <a:rPr lang="en-US" altLang="zh-HK" sz="2400" dirty="0" smtClean="0"/>
              <a:t>Making Sense of UDL: </a:t>
            </a:r>
            <a:r>
              <a:rPr lang="en-US" altLang="zh-HK" sz="2400" dirty="0" smtClean="0">
                <a:hlinkClick r:id="rId2"/>
              </a:rPr>
              <a:t>https://www.youtube.com/watch?v=MOUdmzaZrc8</a:t>
            </a:r>
            <a:endParaRPr lang="en-US" altLang="zh-HK" sz="2400" dirty="0" smtClean="0"/>
          </a:p>
          <a:p>
            <a:pPr marL="0" indent="0">
              <a:buNone/>
            </a:pPr>
            <a:endParaRPr lang="en-US" altLang="zh-HK" dirty="0" smtClean="0"/>
          </a:p>
          <a:p>
            <a:pPr algn="just"/>
            <a:r>
              <a:rPr lang="en-US" altLang="zh-HK" dirty="0" smtClean="0"/>
              <a:t>Universal Design for Learning</a:t>
            </a:r>
            <a:r>
              <a:rPr lang="zh-TW" altLang="en-US" dirty="0" smtClean="0"/>
              <a:t> </a:t>
            </a:r>
            <a:r>
              <a:rPr lang="en-US" altLang="zh-HK" dirty="0" smtClean="0"/>
              <a:t>is a set of principles for curriculum development that give </a:t>
            </a:r>
            <a:r>
              <a:rPr lang="en-US" altLang="zh-HK" dirty="0" smtClean="0">
                <a:solidFill>
                  <a:srgbClr val="FF0000"/>
                </a:solidFill>
              </a:rPr>
              <a:t>all</a:t>
            </a:r>
            <a:r>
              <a:rPr lang="zh-TW" altLang="en-US" dirty="0" smtClean="0">
                <a:solidFill>
                  <a:srgbClr val="FF0000"/>
                </a:solidFill>
              </a:rPr>
              <a:t> </a:t>
            </a:r>
            <a:r>
              <a:rPr lang="en-US" altLang="zh-HK" dirty="0" smtClean="0">
                <a:solidFill>
                  <a:srgbClr val="FF0000"/>
                </a:solidFill>
              </a:rPr>
              <a:t>individuals equal opportunities to learn</a:t>
            </a:r>
            <a:r>
              <a:rPr lang="en-US" altLang="zh-HK" dirty="0" smtClean="0"/>
              <a:t>.</a:t>
            </a:r>
          </a:p>
          <a:p>
            <a:endParaRPr lang="en-US" altLang="zh-HK" dirty="0" smtClean="0"/>
          </a:p>
          <a:p>
            <a:pPr algn="just"/>
            <a:r>
              <a:rPr lang="en-US" altLang="zh-HK" dirty="0" smtClean="0"/>
              <a:t>UDL provides a </a:t>
            </a:r>
            <a:r>
              <a:rPr lang="en-US" altLang="zh-HK" dirty="0" smtClean="0">
                <a:solidFill>
                  <a:srgbClr val="FF0000"/>
                </a:solidFill>
              </a:rPr>
              <a:t>blueprint</a:t>
            </a:r>
            <a:r>
              <a:rPr lang="en-US" altLang="zh-HK" dirty="0" smtClean="0"/>
              <a:t> for creating </a:t>
            </a:r>
            <a:r>
              <a:rPr lang="en-US" altLang="zh-HK" dirty="0" smtClean="0">
                <a:solidFill>
                  <a:srgbClr val="FF0000"/>
                </a:solidFill>
              </a:rPr>
              <a:t>instructional</a:t>
            </a:r>
            <a:r>
              <a:rPr lang="en-US" altLang="zh-HK" dirty="0" smtClean="0"/>
              <a:t> </a:t>
            </a:r>
            <a:r>
              <a:rPr lang="en-US" altLang="zh-HK" dirty="0" smtClean="0">
                <a:solidFill>
                  <a:srgbClr val="FF0000"/>
                </a:solidFill>
              </a:rPr>
              <a:t>goals</a:t>
            </a:r>
            <a:r>
              <a:rPr lang="en-US" altLang="zh-HK" dirty="0" smtClean="0"/>
              <a:t>, </a:t>
            </a:r>
            <a:r>
              <a:rPr lang="en-US" altLang="zh-HK" dirty="0" smtClean="0">
                <a:solidFill>
                  <a:srgbClr val="FF0000"/>
                </a:solidFill>
              </a:rPr>
              <a:t>methods</a:t>
            </a:r>
            <a:r>
              <a:rPr lang="en-US" altLang="zh-HK" dirty="0" smtClean="0"/>
              <a:t>, </a:t>
            </a:r>
            <a:r>
              <a:rPr lang="en-US" altLang="zh-HK" dirty="0" smtClean="0">
                <a:solidFill>
                  <a:srgbClr val="FF0000"/>
                </a:solidFill>
              </a:rPr>
              <a:t>materials</a:t>
            </a:r>
            <a:r>
              <a:rPr lang="en-US" altLang="zh-HK" dirty="0" smtClean="0"/>
              <a:t>, and </a:t>
            </a:r>
            <a:r>
              <a:rPr lang="en-US" altLang="zh-HK" dirty="0" smtClean="0">
                <a:solidFill>
                  <a:srgbClr val="FF0000"/>
                </a:solidFill>
              </a:rPr>
              <a:t>assessments</a:t>
            </a:r>
            <a:r>
              <a:rPr lang="en-US" altLang="zh-HK" dirty="0" smtClean="0"/>
              <a:t> that work for everyone--not a single, one-size-fits-all solution but rather </a:t>
            </a:r>
            <a:r>
              <a:rPr lang="en-US" altLang="zh-HK" dirty="0" smtClean="0">
                <a:solidFill>
                  <a:srgbClr val="FF0000"/>
                </a:solidFill>
              </a:rPr>
              <a:t>flexible</a:t>
            </a:r>
            <a:r>
              <a:rPr lang="en-US" altLang="zh-HK" dirty="0" smtClean="0"/>
              <a:t> approaches that can be </a:t>
            </a:r>
            <a:r>
              <a:rPr lang="en-US" altLang="zh-HK" dirty="0" smtClean="0">
                <a:solidFill>
                  <a:srgbClr val="FF0000"/>
                </a:solidFill>
              </a:rPr>
              <a:t>customized</a:t>
            </a:r>
            <a:r>
              <a:rPr lang="en-US" altLang="zh-HK" dirty="0" smtClean="0"/>
              <a:t> and </a:t>
            </a:r>
            <a:r>
              <a:rPr lang="en-US" altLang="zh-HK" dirty="0" smtClean="0">
                <a:solidFill>
                  <a:srgbClr val="FF0000"/>
                </a:solidFill>
              </a:rPr>
              <a:t>adjusted</a:t>
            </a:r>
            <a:r>
              <a:rPr lang="en-US" altLang="zh-HK" dirty="0" smtClean="0"/>
              <a:t> for individual needs.</a:t>
            </a:r>
          </a:p>
          <a:p>
            <a:endParaRPr lang="zh-HK" altLang="en-US" dirty="0"/>
          </a:p>
        </p:txBody>
      </p:sp>
    </p:spTree>
    <p:extLst>
      <p:ext uri="{BB962C8B-B14F-4D97-AF65-F5344CB8AC3E}">
        <p14:creationId xmlns:p14="http://schemas.microsoft.com/office/powerpoint/2010/main" val="326388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HK" dirty="0" smtClean="0"/>
              <a:t>Why is </a:t>
            </a:r>
            <a:r>
              <a:rPr lang="en-US" altLang="zh-HK" dirty="0" smtClean="0">
                <a:solidFill>
                  <a:srgbClr val="FF0000"/>
                </a:solidFill>
              </a:rPr>
              <a:t>UDL</a:t>
            </a:r>
            <a:r>
              <a:rPr lang="en-US" altLang="zh-HK" dirty="0" smtClean="0"/>
              <a:t> necessary?</a:t>
            </a:r>
            <a:br>
              <a:rPr lang="en-US" altLang="zh-HK" dirty="0" smtClean="0"/>
            </a:br>
            <a:endParaRPr lang="zh-HK" altLang="en-US" dirty="0"/>
          </a:p>
        </p:txBody>
      </p:sp>
      <p:sp>
        <p:nvSpPr>
          <p:cNvPr id="3" name="內容版面配置區 2"/>
          <p:cNvSpPr>
            <a:spLocks noGrp="1"/>
          </p:cNvSpPr>
          <p:nvPr>
            <p:ph idx="1"/>
          </p:nvPr>
        </p:nvSpPr>
        <p:spPr>
          <a:xfrm>
            <a:off x="539552" y="1124744"/>
            <a:ext cx="8229600" cy="4824536"/>
          </a:xfrm>
        </p:spPr>
        <p:txBody>
          <a:bodyPr>
            <a:normAutofit/>
          </a:bodyPr>
          <a:lstStyle/>
          <a:p>
            <a:pPr algn="just"/>
            <a:r>
              <a:rPr lang="en-US" altLang="zh-HK" sz="1400" dirty="0" smtClean="0"/>
              <a:t>Universal Design for Learning </a:t>
            </a:r>
            <a:r>
              <a:rPr lang="en-US" altLang="zh-HK" sz="1400" dirty="0" smtClean="0">
                <a:solidFill>
                  <a:srgbClr val="FF0000"/>
                </a:solidFill>
              </a:rPr>
              <a:t>Overview</a:t>
            </a:r>
            <a:r>
              <a:rPr lang="en-US" altLang="zh-HK" sz="1400" dirty="0" smtClean="0"/>
              <a:t> </a:t>
            </a:r>
            <a:r>
              <a:rPr lang="en-US" altLang="zh-HK" sz="1400" dirty="0" smtClean="0">
                <a:hlinkClick r:id="rId2"/>
              </a:rPr>
              <a:t>https://www.youtube.com/watch?v=500dhPNZfHg</a:t>
            </a:r>
            <a:r>
              <a:rPr lang="en-US" altLang="zh-HK" sz="1400" dirty="0"/>
              <a:t> </a:t>
            </a:r>
            <a:r>
              <a:rPr lang="en-US" altLang="zh-HK" sz="1400" dirty="0" smtClean="0"/>
              <a:t>(11’38”)</a:t>
            </a:r>
          </a:p>
          <a:p>
            <a:pPr marL="0" indent="0" algn="just">
              <a:buNone/>
            </a:pPr>
            <a:endParaRPr lang="en-US" altLang="zh-HK" sz="1400" dirty="0" smtClean="0"/>
          </a:p>
          <a:p>
            <a:pPr algn="just"/>
            <a:r>
              <a:rPr lang="en-US" altLang="zh-HK" dirty="0" smtClean="0">
                <a:solidFill>
                  <a:srgbClr val="FF0000"/>
                </a:solidFill>
              </a:rPr>
              <a:t>Individuals</a:t>
            </a:r>
            <a:r>
              <a:rPr lang="en-US" altLang="zh-HK" dirty="0" smtClean="0"/>
              <a:t> bring a </a:t>
            </a:r>
            <a:r>
              <a:rPr lang="en-US" altLang="zh-HK" dirty="0" smtClean="0">
                <a:solidFill>
                  <a:srgbClr val="FF0000"/>
                </a:solidFill>
              </a:rPr>
              <a:t>huge variety </a:t>
            </a:r>
            <a:r>
              <a:rPr lang="en-US" altLang="zh-HK" dirty="0" smtClean="0"/>
              <a:t>of </a:t>
            </a:r>
            <a:r>
              <a:rPr lang="en-US" altLang="zh-HK" dirty="0" smtClean="0">
                <a:solidFill>
                  <a:srgbClr val="FF0000"/>
                </a:solidFill>
              </a:rPr>
              <a:t>skills</a:t>
            </a:r>
            <a:r>
              <a:rPr lang="en-US" altLang="zh-HK" dirty="0" smtClean="0"/>
              <a:t>, </a:t>
            </a:r>
            <a:r>
              <a:rPr lang="en-US" altLang="zh-HK" dirty="0" smtClean="0">
                <a:solidFill>
                  <a:srgbClr val="FF0000"/>
                </a:solidFill>
              </a:rPr>
              <a:t>needs</a:t>
            </a:r>
            <a:r>
              <a:rPr lang="en-US" altLang="zh-HK" dirty="0" smtClean="0"/>
              <a:t>, and </a:t>
            </a:r>
            <a:r>
              <a:rPr lang="en-US" altLang="zh-HK" dirty="0" smtClean="0">
                <a:solidFill>
                  <a:srgbClr val="FF0000"/>
                </a:solidFill>
              </a:rPr>
              <a:t>interests</a:t>
            </a:r>
            <a:r>
              <a:rPr lang="en-US" altLang="zh-HK" dirty="0" smtClean="0"/>
              <a:t> to learning. </a:t>
            </a:r>
          </a:p>
          <a:p>
            <a:pPr marL="0" indent="0" algn="just">
              <a:buNone/>
            </a:pPr>
            <a:endParaRPr lang="en-US" altLang="zh-HK" dirty="0" smtClean="0"/>
          </a:p>
          <a:p>
            <a:pPr algn="just"/>
            <a:r>
              <a:rPr lang="en-US" altLang="zh-HK" dirty="0" smtClean="0"/>
              <a:t>Neuroscience reveals that these differences are as </a:t>
            </a:r>
            <a:r>
              <a:rPr lang="en-US" altLang="zh-HK" dirty="0" smtClean="0">
                <a:solidFill>
                  <a:srgbClr val="FF0000"/>
                </a:solidFill>
              </a:rPr>
              <a:t>varied</a:t>
            </a:r>
            <a:r>
              <a:rPr lang="en-US" altLang="zh-HK" dirty="0" smtClean="0"/>
              <a:t> and </a:t>
            </a:r>
            <a:r>
              <a:rPr lang="en-US" altLang="zh-HK" dirty="0" smtClean="0">
                <a:solidFill>
                  <a:srgbClr val="FF0000"/>
                </a:solidFill>
              </a:rPr>
              <a:t>unique</a:t>
            </a:r>
            <a:r>
              <a:rPr lang="en-US" altLang="zh-HK" dirty="0" smtClean="0"/>
              <a:t> as our </a:t>
            </a:r>
            <a:r>
              <a:rPr lang="en-US" altLang="zh-HK" dirty="0" smtClean="0">
                <a:solidFill>
                  <a:srgbClr val="FF0000"/>
                </a:solidFill>
              </a:rPr>
              <a:t>DNA</a:t>
            </a:r>
            <a:r>
              <a:rPr lang="en-US" altLang="zh-HK" dirty="0" smtClean="0"/>
              <a:t> or </a:t>
            </a:r>
            <a:r>
              <a:rPr lang="en-US" altLang="zh-HK" dirty="0" smtClean="0">
                <a:solidFill>
                  <a:srgbClr val="FF0000"/>
                </a:solidFill>
              </a:rPr>
              <a:t>fingerprints</a:t>
            </a:r>
            <a:r>
              <a:rPr lang="en-US" altLang="zh-HK" dirty="0" smtClean="0"/>
              <a:t>. </a:t>
            </a:r>
          </a:p>
          <a:p>
            <a:pPr marL="0" indent="0" algn="just">
              <a:buNone/>
            </a:pPr>
            <a:endParaRPr lang="en-US" altLang="zh-HK" dirty="0" smtClean="0"/>
          </a:p>
          <a:p>
            <a:endParaRPr lang="zh-HK" altLang="en-US" dirty="0"/>
          </a:p>
        </p:txBody>
      </p:sp>
    </p:spTree>
    <p:extLst>
      <p:ext uri="{BB962C8B-B14F-4D97-AF65-F5344CB8AC3E}">
        <p14:creationId xmlns:p14="http://schemas.microsoft.com/office/powerpoint/2010/main" val="1732961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HK" dirty="0" smtClean="0"/>
              <a:t>Three primary brain networks</a:t>
            </a:r>
            <a:br>
              <a:rPr lang="en-US" altLang="zh-HK" dirty="0" smtClean="0"/>
            </a:br>
            <a:endParaRPr lang="zh-HK" altLang="en-US" dirty="0"/>
          </a:p>
        </p:txBody>
      </p:sp>
      <p:sp>
        <p:nvSpPr>
          <p:cNvPr id="3" name="內容版面配置區 2"/>
          <p:cNvSpPr>
            <a:spLocks noGrp="1"/>
          </p:cNvSpPr>
          <p:nvPr>
            <p:ph idx="1"/>
          </p:nvPr>
        </p:nvSpPr>
        <p:spPr>
          <a:xfrm>
            <a:off x="467544" y="837921"/>
            <a:ext cx="8424936" cy="5832648"/>
          </a:xfrm>
        </p:spPr>
        <p:txBody>
          <a:bodyPr>
            <a:normAutofit lnSpcReduction="10000"/>
          </a:bodyPr>
          <a:lstStyle/>
          <a:p>
            <a:pPr marL="0" indent="0">
              <a:buNone/>
            </a:pPr>
            <a:r>
              <a:rPr lang="zh-TW" altLang="en-US" dirty="0"/>
              <a:t> </a:t>
            </a:r>
            <a:r>
              <a:rPr lang="zh-TW" altLang="en-US" dirty="0" smtClean="0"/>
              <a:t>                       </a:t>
            </a:r>
            <a:r>
              <a:rPr lang="en-US" altLang="zh-TW" sz="2200" dirty="0" smtClean="0"/>
              <a:t>https://www.youtube.com/watch?v=FSHflViWRCQ</a:t>
            </a:r>
          </a:p>
          <a:p>
            <a:pPr marL="0" indent="0">
              <a:buNone/>
            </a:pPr>
            <a:r>
              <a:rPr lang="zh-TW" altLang="en-US" dirty="0">
                <a:solidFill>
                  <a:srgbClr val="FF0000"/>
                </a:solidFill>
              </a:rPr>
              <a:t> </a:t>
            </a:r>
            <a:r>
              <a:rPr lang="zh-TW" altLang="en-US" dirty="0" smtClean="0">
                <a:solidFill>
                  <a:srgbClr val="FF0000"/>
                </a:solidFill>
              </a:rPr>
              <a:t>                              </a:t>
            </a:r>
            <a:r>
              <a:rPr lang="en-US" altLang="zh-TW" dirty="0" smtClean="0">
                <a:solidFill>
                  <a:srgbClr val="FF0000"/>
                </a:solidFill>
              </a:rPr>
              <a:t>Recognition Networks</a:t>
            </a:r>
          </a:p>
          <a:p>
            <a:pPr marL="0" indent="0">
              <a:buNone/>
            </a:pPr>
            <a:r>
              <a:rPr lang="en-US" altLang="zh-TW" dirty="0"/>
              <a:t> </a:t>
            </a:r>
            <a:r>
              <a:rPr lang="en-US" altLang="zh-TW" dirty="0" smtClean="0"/>
              <a:t>                              (The "what" of learning)</a:t>
            </a:r>
          </a:p>
          <a:p>
            <a:pPr marL="0" indent="0">
              <a:buNone/>
            </a:pPr>
            <a:r>
              <a:rPr lang="zh-TW" altLang="en-US" dirty="0"/>
              <a:t> </a:t>
            </a:r>
            <a:r>
              <a:rPr lang="zh-TW" altLang="en-US" dirty="0" smtClean="0"/>
              <a:t>                 </a:t>
            </a:r>
            <a:r>
              <a:rPr lang="en-US" altLang="zh-TW" sz="2200" dirty="0" smtClean="0"/>
              <a:t>Representation:</a:t>
            </a:r>
            <a:r>
              <a:rPr lang="zh-TW" altLang="en-US" sz="2200" dirty="0" smtClean="0"/>
              <a:t> </a:t>
            </a:r>
            <a:r>
              <a:rPr lang="en-US" altLang="zh-TW" sz="1700" dirty="0" smtClean="0"/>
              <a:t>https://www.youtube.com/watch?v=ofOJqdDbUd8</a:t>
            </a:r>
          </a:p>
          <a:p>
            <a:pPr marL="0" indent="0">
              <a:buNone/>
            </a:pPr>
            <a:r>
              <a:rPr lang="en-US" altLang="zh-TW" dirty="0"/>
              <a:t> </a:t>
            </a:r>
            <a:r>
              <a:rPr lang="en-US" altLang="zh-TW" dirty="0" smtClean="0"/>
              <a:t>                             </a:t>
            </a:r>
            <a:r>
              <a:rPr lang="zh-TW" altLang="en-US" dirty="0" smtClean="0"/>
              <a:t>  </a:t>
            </a:r>
            <a:r>
              <a:rPr lang="en-US" altLang="zh-TW" dirty="0" smtClean="0">
                <a:solidFill>
                  <a:srgbClr val="FF0000"/>
                </a:solidFill>
              </a:rPr>
              <a:t>Strategic Networks </a:t>
            </a:r>
          </a:p>
          <a:p>
            <a:pPr marL="0" indent="0">
              <a:buNone/>
            </a:pPr>
            <a:r>
              <a:rPr lang="en-US" altLang="zh-TW" dirty="0" smtClean="0"/>
              <a:t>                                (The “how" of learning)</a:t>
            </a:r>
          </a:p>
          <a:p>
            <a:pPr marL="0" indent="0">
              <a:buNone/>
            </a:pPr>
            <a:r>
              <a:rPr lang="en-US" altLang="zh-TW" sz="2200" dirty="0" smtClean="0"/>
              <a:t>                       Action and Representation: </a:t>
            </a:r>
            <a:r>
              <a:rPr lang="en-US" altLang="zh-TW" sz="1400" dirty="0" smtClean="0"/>
              <a:t>https://www.youtube.com/watch?v=s-EsS6Cbkj4</a:t>
            </a:r>
            <a:endParaRPr lang="en-US" altLang="zh-TW" sz="1400" dirty="0"/>
          </a:p>
          <a:p>
            <a:pPr marL="0" indent="0">
              <a:buNone/>
            </a:pPr>
            <a:r>
              <a:rPr lang="en-US" altLang="zh-TW" dirty="0" smtClean="0"/>
              <a:t>                      </a:t>
            </a:r>
          </a:p>
          <a:p>
            <a:pPr marL="0" indent="0">
              <a:buNone/>
            </a:pPr>
            <a:r>
              <a:rPr lang="en-US" altLang="zh-TW" dirty="0"/>
              <a:t> </a:t>
            </a:r>
            <a:r>
              <a:rPr lang="en-US" altLang="zh-TW" dirty="0" smtClean="0"/>
              <a:t>                              </a:t>
            </a:r>
            <a:r>
              <a:rPr lang="en-US" altLang="zh-TW" dirty="0" smtClean="0">
                <a:solidFill>
                  <a:srgbClr val="FF0000"/>
                </a:solidFill>
              </a:rPr>
              <a:t>Affective Networks </a:t>
            </a:r>
            <a:endParaRPr lang="en-US" altLang="zh-TW" dirty="0">
              <a:solidFill>
                <a:srgbClr val="FF0000"/>
              </a:solidFill>
            </a:endParaRPr>
          </a:p>
          <a:p>
            <a:pPr marL="0" indent="0">
              <a:buNone/>
            </a:pPr>
            <a:r>
              <a:rPr lang="en-US" altLang="zh-TW" dirty="0" smtClean="0"/>
              <a:t>                               (The "why" of learning)</a:t>
            </a:r>
          </a:p>
          <a:p>
            <a:pPr marL="0" indent="0">
              <a:buNone/>
            </a:pPr>
            <a:r>
              <a:rPr lang="en-US" altLang="zh-TW" sz="2200" dirty="0" smtClean="0"/>
              <a:t>                       Engagement :</a:t>
            </a:r>
            <a:r>
              <a:rPr lang="en-US" altLang="zh-TW" sz="1700" dirty="0" smtClean="0"/>
              <a:t>https://www.youtube.com/watch?v=nTwhcroMAaU</a:t>
            </a:r>
          </a:p>
          <a:p>
            <a:pPr marL="0" indent="0">
              <a:buNone/>
            </a:pPr>
            <a:endParaRPr lang="en-US" altLang="zh-TW" dirty="0" smtClean="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544" y="1124744"/>
            <a:ext cx="1832262" cy="1609102"/>
          </a:xfrm>
          <a:prstGeom prst="rect">
            <a:avLst/>
          </a:prstGeo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024" y="2996952"/>
            <a:ext cx="1781617" cy="1554658"/>
          </a:xfrm>
          <a:prstGeom prst="rect">
            <a:avLst/>
          </a:prstGeom>
        </p:spPr>
      </p:pic>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544" y="4869160"/>
            <a:ext cx="1705971" cy="1595908"/>
          </a:xfrm>
          <a:prstGeom prst="rect">
            <a:avLst/>
          </a:prstGeom>
        </p:spPr>
      </p:pic>
    </p:spTree>
    <p:extLst>
      <p:ext uri="{BB962C8B-B14F-4D97-AF65-F5344CB8AC3E}">
        <p14:creationId xmlns:p14="http://schemas.microsoft.com/office/powerpoint/2010/main" val="1531036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332656"/>
            <a:ext cx="9036496" cy="1143000"/>
          </a:xfrm>
        </p:spPr>
        <p:txBody>
          <a:bodyPr>
            <a:normAutofit fontScale="90000"/>
          </a:bodyPr>
          <a:lstStyle/>
          <a:p>
            <a:r>
              <a:rPr lang="en-US" altLang="zh-HK" b="1" u="sng" dirty="0" smtClean="0">
                <a:solidFill>
                  <a:srgbClr val="000099"/>
                </a:solidFill>
              </a:rPr>
              <a:t>Three</a:t>
            </a:r>
            <a:r>
              <a:rPr lang="en-US" altLang="zh-HK" dirty="0" smtClean="0"/>
              <a:t> primary brain networks</a:t>
            </a:r>
            <a:br>
              <a:rPr lang="en-US" altLang="zh-HK" dirty="0" smtClean="0"/>
            </a:br>
            <a:endParaRPr lang="zh-HK" altLang="en-US" dirty="0"/>
          </a:p>
        </p:txBody>
      </p:sp>
      <p:sp>
        <p:nvSpPr>
          <p:cNvPr id="3" name="內容版面配置區 2"/>
          <p:cNvSpPr>
            <a:spLocks noGrp="1"/>
          </p:cNvSpPr>
          <p:nvPr>
            <p:ph idx="1"/>
          </p:nvPr>
        </p:nvSpPr>
        <p:spPr>
          <a:xfrm>
            <a:off x="467544" y="1124744"/>
            <a:ext cx="8435280" cy="5616624"/>
          </a:xfrm>
        </p:spPr>
        <p:txBody>
          <a:bodyPr>
            <a:normAutofit fontScale="85000" lnSpcReduction="10000"/>
          </a:bodyPr>
          <a:lstStyle/>
          <a:p>
            <a:pPr algn="just"/>
            <a:r>
              <a:rPr lang="en-US" altLang="zh-HK" dirty="0" smtClean="0">
                <a:solidFill>
                  <a:srgbClr val="FF0000"/>
                </a:solidFill>
              </a:rPr>
              <a:t>Recognition Networks </a:t>
            </a:r>
            <a:r>
              <a:rPr lang="en-US" altLang="zh-HK" dirty="0" smtClean="0"/>
              <a:t> (</a:t>
            </a:r>
            <a:r>
              <a:rPr lang="en-US" altLang="zh-HK" dirty="0" smtClean="0">
                <a:solidFill>
                  <a:srgbClr val="000099"/>
                </a:solidFill>
              </a:rPr>
              <a:t>What</a:t>
            </a:r>
            <a:r>
              <a:rPr lang="en-US" altLang="zh-HK" dirty="0" smtClean="0"/>
              <a:t>)</a:t>
            </a:r>
            <a:endParaRPr lang="en-US" altLang="zh-TW" dirty="0" smtClean="0"/>
          </a:p>
          <a:p>
            <a:pPr marL="0" indent="0" algn="just">
              <a:buNone/>
            </a:pPr>
            <a:r>
              <a:rPr lang="en-US" altLang="zh-TW" dirty="0" smtClean="0"/>
              <a:t>How we gather facts and categorize what we see, hear, and read. Identifying letters, words, or an author's style are recognition tasks.</a:t>
            </a:r>
            <a:endParaRPr lang="en-US" altLang="zh-HK" dirty="0" smtClean="0"/>
          </a:p>
          <a:p>
            <a:pPr marL="0" indent="0" algn="just">
              <a:buNone/>
            </a:pPr>
            <a:endParaRPr lang="en-US" altLang="zh-HK" dirty="0"/>
          </a:p>
          <a:p>
            <a:pPr algn="just"/>
            <a:r>
              <a:rPr lang="en-US" altLang="zh-HK" dirty="0" smtClean="0">
                <a:solidFill>
                  <a:srgbClr val="FF0000"/>
                </a:solidFill>
              </a:rPr>
              <a:t>Strategic Networks</a:t>
            </a:r>
            <a:r>
              <a:rPr lang="zh-TW" altLang="en-US" dirty="0" smtClean="0">
                <a:solidFill>
                  <a:srgbClr val="FF0000"/>
                </a:solidFill>
              </a:rPr>
              <a:t> </a:t>
            </a:r>
            <a:r>
              <a:rPr lang="en-US" altLang="zh-HK" dirty="0" smtClean="0">
                <a:solidFill>
                  <a:srgbClr val="FF0000"/>
                </a:solidFill>
              </a:rPr>
              <a:t>Planning and performing tasks </a:t>
            </a:r>
            <a:r>
              <a:rPr lang="en-US" altLang="zh-HK" dirty="0" smtClean="0"/>
              <a:t>(</a:t>
            </a:r>
            <a:r>
              <a:rPr lang="en-US" altLang="zh-HK" dirty="0" smtClean="0">
                <a:solidFill>
                  <a:srgbClr val="000099"/>
                </a:solidFill>
              </a:rPr>
              <a:t>How</a:t>
            </a:r>
            <a:r>
              <a:rPr lang="en-US" altLang="zh-HK" dirty="0" smtClean="0"/>
              <a:t>)</a:t>
            </a:r>
          </a:p>
          <a:p>
            <a:pPr marL="0" indent="0" algn="just">
              <a:buNone/>
            </a:pPr>
            <a:r>
              <a:rPr lang="en-US" altLang="zh-HK" dirty="0" smtClean="0"/>
              <a:t>How we organize and express our ideas. Writing an essay or solving a math problem are strategic tasks.</a:t>
            </a:r>
          </a:p>
          <a:p>
            <a:pPr algn="just"/>
            <a:endParaRPr lang="en-US" altLang="zh-HK" dirty="0"/>
          </a:p>
          <a:p>
            <a:pPr algn="just"/>
            <a:r>
              <a:rPr lang="en-US" altLang="zh-HK" dirty="0" smtClean="0">
                <a:solidFill>
                  <a:srgbClr val="FF0000"/>
                </a:solidFill>
              </a:rPr>
              <a:t>Affective Networks</a:t>
            </a:r>
            <a:r>
              <a:rPr lang="zh-TW" altLang="en-US" dirty="0" smtClean="0">
                <a:solidFill>
                  <a:srgbClr val="FF0000"/>
                </a:solidFill>
              </a:rPr>
              <a:t> </a:t>
            </a:r>
            <a:r>
              <a:rPr lang="en-US" altLang="zh-TW" dirty="0" smtClean="0"/>
              <a:t>(</a:t>
            </a:r>
            <a:r>
              <a:rPr lang="en-US" altLang="zh-TW" dirty="0" smtClean="0">
                <a:solidFill>
                  <a:srgbClr val="000099"/>
                </a:solidFill>
              </a:rPr>
              <a:t>Why</a:t>
            </a:r>
            <a:r>
              <a:rPr lang="en-US" altLang="zh-TW" dirty="0" smtClean="0"/>
              <a:t>)</a:t>
            </a:r>
          </a:p>
          <a:p>
            <a:pPr marL="0" indent="0" algn="just">
              <a:buNone/>
            </a:pPr>
            <a:r>
              <a:rPr lang="en-US" altLang="zh-HK" dirty="0" smtClean="0"/>
              <a:t>How learners get engaged and stay motivated. How they are challenged, excited, or interested. These are affective dimensions.</a:t>
            </a:r>
          </a:p>
          <a:p>
            <a:endParaRPr lang="en-US" altLang="zh-HK" dirty="0" smtClean="0"/>
          </a:p>
          <a:p>
            <a:endParaRPr lang="zh-HK" altLang="en-US" dirty="0"/>
          </a:p>
        </p:txBody>
      </p:sp>
    </p:spTree>
    <p:extLst>
      <p:ext uri="{BB962C8B-B14F-4D97-AF65-F5344CB8AC3E}">
        <p14:creationId xmlns:p14="http://schemas.microsoft.com/office/powerpoint/2010/main" val="3689628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6369"/>
            <a:ext cx="8229600" cy="926976"/>
          </a:xfrm>
        </p:spPr>
        <p:txBody>
          <a:bodyPr/>
          <a:lstStyle/>
          <a:p>
            <a:r>
              <a:rPr lang="en-US" altLang="zh-HK" b="1" dirty="0" smtClean="0">
                <a:solidFill>
                  <a:srgbClr val="7030A0"/>
                </a:solidFill>
              </a:rPr>
              <a:t>Ways to do</a:t>
            </a:r>
            <a:endParaRPr lang="zh-HK" altLang="en-US" b="1" dirty="0">
              <a:solidFill>
                <a:srgbClr val="7030A0"/>
              </a:solidFill>
            </a:endParaRPr>
          </a:p>
        </p:txBody>
      </p:sp>
      <p:sp>
        <p:nvSpPr>
          <p:cNvPr id="3" name="內容版面配置區 2"/>
          <p:cNvSpPr>
            <a:spLocks noGrp="1"/>
          </p:cNvSpPr>
          <p:nvPr>
            <p:ph idx="1"/>
          </p:nvPr>
        </p:nvSpPr>
        <p:spPr>
          <a:xfrm>
            <a:off x="251520" y="1268760"/>
            <a:ext cx="8640960" cy="5832648"/>
          </a:xfrm>
        </p:spPr>
        <p:txBody>
          <a:bodyPr>
            <a:normAutofit fontScale="92500" lnSpcReduction="10000"/>
          </a:bodyPr>
          <a:lstStyle/>
          <a:p>
            <a:pPr algn="just"/>
            <a:r>
              <a:rPr lang="en-US" altLang="zh-HK" dirty="0" smtClean="0"/>
              <a:t>The “what” of learning</a:t>
            </a:r>
            <a:r>
              <a:rPr lang="zh-TW" altLang="en-US" dirty="0" smtClean="0"/>
              <a:t> </a:t>
            </a:r>
            <a:r>
              <a:rPr lang="en-US" altLang="zh-TW" dirty="0" smtClean="0"/>
              <a:t>-- Multiple Means of </a:t>
            </a:r>
            <a:r>
              <a:rPr lang="en-US" altLang="zh-TW" dirty="0" smtClean="0">
                <a:solidFill>
                  <a:srgbClr val="FF0000"/>
                </a:solidFill>
              </a:rPr>
              <a:t>Representation </a:t>
            </a:r>
          </a:p>
          <a:p>
            <a:pPr marL="0" indent="0" algn="just">
              <a:buNone/>
            </a:pPr>
            <a:r>
              <a:rPr lang="zh-TW" altLang="en-US" dirty="0" smtClean="0"/>
              <a:t>    </a:t>
            </a:r>
            <a:r>
              <a:rPr lang="en-US" altLang="zh-HK" dirty="0" smtClean="0"/>
              <a:t>Present information and content in different ways </a:t>
            </a:r>
          </a:p>
          <a:p>
            <a:pPr algn="just"/>
            <a:r>
              <a:rPr lang="en-US" altLang="zh-HK" dirty="0" smtClean="0"/>
              <a:t>The "how" of learning -- Multiple Means of </a:t>
            </a:r>
            <a:r>
              <a:rPr lang="en-US" altLang="zh-HK" dirty="0" smtClean="0">
                <a:solidFill>
                  <a:srgbClr val="FF0000"/>
                </a:solidFill>
              </a:rPr>
              <a:t>Action and Expression </a:t>
            </a:r>
          </a:p>
          <a:p>
            <a:pPr marL="0" indent="0" algn="just">
              <a:buNone/>
            </a:pPr>
            <a:r>
              <a:rPr lang="zh-TW" altLang="en-US" dirty="0" smtClean="0"/>
              <a:t>    </a:t>
            </a:r>
            <a:r>
              <a:rPr lang="en-US" altLang="zh-HK" dirty="0" smtClean="0"/>
              <a:t>Differentiate the ways that students can express</a:t>
            </a:r>
          </a:p>
          <a:p>
            <a:pPr marL="0" indent="0" algn="just">
              <a:buNone/>
            </a:pPr>
            <a:r>
              <a:rPr lang="zh-TW" altLang="en-US" dirty="0"/>
              <a:t> </a:t>
            </a:r>
            <a:r>
              <a:rPr lang="en-US" altLang="zh-HK" dirty="0" smtClean="0"/>
              <a:t> </a:t>
            </a:r>
            <a:r>
              <a:rPr lang="zh-TW" altLang="en-US" dirty="0" smtClean="0"/>
              <a:t>  </a:t>
            </a:r>
            <a:r>
              <a:rPr lang="en-US" altLang="zh-HK" dirty="0" smtClean="0"/>
              <a:t>what they know</a:t>
            </a:r>
          </a:p>
          <a:p>
            <a:pPr algn="just"/>
            <a:r>
              <a:rPr lang="en-US" altLang="zh-HK" dirty="0" smtClean="0"/>
              <a:t>The "why" of learning -- Multiple Means of </a:t>
            </a:r>
            <a:r>
              <a:rPr lang="en-US" altLang="zh-HK" dirty="0" smtClean="0">
                <a:solidFill>
                  <a:srgbClr val="FF0000"/>
                </a:solidFill>
              </a:rPr>
              <a:t>Engagement </a:t>
            </a:r>
          </a:p>
          <a:p>
            <a:pPr marL="0" indent="0" algn="just">
              <a:buNone/>
            </a:pPr>
            <a:r>
              <a:rPr lang="zh-TW" altLang="en-US" dirty="0" smtClean="0"/>
              <a:t>    </a:t>
            </a:r>
            <a:r>
              <a:rPr lang="en-US" altLang="zh-HK" dirty="0" smtClean="0"/>
              <a:t>Stimulate interest and motivation for learning</a:t>
            </a:r>
          </a:p>
          <a:p>
            <a:pPr marL="0" indent="0" algn="just">
              <a:buNone/>
            </a:pPr>
            <a:endParaRPr lang="en-US" altLang="zh-HK" sz="2200" dirty="0" smtClean="0"/>
          </a:p>
          <a:p>
            <a:pPr marL="0" indent="0" algn="r">
              <a:buNone/>
            </a:pPr>
            <a:r>
              <a:rPr lang="zh-TW" altLang="en-US" sz="2200" dirty="0" smtClean="0"/>
              <a:t>      </a:t>
            </a:r>
            <a:r>
              <a:rPr lang="en-US" altLang="zh-HK" sz="2200" dirty="0" smtClean="0"/>
              <a:t>UDL at a Glance: https://www.youtube.com/watch?v=bDvKnY0g6e4</a:t>
            </a:r>
            <a:endParaRPr lang="en-US" altLang="zh-HK" dirty="0" smtClean="0"/>
          </a:p>
          <a:p>
            <a:pPr marL="0" indent="0">
              <a:buNone/>
            </a:pPr>
            <a:endParaRPr lang="en-US" altLang="zh-HK" dirty="0" smtClean="0"/>
          </a:p>
          <a:p>
            <a:pPr marL="0" indent="0">
              <a:buNone/>
            </a:pPr>
            <a:endParaRPr lang="en-US" altLang="zh-HK" dirty="0"/>
          </a:p>
          <a:p>
            <a:pPr marL="0" indent="0">
              <a:buNone/>
            </a:pPr>
            <a:endParaRPr lang="zh-HK" altLang="en-US" dirty="0"/>
          </a:p>
        </p:txBody>
      </p:sp>
    </p:spTree>
    <p:extLst>
      <p:ext uri="{BB962C8B-B14F-4D97-AF65-F5344CB8AC3E}">
        <p14:creationId xmlns:p14="http://schemas.microsoft.com/office/powerpoint/2010/main" val="2716632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1143000"/>
          </a:xfrm>
        </p:spPr>
        <p:txBody>
          <a:bodyPr/>
          <a:lstStyle/>
          <a:p>
            <a:r>
              <a:rPr lang="en-US" altLang="zh-TW" dirty="0" smtClean="0"/>
              <a:t>UDL</a:t>
            </a:r>
            <a:r>
              <a:rPr lang="zh-TW" altLang="en-US" dirty="0" smtClean="0"/>
              <a:t> </a:t>
            </a:r>
            <a:r>
              <a:rPr lang="en-US" altLang="zh-HK" dirty="0" smtClean="0"/>
              <a:t>Guidelines Version 2.0</a:t>
            </a:r>
            <a:endParaRPr lang="zh-HK" altLang="en-US" sz="2000" dirty="0"/>
          </a:p>
        </p:txBody>
      </p:sp>
      <p:sp>
        <p:nvSpPr>
          <p:cNvPr id="3" name="內容版面配置區 2"/>
          <p:cNvSpPr>
            <a:spLocks noGrp="1"/>
          </p:cNvSpPr>
          <p:nvPr>
            <p:ph idx="1"/>
          </p:nvPr>
        </p:nvSpPr>
        <p:spPr>
          <a:xfrm>
            <a:off x="262878" y="1052736"/>
            <a:ext cx="8856984" cy="5410659"/>
          </a:xfrm>
        </p:spPr>
        <p:txBody>
          <a:bodyPr>
            <a:normAutofit/>
          </a:bodyPr>
          <a:lstStyle/>
          <a:p>
            <a:r>
              <a:rPr lang="en-US" altLang="zh-HK" dirty="0" smtClean="0">
                <a:solidFill>
                  <a:srgbClr val="000099"/>
                </a:solidFill>
              </a:rPr>
              <a:t>Principle I</a:t>
            </a:r>
            <a:r>
              <a:rPr lang="en-US" altLang="zh-HK" dirty="0" smtClean="0"/>
              <a:t>. </a:t>
            </a:r>
            <a:r>
              <a:rPr lang="en-US" altLang="zh-TW" dirty="0" smtClean="0"/>
              <a:t>(WHAT)</a:t>
            </a:r>
            <a:endParaRPr lang="en-US" altLang="zh-HK" dirty="0" smtClean="0"/>
          </a:p>
          <a:p>
            <a:pPr marL="0" indent="0">
              <a:buNone/>
            </a:pPr>
            <a:r>
              <a:rPr lang="zh-TW" altLang="en-US" dirty="0"/>
              <a:t> </a:t>
            </a:r>
            <a:r>
              <a:rPr lang="zh-TW" altLang="en-US" dirty="0" smtClean="0"/>
              <a:t>   </a:t>
            </a:r>
            <a:r>
              <a:rPr lang="en-US" altLang="zh-HK" dirty="0" smtClean="0"/>
              <a:t>Provide Multiple Means of Representation</a:t>
            </a:r>
          </a:p>
          <a:p>
            <a:r>
              <a:rPr lang="en-US" altLang="zh-HK" dirty="0" smtClean="0">
                <a:solidFill>
                  <a:srgbClr val="FF0000"/>
                </a:solidFill>
              </a:rPr>
              <a:t>Guideline 1</a:t>
            </a:r>
            <a:r>
              <a:rPr lang="en-US" altLang="zh-HK" dirty="0" smtClean="0"/>
              <a:t>: </a:t>
            </a:r>
          </a:p>
          <a:p>
            <a:pPr marL="0" indent="0">
              <a:buNone/>
            </a:pPr>
            <a:r>
              <a:rPr lang="zh-TW" altLang="en-US" dirty="0" smtClean="0"/>
              <a:t>    </a:t>
            </a:r>
            <a:r>
              <a:rPr lang="en-US" altLang="zh-HK" dirty="0" smtClean="0"/>
              <a:t>Provide options for perception</a:t>
            </a:r>
          </a:p>
          <a:p>
            <a:r>
              <a:rPr lang="en-US" altLang="zh-HK" dirty="0" smtClean="0">
                <a:solidFill>
                  <a:srgbClr val="FF0000"/>
                </a:solidFill>
              </a:rPr>
              <a:t>Guideline 2</a:t>
            </a:r>
            <a:r>
              <a:rPr lang="en-US" altLang="zh-HK" dirty="0" smtClean="0"/>
              <a:t>: </a:t>
            </a:r>
          </a:p>
          <a:p>
            <a:pPr marL="0" indent="0">
              <a:buNone/>
            </a:pPr>
            <a:r>
              <a:rPr lang="zh-TW" altLang="en-US" dirty="0"/>
              <a:t> </a:t>
            </a:r>
            <a:r>
              <a:rPr lang="zh-TW" altLang="en-US" dirty="0" smtClean="0"/>
              <a:t>   </a:t>
            </a:r>
            <a:r>
              <a:rPr lang="en-US" altLang="zh-HK" dirty="0" smtClean="0"/>
              <a:t>Provide options for language, mathematical </a:t>
            </a:r>
            <a:r>
              <a:rPr lang="zh-TW" altLang="en-US" dirty="0" smtClean="0"/>
              <a:t>  </a:t>
            </a:r>
            <a:endParaRPr lang="en-US" altLang="zh-TW" dirty="0" smtClean="0"/>
          </a:p>
          <a:p>
            <a:pPr marL="0" indent="0">
              <a:buNone/>
            </a:pPr>
            <a:r>
              <a:rPr lang="zh-TW" altLang="en-US" dirty="0"/>
              <a:t> </a:t>
            </a:r>
            <a:r>
              <a:rPr lang="zh-TW" altLang="en-US" dirty="0" smtClean="0"/>
              <a:t>   </a:t>
            </a:r>
            <a:r>
              <a:rPr lang="en-US" altLang="zh-HK" dirty="0" smtClean="0"/>
              <a:t>expressions, and symbols</a:t>
            </a:r>
          </a:p>
          <a:p>
            <a:r>
              <a:rPr lang="en-US" altLang="zh-HK" dirty="0" smtClean="0">
                <a:solidFill>
                  <a:srgbClr val="FF0000"/>
                </a:solidFill>
              </a:rPr>
              <a:t>Guideline 3</a:t>
            </a:r>
            <a:r>
              <a:rPr lang="en-US" altLang="zh-HK" dirty="0" smtClean="0"/>
              <a:t>: </a:t>
            </a:r>
          </a:p>
          <a:p>
            <a:pPr marL="0" indent="0">
              <a:buNone/>
            </a:pPr>
            <a:r>
              <a:rPr lang="zh-TW" altLang="en-US" dirty="0"/>
              <a:t> </a:t>
            </a:r>
            <a:r>
              <a:rPr lang="zh-TW" altLang="en-US" dirty="0" smtClean="0"/>
              <a:t>   </a:t>
            </a:r>
            <a:r>
              <a:rPr lang="en-US" altLang="zh-HK" dirty="0" smtClean="0"/>
              <a:t>Provide options for comprehension</a:t>
            </a:r>
          </a:p>
          <a:p>
            <a:endParaRPr lang="zh-HK" altLang="en-US" dirty="0"/>
          </a:p>
        </p:txBody>
      </p:sp>
      <p:sp>
        <p:nvSpPr>
          <p:cNvPr id="4" name="矩形 3"/>
          <p:cNvSpPr/>
          <p:nvPr/>
        </p:nvSpPr>
        <p:spPr>
          <a:xfrm>
            <a:off x="5962071" y="6463395"/>
            <a:ext cx="3171381" cy="369332"/>
          </a:xfrm>
          <a:prstGeom prst="rect">
            <a:avLst/>
          </a:prstGeom>
        </p:spPr>
        <p:txBody>
          <a:bodyPr wrap="none">
            <a:spAutoFit/>
          </a:bodyPr>
          <a:lstStyle/>
          <a:p>
            <a:r>
              <a:rPr lang="en-US" altLang="zh-HK" dirty="0" smtClean="0">
                <a:solidFill>
                  <a:prstClr val="black"/>
                </a:solidFill>
              </a:rPr>
              <a:t>(Copyright CAST, Inc. 20122012)</a:t>
            </a:r>
            <a:endParaRPr lang="zh-HK" altLang="en-US" dirty="0">
              <a:solidFill>
                <a:prstClr val="black"/>
              </a:solidFill>
            </a:endParaRPr>
          </a:p>
        </p:txBody>
      </p:sp>
    </p:spTree>
    <p:extLst>
      <p:ext uri="{BB962C8B-B14F-4D97-AF65-F5344CB8AC3E}">
        <p14:creationId xmlns:p14="http://schemas.microsoft.com/office/powerpoint/2010/main" val="679427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1143000"/>
          </a:xfrm>
        </p:spPr>
        <p:txBody>
          <a:bodyPr/>
          <a:lstStyle/>
          <a:p>
            <a:r>
              <a:rPr lang="en-US" altLang="zh-TW" dirty="0" smtClean="0"/>
              <a:t>UDL</a:t>
            </a:r>
            <a:r>
              <a:rPr lang="zh-TW" altLang="en-US" dirty="0" smtClean="0"/>
              <a:t> </a:t>
            </a:r>
            <a:r>
              <a:rPr lang="en-US" altLang="zh-HK" dirty="0" smtClean="0"/>
              <a:t>Guidelines Version 2.0</a:t>
            </a:r>
            <a:endParaRPr lang="zh-HK" altLang="en-US" sz="2000" dirty="0"/>
          </a:p>
        </p:txBody>
      </p:sp>
      <p:sp>
        <p:nvSpPr>
          <p:cNvPr id="3" name="內容版面配置區 2"/>
          <p:cNvSpPr>
            <a:spLocks noGrp="1"/>
          </p:cNvSpPr>
          <p:nvPr>
            <p:ph idx="1"/>
          </p:nvPr>
        </p:nvSpPr>
        <p:spPr>
          <a:xfrm>
            <a:off x="262878" y="1052736"/>
            <a:ext cx="8856984" cy="5410659"/>
          </a:xfrm>
        </p:spPr>
        <p:txBody>
          <a:bodyPr>
            <a:normAutofit fontScale="92500"/>
          </a:bodyPr>
          <a:lstStyle/>
          <a:p>
            <a:r>
              <a:rPr lang="en-US" altLang="zh-HK" sz="3500" dirty="0" smtClean="0">
                <a:solidFill>
                  <a:srgbClr val="000099"/>
                </a:solidFill>
              </a:rPr>
              <a:t>Principle </a:t>
            </a:r>
            <a:r>
              <a:rPr lang="en-US" altLang="zh-TW" sz="3500" dirty="0" smtClean="0">
                <a:solidFill>
                  <a:srgbClr val="000099"/>
                </a:solidFill>
              </a:rPr>
              <a:t>2</a:t>
            </a:r>
            <a:r>
              <a:rPr lang="en-US" altLang="zh-HK" sz="3500" dirty="0" smtClean="0"/>
              <a:t>. </a:t>
            </a:r>
            <a:r>
              <a:rPr lang="en-US" altLang="zh-TW" sz="3500" dirty="0" smtClean="0"/>
              <a:t>(HOW)</a:t>
            </a:r>
            <a:endParaRPr lang="en-US" altLang="zh-HK" sz="3500" dirty="0" smtClean="0"/>
          </a:p>
          <a:p>
            <a:pPr marL="0" indent="0">
              <a:buNone/>
            </a:pPr>
            <a:r>
              <a:rPr lang="en-US" altLang="zh-TW" sz="3500" dirty="0" smtClean="0"/>
              <a:t>    Provide Multiple Means of Action and   </a:t>
            </a:r>
          </a:p>
          <a:p>
            <a:pPr marL="0" indent="0">
              <a:buNone/>
            </a:pPr>
            <a:r>
              <a:rPr lang="en-US" altLang="zh-TW" sz="3500" dirty="0"/>
              <a:t> </a:t>
            </a:r>
            <a:r>
              <a:rPr lang="en-US" altLang="zh-TW" sz="3500" dirty="0" smtClean="0"/>
              <a:t>  Expression  </a:t>
            </a:r>
          </a:p>
          <a:p>
            <a:r>
              <a:rPr lang="en-US" altLang="zh-HK" sz="3500" dirty="0" smtClean="0">
                <a:solidFill>
                  <a:srgbClr val="FF0000"/>
                </a:solidFill>
              </a:rPr>
              <a:t>Guideline 4 </a:t>
            </a:r>
            <a:r>
              <a:rPr lang="en-US" altLang="zh-HK" sz="3500" dirty="0" smtClean="0"/>
              <a:t>: </a:t>
            </a:r>
          </a:p>
          <a:p>
            <a:pPr marL="0" indent="0">
              <a:buNone/>
            </a:pPr>
            <a:r>
              <a:rPr lang="en-US" altLang="zh-HK" sz="3500" dirty="0" smtClean="0"/>
              <a:t>    Provide options for </a:t>
            </a:r>
            <a:r>
              <a:rPr lang="en-US" altLang="zh-HK" sz="3500" dirty="0" smtClean="0">
                <a:solidFill>
                  <a:srgbClr val="FF0000"/>
                </a:solidFill>
              </a:rPr>
              <a:t>physical action  </a:t>
            </a:r>
            <a:r>
              <a:rPr lang="en-US" altLang="zh-HK" sz="3500" dirty="0" smtClean="0"/>
              <a:t>  </a:t>
            </a:r>
          </a:p>
          <a:p>
            <a:r>
              <a:rPr lang="en-US" altLang="zh-HK" sz="3500" dirty="0" smtClean="0">
                <a:solidFill>
                  <a:srgbClr val="FF0000"/>
                </a:solidFill>
              </a:rPr>
              <a:t>Guideline 5</a:t>
            </a:r>
            <a:r>
              <a:rPr lang="en-US" altLang="zh-HK" sz="3500" dirty="0" smtClean="0"/>
              <a:t>: </a:t>
            </a:r>
          </a:p>
          <a:p>
            <a:pPr marL="0" indent="0">
              <a:buNone/>
            </a:pPr>
            <a:r>
              <a:rPr lang="en-US" altLang="zh-HK" sz="3500" dirty="0" smtClean="0"/>
              <a:t>   Provide options for expression and communication</a:t>
            </a:r>
          </a:p>
          <a:p>
            <a:r>
              <a:rPr lang="en-US" altLang="zh-HK" sz="3500" dirty="0">
                <a:solidFill>
                  <a:srgbClr val="FF0000"/>
                </a:solidFill>
              </a:rPr>
              <a:t>Guideline 6</a:t>
            </a:r>
            <a:r>
              <a:rPr lang="en-US" altLang="zh-HK" sz="3500" dirty="0"/>
              <a:t>:</a:t>
            </a:r>
            <a:r>
              <a:rPr lang="en-US" altLang="zh-HK" sz="3500" dirty="0">
                <a:solidFill>
                  <a:srgbClr val="FF0000"/>
                </a:solidFill>
              </a:rPr>
              <a:t> </a:t>
            </a:r>
          </a:p>
          <a:p>
            <a:pPr marL="0" indent="0">
              <a:buNone/>
            </a:pPr>
            <a:r>
              <a:rPr lang="zh-TW" altLang="en-US" sz="3500" dirty="0"/>
              <a:t> </a:t>
            </a:r>
            <a:r>
              <a:rPr lang="zh-TW" altLang="en-US" sz="3500" dirty="0" smtClean="0"/>
              <a:t>   </a:t>
            </a:r>
            <a:r>
              <a:rPr lang="en-US" altLang="zh-TW" sz="3500" dirty="0" smtClean="0"/>
              <a:t>Provide options for executive functions</a:t>
            </a:r>
            <a:endParaRPr lang="zh-HK" altLang="en-US" dirty="0"/>
          </a:p>
        </p:txBody>
      </p:sp>
      <p:sp>
        <p:nvSpPr>
          <p:cNvPr id="4" name="矩形 3"/>
          <p:cNvSpPr/>
          <p:nvPr/>
        </p:nvSpPr>
        <p:spPr>
          <a:xfrm>
            <a:off x="5962071" y="6463395"/>
            <a:ext cx="3171381" cy="369332"/>
          </a:xfrm>
          <a:prstGeom prst="rect">
            <a:avLst/>
          </a:prstGeom>
        </p:spPr>
        <p:txBody>
          <a:bodyPr wrap="none">
            <a:spAutoFit/>
          </a:bodyPr>
          <a:lstStyle/>
          <a:p>
            <a:r>
              <a:rPr lang="en-US" altLang="zh-HK" dirty="0" smtClean="0"/>
              <a:t>(Copyright CAST, Inc. 20122012)</a:t>
            </a:r>
            <a:endParaRPr lang="zh-HK" altLang="en-US" dirty="0"/>
          </a:p>
        </p:txBody>
      </p:sp>
    </p:spTree>
    <p:extLst>
      <p:ext uri="{BB962C8B-B14F-4D97-AF65-F5344CB8AC3E}">
        <p14:creationId xmlns:p14="http://schemas.microsoft.com/office/powerpoint/2010/main" val="3352433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1143000"/>
          </a:xfrm>
        </p:spPr>
        <p:txBody>
          <a:bodyPr/>
          <a:lstStyle/>
          <a:p>
            <a:r>
              <a:rPr lang="en-US" altLang="zh-TW" dirty="0" smtClean="0"/>
              <a:t>UDL</a:t>
            </a:r>
            <a:r>
              <a:rPr lang="zh-TW" altLang="en-US" dirty="0" smtClean="0"/>
              <a:t> </a:t>
            </a:r>
            <a:r>
              <a:rPr lang="en-US" altLang="zh-HK" dirty="0" smtClean="0"/>
              <a:t>Guidelines Version 2.0</a:t>
            </a:r>
            <a:endParaRPr lang="zh-HK" altLang="en-US" sz="2000" dirty="0"/>
          </a:p>
        </p:txBody>
      </p:sp>
      <p:sp>
        <p:nvSpPr>
          <p:cNvPr id="3" name="內容版面配置區 2"/>
          <p:cNvSpPr>
            <a:spLocks noGrp="1"/>
          </p:cNvSpPr>
          <p:nvPr>
            <p:ph idx="1"/>
          </p:nvPr>
        </p:nvSpPr>
        <p:spPr>
          <a:xfrm>
            <a:off x="262878" y="1052736"/>
            <a:ext cx="8856984" cy="5410659"/>
          </a:xfrm>
        </p:spPr>
        <p:txBody>
          <a:bodyPr>
            <a:normAutofit/>
          </a:bodyPr>
          <a:lstStyle/>
          <a:p>
            <a:r>
              <a:rPr lang="en-US" altLang="zh-HK" dirty="0" smtClean="0">
                <a:solidFill>
                  <a:srgbClr val="000099"/>
                </a:solidFill>
              </a:rPr>
              <a:t>Principle 3</a:t>
            </a:r>
            <a:r>
              <a:rPr lang="en-US" altLang="zh-HK" dirty="0" smtClean="0"/>
              <a:t>. </a:t>
            </a:r>
            <a:r>
              <a:rPr lang="en-US" altLang="zh-TW" dirty="0" smtClean="0"/>
              <a:t>(WHY)</a:t>
            </a:r>
            <a:endParaRPr lang="en-US" altLang="zh-HK" dirty="0" smtClean="0"/>
          </a:p>
          <a:p>
            <a:pPr marL="0" indent="0">
              <a:buNone/>
            </a:pPr>
            <a:r>
              <a:rPr lang="zh-TW" altLang="en-US" dirty="0"/>
              <a:t> </a:t>
            </a:r>
            <a:r>
              <a:rPr lang="zh-TW" altLang="en-US" dirty="0" smtClean="0"/>
              <a:t>   </a:t>
            </a:r>
            <a:r>
              <a:rPr lang="en-US" altLang="zh-HK" dirty="0" smtClean="0"/>
              <a:t>Provide Multiple Means of Engagement</a:t>
            </a:r>
          </a:p>
          <a:p>
            <a:r>
              <a:rPr lang="en-US" altLang="zh-HK" dirty="0" smtClean="0">
                <a:solidFill>
                  <a:srgbClr val="FF0000"/>
                </a:solidFill>
              </a:rPr>
              <a:t>Guideline 7</a:t>
            </a:r>
            <a:r>
              <a:rPr lang="en-US" altLang="zh-HK" dirty="0" smtClean="0"/>
              <a:t>: </a:t>
            </a:r>
          </a:p>
          <a:p>
            <a:pPr marL="0" indent="0">
              <a:buNone/>
            </a:pPr>
            <a:r>
              <a:rPr lang="zh-TW" altLang="en-US" dirty="0" smtClean="0"/>
              <a:t>    </a:t>
            </a:r>
            <a:r>
              <a:rPr lang="en-US" altLang="zh-HK" dirty="0"/>
              <a:t>Provide </a:t>
            </a:r>
            <a:r>
              <a:rPr lang="en-US" altLang="zh-HK" dirty="0" smtClean="0"/>
              <a:t>options for recruiting </a:t>
            </a:r>
          </a:p>
          <a:p>
            <a:r>
              <a:rPr lang="en-US" altLang="zh-HK" dirty="0">
                <a:solidFill>
                  <a:srgbClr val="FF0000"/>
                </a:solidFill>
              </a:rPr>
              <a:t>Guideline 8</a:t>
            </a:r>
            <a:r>
              <a:rPr lang="en-US" altLang="zh-HK" dirty="0"/>
              <a:t>:</a:t>
            </a:r>
            <a:r>
              <a:rPr lang="en-US" altLang="zh-HK" dirty="0">
                <a:solidFill>
                  <a:srgbClr val="FF0000"/>
                </a:solidFill>
              </a:rPr>
              <a:t> </a:t>
            </a:r>
          </a:p>
          <a:p>
            <a:pPr marL="0" indent="0">
              <a:buNone/>
            </a:pPr>
            <a:r>
              <a:rPr lang="zh-TW" altLang="en-US" dirty="0"/>
              <a:t> </a:t>
            </a:r>
            <a:r>
              <a:rPr lang="zh-TW" altLang="en-US" dirty="0" smtClean="0"/>
              <a:t>   </a:t>
            </a:r>
            <a:r>
              <a:rPr lang="en-US" altLang="zh-HK" dirty="0"/>
              <a:t>Provide </a:t>
            </a:r>
            <a:r>
              <a:rPr lang="en-US" altLang="zh-HK" dirty="0" smtClean="0"/>
              <a:t>options for sustaining effort and </a:t>
            </a:r>
          </a:p>
          <a:p>
            <a:pPr marL="0" indent="0">
              <a:buNone/>
            </a:pPr>
            <a:r>
              <a:rPr lang="en-US" altLang="zh-HK" dirty="0"/>
              <a:t> </a:t>
            </a:r>
            <a:r>
              <a:rPr lang="en-US" altLang="zh-HK" dirty="0" smtClean="0"/>
              <a:t>   persistence</a:t>
            </a:r>
          </a:p>
          <a:p>
            <a:r>
              <a:rPr lang="en-US" altLang="zh-HK" dirty="0">
                <a:solidFill>
                  <a:srgbClr val="FF0000"/>
                </a:solidFill>
              </a:rPr>
              <a:t>Guideline 9</a:t>
            </a:r>
            <a:r>
              <a:rPr lang="en-US" altLang="zh-HK" dirty="0"/>
              <a:t>:</a:t>
            </a:r>
            <a:r>
              <a:rPr lang="en-US" altLang="zh-HK" dirty="0">
                <a:solidFill>
                  <a:srgbClr val="FF0000"/>
                </a:solidFill>
              </a:rPr>
              <a:t> </a:t>
            </a:r>
          </a:p>
          <a:p>
            <a:pPr marL="0" indent="0">
              <a:buNone/>
            </a:pPr>
            <a:r>
              <a:rPr lang="zh-TW" altLang="en-US" dirty="0"/>
              <a:t> </a:t>
            </a:r>
            <a:r>
              <a:rPr lang="zh-TW" altLang="en-US" dirty="0" smtClean="0"/>
              <a:t>   </a:t>
            </a:r>
            <a:r>
              <a:rPr lang="en-US" altLang="zh-HK" dirty="0" smtClean="0"/>
              <a:t>Provide options for self-regulation</a:t>
            </a:r>
            <a:endParaRPr lang="zh-HK" altLang="en-US" dirty="0"/>
          </a:p>
        </p:txBody>
      </p:sp>
      <p:sp>
        <p:nvSpPr>
          <p:cNvPr id="4" name="矩形 3"/>
          <p:cNvSpPr/>
          <p:nvPr/>
        </p:nvSpPr>
        <p:spPr>
          <a:xfrm>
            <a:off x="5962071" y="6463395"/>
            <a:ext cx="3171381" cy="369332"/>
          </a:xfrm>
          <a:prstGeom prst="rect">
            <a:avLst/>
          </a:prstGeom>
        </p:spPr>
        <p:txBody>
          <a:bodyPr wrap="none">
            <a:spAutoFit/>
          </a:bodyPr>
          <a:lstStyle/>
          <a:p>
            <a:r>
              <a:rPr lang="en-US" altLang="zh-HK" dirty="0" smtClean="0">
                <a:solidFill>
                  <a:prstClr val="black"/>
                </a:solidFill>
              </a:rPr>
              <a:t>(Copyright CAST, Inc. 20122012)</a:t>
            </a:r>
            <a:endParaRPr lang="zh-HK" altLang="en-US" dirty="0">
              <a:solidFill>
                <a:prstClr val="black"/>
              </a:solidFill>
            </a:endParaRPr>
          </a:p>
        </p:txBody>
      </p:sp>
    </p:spTree>
    <p:extLst>
      <p:ext uri="{BB962C8B-B14F-4D97-AF65-F5344CB8AC3E}">
        <p14:creationId xmlns:p14="http://schemas.microsoft.com/office/powerpoint/2010/main" val="679427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31640" y="116632"/>
            <a:ext cx="6850080" cy="523220"/>
          </a:xfrm>
          <a:prstGeom prst="rect">
            <a:avLst/>
          </a:prstGeom>
        </p:spPr>
        <p:txBody>
          <a:bodyPr wrap="none">
            <a:spAutoFit/>
          </a:bodyPr>
          <a:lstStyle/>
          <a:p>
            <a:pPr algn="ctr"/>
            <a:r>
              <a:rPr lang="en-US" altLang="zh-HK" sz="2800" dirty="0"/>
              <a:t>UDL Guidelines – Educator Checklist Version 2</a:t>
            </a:r>
            <a:endParaRPr lang="zh-HK" altLang="en-US" sz="2800"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92" y="612671"/>
            <a:ext cx="9063909" cy="6245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7646815" y="6488668"/>
            <a:ext cx="1423788" cy="369332"/>
          </a:xfrm>
          <a:prstGeom prst="rect">
            <a:avLst/>
          </a:prstGeom>
        </p:spPr>
        <p:txBody>
          <a:bodyPr wrap="none">
            <a:spAutoFit/>
          </a:bodyPr>
          <a:lstStyle/>
          <a:p>
            <a:r>
              <a:rPr lang="en-US" altLang="zh-HK" dirty="0"/>
              <a:t>© CAST 2011</a:t>
            </a:r>
            <a:endParaRPr lang="zh-HK" altLang="en-US" dirty="0"/>
          </a:p>
        </p:txBody>
      </p:sp>
    </p:spTree>
    <p:extLst>
      <p:ext uri="{BB962C8B-B14F-4D97-AF65-F5344CB8AC3E}">
        <p14:creationId xmlns:p14="http://schemas.microsoft.com/office/powerpoint/2010/main" val="2933376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8" y="1268760"/>
            <a:ext cx="921057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827584" y="548680"/>
            <a:ext cx="7056784" cy="523220"/>
          </a:xfrm>
          <a:prstGeom prst="rect">
            <a:avLst/>
          </a:prstGeom>
        </p:spPr>
        <p:txBody>
          <a:bodyPr wrap="square">
            <a:spAutoFit/>
          </a:bodyPr>
          <a:lstStyle/>
          <a:p>
            <a:pPr lvl="0" algn="ctr"/>
            <a:r>
              <a:rPr lang="en-US" altLang="zh-HK" sz="2800" dirty="0">
                <a:solidFill>
                  <a:prstClr val="black"/>
                </a:solidFill>
              </a:rPr>
              <a:t>UDL Guidelines – Educator Checklist Version 2</a:t>
            </a:r>
            <a:endParaRPr lang="zh-HK" altLang="en-US" sz="2800" dirty="0">
              <a:solidFill>
                <a:prstClr val="black"/>
              </a:solidFill>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0854" y="6453336"/>
            <a:ext cx="15113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4504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274638"/>
            <a:ext cx="8507288" cy="1143000"/>
          </a:xfrm>
        </p:spPr>
        <p:txBody>
          <a:bodyPr>
            <a:normAutofit/>
          </a:bodyPr>
          <a:lstStyle/>
          <a:p>
            <a:r>
              <a:rPr lang="en-US" altLang="zh-HK" sz="2800" dirty="0"/>
              <a:t>UDL Guidelines – Educator Checklist Version </a:t>
            </a:r>
            <a:r>
              <a:rPr lang="en-US" altLang="zh-HK" sz="2800" dirty="0" smtClean="0"/>
              <a:t>2</a:t>
            </a:r>
            <a:endParaRPr lang="zh-HK" altLang="en-US" sz="2800" dirty="0"/>
          </a:p>
        </p:txBody>
      </p:sp>
      <p:pic>
        <p:nvPicPr>
          <p:cNvPr id="5121"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68760"/>
            <a:ext cx="9199753"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2353" y="6453336"/>
            <a:ext cx="15113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660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p:cNvGraphicFramePr>
          <p:nvPr>
            <p:extLst>
              <p:ext uri="{D42A27DB-BD31-4B8C-83A1-F6EECF244321}">
                <p14:modId xmlns:p14="http://schemas.microsoft.com/office/powerpoint/2010/main" val="1888838184"/>
              </p:ext>
            </p:extLst>
          </p:nvPr>
        </p:nvGraphicFramePr>
        <p:xfrm>
          <a:off x="107504" y="1556792"/>
          <a:ext cx="8915400" cy="3586163"/>
        </p:xfrm>
        <a:graphic>
          <a:graphicData uri="http://schemas.openxmlformats.org/drawingml/2006/table">
            <a:tbl>
              <a:tblPr/>
              <a:tblGrid>
                <a:gridCol w="817563"/>
                <a:gridCol w="900112"/>
                <a:gridCol w="898525"/>
                <a:gridCol w="900113"/>
                <a:gridCol w="917575"/>
                <a:gridCol w="892175"/>
                <a:gridCol w="887412"/>
                <a:gridCol w="900113"/>
                <a:gridCol w="868362"/>
                <a:gridCol w="933450"/>
              </a:tblGrid>
              <a:tr h="381000">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1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Goal / Objective</a:t>
                      </a:r>
                      <a:endParaRPr kumimoji="0" lang="en-US" altLang="zh-HK" sz="1100" b="0" i="0" u="none" strike="noStrike" cap="none" normalizeH="0" baseline="0" dirty="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2857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HK" sz="12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Recognition Options</a:t>
                      </a:r>
                      <a:endParaRPr kumimoji="0" lang="en-US" altLang="zh-HK" sz="1800" b="0" i="0" u="none" strike="noStrike" cap="none" normalizeH="0" baseline="0" dirty="0" smtClean="0">
                        <a:ln>
                          <a:noFill/>
                        </a:ln>
                        <a:solidFill>
                          <a:schemeClr val="tx1"/>
                        </a:solidFill>
                        <a:effectLst/>
                        <a:latin typeface="Arial" pitchFamily="34" charset="0"/>
                        <a:ea typeface="新細明體" pitchFamily="18" charset="-120"/>
                        <a:cs typeface="Times New Roman" pitchFamily="18"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HK" altLang="en-US"/>
                    </a:p>
                  </a:txBody>
                  <a:tcPr/>
                </a:tc>
                <a:tc hMerge="1">
                  <a:txBody>
                    <a:bodyPr/>
                    <a:lstStyle/>
                    <a:p>
                      <a:endParaRPr lang="zh-HK" altLang="en-US"/>
                    </a:p>
                  </a:txBody>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HK" sz="1200" b="1"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Expression &amp; Action Options</a:t>
                      </a:r>
                      <a:endParaRPr kumimoji="0" lang="en-US" altLang="zh-HK" sz="18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HK" altLang="en-US"/>
                    </a:p>
                  </a:txBody>
                  <a:tcPr/>
                </a:tc>
                <a:tc hMerge="1">
                  <a:txBody>
                    <a:bodyPr/>
                    <a:lstStyle/>
                    <a:p>
                      <a:endParaRPr lang="zh-HK" altLang="en-US"/>
                    </a:p>
                  </a:txBody>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HK" sz="1200" b="1"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Engagement Options</a:t>
                      </a:r>
                      <a:endParaRPr kumimoji="0" lang="en-US" altLang="zh-HK" sz="18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horzOverflow="overflow">
                    <a:lnL w="254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HK" altLang="en-US"/>
                    </a:p>
                  </a:txBody>
                  <a:tcPr/>
                </a:tc>
                <a:tc hMerge="1">
                  <a:txBody>
                    <a:bodyPr/>
                    <a:lstStyle/>
                    <a:p>
                      <a:endParaRPr lang="zh-HK" altLang="en-US"/>
                    </a:p>
                  </a:txBody>
                  <a:tcPr/>
                </a:tc>
              </a:tr>
              <a:tr h="457200">
                <a:tc vMerge="1">
                  <a:txBody>
                    <a:bodyPr/>
                    <a:lstStyle/>
                    <a:p>
                      <a:endParaRPr lang="zh-HK" alt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Under-standing</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Language</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Perception</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Organization</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Skills</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Physical Action</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Self-motivation</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Maintaining Effort</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HK" sz="1100" b="0" i="0" u="none" strike="noStrike" cap="none" normalizeH="0" baseline="0" smtClean="0">
                          <a:ln>
                            <a:noFill/>
                          </a:ln>
                          <a:solidFill>
                            <a:schemeClr val="tx1"/>
                          </a:solidFill>
                          <a:effectLst/>
                          <a:latin typeface="Times New Roman" pitchFamily="18" charset="0"/>
                          <a:ea typeface="新細明體" pitchFamily="18" charset="-120"/>
                          <a:cs typeface="Times New Roman" pitchFamily="18" charset="0"/>
                        </a:rPr>
                        <a:t>Recruiting Interest</a:t>
                      </a:r>
                      <a:endParaRPr kumimoji="0" lang="en-US" altLang="zh-HK" sz="1100" b="0" i="0" u="none" strike="noStrike" cap="none" normalizeH="0" baseline="0" smtClean="0">
                        <a:ln>
                          <a:noFill/>
                        </a:ln>
                        <a:solidFill>
                          <a:schemeClr val="tx1"/>
                        </a:solidFill>
                        <a:effectLst/>
                        <a:latin typeface="Arial" pitchFamily="34" charset="0"/>
                        <a:ea typeface="新細明體" pitchFamily="18" charset="-12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374775">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dirty="0" smtClean="0">
                        <a:ln>
                          <a:noFill/>
                        </a:ln>
                        <a:solidFill>
                          <a:schemeClr val="tx1"/>
                        </a:solidFill>
                        <a:effectLst/>
                        <a:latin typeface="Arial" pitchFamily="34" charset="0"/>
                        <a:ea typeface="新細明體" pitchFamily="18" charset="-120"/>
                      </a:endParaRPr>
                    </a:p>
                  </a:txBody>
                  <a:tcPr horzOverflow="overflow">
                    <a:lnL w="2857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3188">
                <a:tc vMerge="1">
                  <a:txBody>
                    <a:bodyPr/>
                    <a:lstStyle/>
                    <a:p>
                      <a:endParaRPr lang="zh-HK" alt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HK" altLang="zh-HK" sz="1200" b="0" i="0" u="none" strike="noStrike" cap="none" normalizeH="0" baseline="0" dirty="0" smtClean="0">
                        <a:ln>
                          <a:noFill/>
                        </a:ln>
                        <a:solidFill>
                          <a:schemeClr val="tx1"/>
                        </a:solidFill>
                        <a:effectLst/>
                        <a:latin typeface="Arial" pitchFamily="34" charset="0"/>
                        <a:ea typeface="新細明體" pitchFamily="18" charset="-12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標題 1"/>
          <p:cNvSpPr>
            <a:spLocks noGrp="1"/>
          </p:cNvSpPr>
          <p:nvPr>
            <p:ph type="title"/>
          </p:nvPr>
        </p:nvSpPr>
        <p:spPr>
          <a:xfrm>
            <a:off x="457200" y="274638"/>
            <a:ext cx="8229600" cy="1143000"/>
          </a:xfrm>
        </p:spPr>
        <p:txBody>
          <a:bodyPr>
            <a:normAutofit/>
          </a:bodyPr>
          <a:lstStyle/>
          <a:p>
            <a:r>
              <a:rPr lang="en-US" altLang="zh-HK" sz="3200" dirty="0" smtClean="0"/>
              <a:t>The Implementation of UDL to Lesson Planning</a:t>
            </a:r>
            <a:endParaRPr lang="zh-HK" altLang="en-US" sz="3200" dirty="0">
              <a:solidFill>
                <a:srgbClr val="FF0000"/>
              </a:solidFill>
            </a:endParaRPr>
          </a:p>
        </p:txBody>
      </p:sp>
    </p:spTree>
    <p:extLst>
      <p:ext uri="{BB962C8B-B14F-4D97-AF65-F5344CB8AC3E}">
        <p14:creationId xmlns:p14="http://schemas.microsoft.com/office/powerpoint/2010/main" val="684648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8229600" cy="792088"/>
          </a:xfrm>
        </p:spPr>
        <p:txBody>
          <a:bodyPr>
            <a:normAutofit fontScale="90000"/>
          </a:bodyPr>
          <a:lstStyle/>
          <a:p>
            <a:r>
              <a:rPr lang="en-US" altLang="zh-HK" dirty="0" smtClean="0"/>
              <a:t>UDL Solutions: </a:t>
            </a:r>
            <a:r>
              <a:rPr lang="en-US" altLang="zh-HK" dirty="0" smtClean="0">
                <a:solidFill>
                  <a:srgbClr val="FF0000"/>
                </a:solidFill>
              </a:rPr>
              <a:t>Recognition </a:t>
            </a:r>
            <a:r>
              <a:rPr lang="en-US" altLang="zh-HK" dirty="0">
                <a:solidFill>
                  <a:srgbClr val="FF0000"/>
                </a:solidFill>
              </a:rPr>
              <a:t>Networks </a:t>
            </a:r>
            <a:endParaRPr lang="zh-HK" altLang="en-US" dirty="0">
              <a:solidFill>
                <a:srgbClr val="FF0000"/>
              </a:solidFill>
            </a:endParaRP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4641"/>
          <a:stretch/>
        </p:blipFill>
        <p:spPr bwMode="auto">
          <a:xfrm>
            <a:off x="827584" y="617659"/>
            <a:ext cx="7920880" cy="6240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2383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395536" y="-30021"/>
            <a:ext cx="8229600" cy="724942"/>
          </a:xfrm>
        </p:spPr>
        <p:txBody>
          <a:bodyPr>
            <a:normAutofit fontScale="90000"/>
          </a:bodyPr>
          <a:lstStyle/>
          <a:p>
            <a:r>
              <a:rPr lang="en-US" altLang="zh-HK" dirty="0" smtClean="0"/>
              <a:t>UDL Solutions</a:t>
            </a:r>
            <a:r>
              <a:rPr lang="en-US" altLang="zh-HK" dirty="0"/>
              <a:t>: </a:t>
            </a:r>
            <a:r>
              <a:rPr lang="en-US" altLang="zh-HK" dirty="0">
                <a:solidFill>
                  <a:srgbClr val="FF0000"/>
                </a:solidFill>
              </a:rPr>
              <a:t>Strategic</a:t>
            </a:r>
            <a:r>
              <a:rPr lang="en-US" altLang="zh-HK" dirty="0" smtClean="0">
                <a:solidFill>
                  <a:srgbClr val="FF0000"/>
                </a:solidFill>
              </a:rPr>
              <a:t> </a:t>
            </a:r>
            <a:r>
              <a:rPr lang="en-US" altLang="zh-HK" dirty="0">
                <a:solidFill>
                  <a:srgbClr val="FF0000"/>
                </a:solidFill>
              </a:rPr>
              <a:t>Networks </a:t>
            </a:r>
            <a:endParaRPr lang="zh-HK" altLang="en-US" dirty="0">
              <a:solidFill>
                <a:srgbClr val="FF0000"/>
              </a:solidFill>
            </a:endParaRP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3848"/>
          <a:stretch/>
        </p:blipFill>
        <p:spPr bwMode="auto">
          <a:xfrm>
            <a:off x="755576" y="586142"/>
            <a:ext cx="8064896" cy="6295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446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611560" y="119337"/>
            <a:ext cx="8229600" cy="796950"/>
          </a:xfrm>
        </p:spPr>
        <p:txBody>
          <a:bodyPr>
            <a:normAutofit/>
          </a:bodyPr>
          <a:lstStyle/>
          <a:p>
            <a:r>
              <a:rPr lang="en-US" altLang="zh-HK" dirty="0" smtClean="0"/>
              <a:t>UDL Solutions</a:t>
            </a:r>
            <a:r>
              <a:rPr lang="en-US" altLang="zh-HK" dirty="0"/>
              <a:t>: </a:t>
            </a:r>
            <a:r>
              <a:rPr lang="en-US" altLang="zh-HK" dirty="0">
                <a:solidFill>
                  <a:srgbClr val="FF0000"/>
                </a:solidFill>
              </a:rPr>
              <a:t>Affective</a:t>
            </a:r>
            <a:r>
              <a:rPr lang="en-US" altLang="zh-HK" dirty="0"/>
              <a:t> </a:t>
            </a:r>
            <a:r>
              <a:rPr lang="en-US" altLang="zh-HK" dirty="0" smtClean="0">
                <a:solidFill>
                  <a:srgbClr val="FF0000"/>
                </a:solidFill>
              </a:rPr>
              <a:t>Networks </a:t>
            </a:r>
            <a:endParaRPr lang="zh-HK" altLang="en-US" dirty="0">
              <a:solidFill>
                <a:srgbClr val="FF0000"/>
              </a:solidFill>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3765"/>
          <a:stretch/>
        </p:blipFill>
        <p:spPr bwMode="auto">
          <a:xfrm>
            <a:off x="539552" y="1196752"/>
            <a:ext cx="8368605" cy="5521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519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himinleng\AppData\Local\Microsoft\Windows\Temporary Internet Files\Content.IE5\4T7DL8YD\Choic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6716" y="2630146"/>
            <a:ext cx="3600400" cy="2869068"/>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rot="21227845">
            <a:off x="236974" y="281964"/>
            <a:ext cx="3110486"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altLang="zh-TW" sz="54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Options</a:t>
            </a:r>
            <a:endParaRPr lang="zh-TW" alt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5" name="矩形 4"/>
          <p:cNvSpPr/>
          <p:nvPr/>
        </p:nvSpPr>
        <p:spPr>
          <a:xfrm rot="13301446">
            <a:off x="-77679" y="5284508"/>
            <a:ext cx="3038334" cy="923330"/>
          </a:xfrm>
          <a:prstGeom prst="rect">
            <a:avLst/>
          </a:prstGeom>
          <a:noFill/>
        </p:spPr>
        <p:txBody>
          <a:bodyPr wrap="square" lIns="91440" tIns="45720" rIns="91440" bIns="45720">
            <a:spAutoFit/>
          </a:bodyPr>
          <a:lstStyle/>
          <a:p>
            <a:pPr algn="ctr"/>
            <a:r>
              <a:rPr lang="en-US" altLang="zh-TW"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Options</a:t>
            </a:r>
            <a:endParaRPr lang="zh-TW" alt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矩形 5"/>
          <p:cNvSpPr/>
          <p:nvPr/>
        </p:nvSpPr>
        <p:spPr>
          <a:xfrm rot="4174740">
            <a:off x="4931722" y="2933706"/>
            <a:ext cx="2451826" cy="923330"/>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altLang="zh-TW" sz="5400" b="1" cap="none" spc="0" dirty="0" smtClean="0">
                <a:ln/>
                <a:solidFill>
                  <a:schemeClr val="accent5">
                    <a:tint val="50000"/>
                    <a:satMod val="180000"/>
                  </a:schemeClr>
                </a:solidFill>
                <a:effectLst/>
              </a:rPr>
              <a:t>Options</a:t>
            </a:r>
            <a:endParaRPr lang="zh-TW" altLang="en-US" sz="5400" b="1" cap="none" spc="0" dirty="0">
              <a:ln/>
              <a:solidFill>
                <a:schemeClr val="accent5">
                  <a:tint val="50000"/>
                  <a:satMod val="180000"/>
                </a:schemeClr>
              </a:solidFill>
              <a:effectLst/>
            </a:endParaRPr>
          </a:p>
        </p:txBody>
      </p:sp>
      <p:sp>
        <p:nvSpPr>
          <p:cNvPr id="7" name="矩形 6"/>
          <p:cNvSpPr/>
          <p:nvPr/>
        </p:nvSpPr>
        <p:spPr>
          <a:xfrm rot="898410">
            <a:off x="2706118" y="5588789"/>
            <a:ext cx="2798716"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altLang="zh-TW"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Options</a:t>
            </a:r>
            <a:endParaRPr lang="zh-HK" alt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矩形 7"/>
          <p:cNvSpPr/>
          <p:nvPr/>
        </p:nvSpPr>
        <p:spPr>
          <a:xfrm rot="21396899">
            <a:off x="233769" y="1362145"/>
            <a:ext cx="5886295"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TW" sz="8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OPTIONS</a:t>
            </a:r>
            <a:endParaRPr lang="zh-TW" altLang="en-US" sz="8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rot="671748">
            <a:off x="4499992" y="574250"/>
            <a:ext cx="3674186" cy="1323439"/>
          </a:xfrm>
          <a:prstGeom prst="rect">
            <a:avLst/>
          </a:prstGeom>
          <a:noFill/>
        </p:spPr>
        <p:txBody>
          <a:bodyPr wrap="square" lIns="91440" tIns="45720" rIns="91440" bIns="45720">
            <a:spAutoFit/>
          </a:bodyPr>
          <a:lstStyle/>
          <a:p>
            <a:pPr algn="ctr"/>
            <a:r>
              <a:rPr lang="en-US" altLang="zh-TW" sz="8000" b="1" cap="none" spc="0" dirty="0" smtClean="0">
                <a:ln w="17780" cmpd="sng">
                  <a:solidFill>
                    <a:srgbClr val="92D05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Options</a:t>
            </a:r>
            <a:endParaRPr lang="zh-TW" altLang="en-US" sz="8000" b="1" cap="none" spc="0" dirty="0">
              <a:ln w="17780" cmpd="sng">
                <a:solidFill>
                  <a:srgbClr val="92D05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0" name="矩形 9"/>
          <p:cNvSpPr/>
          <p:nvPr/>
        </p:nvSpPr>
        <p:spPr>
          <a:xfrm rot="5696228">
            <a:off x="6120475" y="3667738"/>
            <a:ext cx="4240887" cy="1446550"/>
          </a:xfrm>
          <a:prstGeom prst="rect">
            <a:avLst/>
          </a:prstGeom>
          <a:noFill/>
          <a:ln>
            <a:noFill/>
          </a:ln>
          <a:scene3d>
            <a:camera prst="orthographicFront"/>
            <a:lightRig rig="threePt" dir="t"/>
          </a:scene3d>
          <a:sp3d>
            <a:bevelT prst="relaxedInset"/>
          </a:sp3d>
        </p:spPr>
        <p:txBody>
          <a:bodyPr wrap="square" lIns="91440" tIns="45720" rIns="91440" bIns="45720">
            <a:spAutoFit/>
          </a:bodyPr>
          <a:lstStyle/>
          <a:p>
            <a:pPr algn="ctr"/>
            <a:r>
              <a:rPr lang="en-US" altLang="zh-TW" sz="88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Options</a:t>
            </a:r>
            <a:endParaRPr lang="zh-TW" altLang="en-US" sz="8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1" name="矩形 10"/>
          <p:cNvSpPr/>
          <p:nvPr/>
        </p:nvSpPr>
        <p:spPr>
          <a:xfrm>
            <a:off x="4882678" y="4575884"/>
            <a:ext cx="2549915" cy="923330"/>
          </a:xfrm>
          <a:prstGeom prst="rect">
            <a:avLst/>
          </a:prstGeom>
          <a:solidFill>
            <a:srgbClr val="00B0F0"/>
          </a:solidFill>
          <a:ln>
            <a:solidFill>
              <a:srgbClr val="7030A0"/>
            </a:solid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zh-TW" altLang="en-US"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選擇</a:t>
            </a:r>
            <a:endParaRPr lang="zh-TW" alt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2618985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16632"/>
            <a:ext cx="8229600" cy="837727"/>
          </a:xfrm>
        </p:spPr>
        <p:txBody>
          <a:bodyPr>
            <a:normAutofit/>
          </a:bodyPr>
          <a:lstStyle/>
          <a:p>
            <a:r>
              <a:rPr lang="en-US" altLang="zh-HK" sz="3600" b="1" dirty="0"/>
              <a:t>Curriculum Concerns and Lesson Planning</a:t>
            </a:r>
            <a:endParaRPr lang="zh-HK" altLang="en-US" sz="3600" b="1"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764704"/>
            <a:ext cx="7848872" cy="589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4239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smtClean="0"/>
              <a:t>UDL: Reducing </a:t>
            </a:r>
            <a:r>
              <a:rPr lang="en-US" altLang="zh-HK" dirty="0"/>
              <a:t>Barriers</a:t>
            </a:r>
            <a:r>
              <a:rPr lang="en-US" altLang="zh-HK" dirty="0" smtClean="0"/>
              <a:t>:</a:t>
            </a:r>
            <a:endParaRPr lang="zh-HK" altLang="en-US" dirty="0"/>
          </a:p>
        </p:txBody>
      </p:sp>
      <p:sp>
        <p:nvSpPr>
          <p:cNvPr id="3" name="內容版面配置區 2"/>
          <p:cNvSpPr>
            <a:spLocks noGrp="1"/>
          </p:cNvSpPr>
          <p:nvPr>
            <p:ph idx="1"/>
          </p:nvPr>
        </p:nvSpPr>
        <p:spPr/>
        <p:txBody>
          <a:bodyPr/>
          <a:lstStyle/>
          <a:p>
            <a:endParaRPr lang="en-US" altLang="zh-HK" sz="2400" dirty="0" smtClean="0"/>
          </a:p>
          <a:p>
            <a:endParaRPr lang="en-US" altLang="zh-HK" sz="2400" dirty="0"/>
          </a:p>
          <a:p>
            <a:endParaRPr lang="en-US" altLang="zh-HK" sz="2400" dirty="0" smtClean="0"/>
          </a:p>
          <a:p>
            <a:endParaRPr lang="en-US" altLang="zh-HK" sz="2400" dirty="0"/>
          </a:p>
          <a:p>
            <a:endParaRPr lang="en-US" altLang="zh-HK" sz="2400" dirty="0" smtClean="0"/>
          </a:p>
          <a:p>
            <a:endParaRPr lang="en-US" altLang="zh-HK" sz="2400" dirty="0"/>
          </a:p>
          <a:p>
            <a:endParaRPr lang="en-US" altLang="zh-HK" sz="2400" dirty="0" smtClean="0"/>
          </a:p>
          <a:p>
            <a:endParaRPr lang="en-US" altLang="zh-HK" sz="2400" dirty="0"/>
          </a:p>
          <a:p>
            <a:endParaRPr lang="en-US" altLang="zh-HK" sz="2400" dirty="0" smtClean="0"/>
          </a:p>
          <a:p>
            <a:r>
              <a:rPr lang="en-US" altLang="zh-HK" sz="2400" dirty="0" smtClean="0"/>
              <a:t>https</a:t>
            </a:r>
            <a:r>
              <a:rPr lang="en-US" altLang="zh-HK" sz="2400" dirty="0"/>
              <a:t>://www.youtube.com/watch?v=xTShQyw3m80</a:t>
            </a:r>
          </a:p>
          <a:p>
            <a:endParaRPr lang="en-US" altLang="zh-HK" dirty="0"/>
          </a:p>
          <a:p>
            <a:endParaRPr lang="zh-HK" altLang="en-US" dirty="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528421"/>
            <a:ext cx="4896544" cy="3672408"/>
          </a:xfrm>
          <a:prstGeom prst="rect">
            <a:avLst/>
          </a:prstGeom>
        </p:spPr>
      </p:pic>
    </p:spTree>
    <p:extLst>
      <p:ext uri="{BB962C8B-B14F-4D97-AF65-F5344CB8AC3E}">
        <p14:creationId xmlns:p14="http://schemas.microsoft.com/office/powerpoint/2010/main" val="2745107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1143000"/>
          </a:xfrm>
        </p:spPr>
        <p:txBody>
          <a:bodyPr>
            <a:normAutofit/>
          </a:bodyPr>
          <a:lstStyle/>
          <a:p>
            <a:r>
              <a:rPr lang="en-US" altLang="zh-HK" sz="3200" dirty="0"/>
              <a:t>Curriculum Pillar: </a:t>
            </a:r>
            <a:r>
              <a:rPr lang="en-US" altLang="zh-HK" sz="3200" dirty="0">
                <a:solidFill>
                  <a:srgbClr val="FF0000"/>
                </a:solidFill>
              </a:rPr>
              <a:t>Goals or </a:t>
            </a:r>
            <a:r>
              <a:rPr lang="en-US" altLang="zh-HK" sz="3200" dirty="0" smtClean="0">
                <a:solidFill>
                  <a:srgbClr val="FF0000"/>
                </a:solidFill>
              </a:rPr>
              <a:t>Objectives</a:t>
            </a:r>
            <a:endParaRPr lang="zh-HK" altLang="en-US" sz="3200" dirty="0">
              <a:solidFill>
                <a:srgbClr val="FF0000"/>
              </a:solidFill>
            </a:endParaRPr>
          </a:p>
        </p:txBody>
      </p:sp>
      <p:sp>
        <p:nvSpPr>
          <p:cNvPr id="3" name="內容版面配置區 2"/>
          <p:cNvSpPr>
            <a:spLocks noGrp="1"/>
          </p:cNvSpPr>
          <p:nvPr>
            <p:ph idx="1"/>
          </p:nvPr>
        </p:nvSpPr>
        <p:spPr>
          <a:xfrm>
            <a:off x="179512" y="1124744"/>
            <a:ext cx="8784976" cy="5472608"/>
          </a:xfrm>
        </p:spPr>
        <p:txBody>
          <a:bodyPr/>
          <a:lstStyle/>
          <a:p>
            <a:pPr marL="0" indent="0">
              <a:buNone/>
            </a:pPr>
            <a:r>
              <a:rPr lang="en-US" altLang="zh-HK" dirty="0"/>
              <a:t>Example Goal: </a:t>
            </a:r>
            <a:endParaRPr lang="en-US" altLang="zh-HK" dirty="0" smtClean="0"/>
          </a:p>
          <a:p>
            <a:pPr algn="just"/>
            <a:r>
              <a:rPr lang="en-US" altLang="zh-HK" dirty="0" smtClean="0"/>
              <a:t>The </a:t>
            </a:r>
            <a:r>
              <a:rPr lang="en-US" altLang="zh-HK" dirty="0"/>
              <a:t>student will read three </a:t>
            </a:r>
            <a:r>
              <a:rPr lang="en-US" altLang="zh-HK" dirty="0" smtClean="0"/>
              <a:t>pieces of information articles </a:t>
            </a:r>
            <a:r>
              <a:rPr lang="en-US" altLang="zh-HK" dirty="0"/>
              <a:t>to gain/learn the </a:t>
            </a:r>
            <a:r>
              <a:rPr lang="en-US" altLang="zh-HK" dirty="0" smtClean="0"/>
              <a:t>background knowledge, the concepts and to point out the key issues.</a:t>
            </a:r>
          </a:p>
          <a:p>
            <a:pPr algn="just"/>
            <a:r>
              <a:rPr lang="en-US" altLang="zh-HK" dirty="0" smtClean="0"/>
              <a:t>To present his/her what he/she has learnt </a:t>
            </a:r>
            <a:r>
              <a:rPr lang="en-US" altLang="zh-HK" dirty="0"/>
              <a:t>in an oral presentation</a:t>
            </a:r>
            <a:r>
              <a:rPr lang="en-US" altLang="zh-HK" dirty="0" smtClean="0"/>
              <a:t>.</a:t>
            </a:r>
          </a:p>
          <a:p>
            <a:pPr marL="0" indent="0" algn="just">
              <a:buNone/>
            </a:pPr>
            <a:endParaRPr lang="en-US" altLang="zh-HK" dirty="0"/>
          </a:p>
          <a:p>
            <a:pPr marL="0" indent="0">
              <a:buNone/>
            </a:pPr>
            <a:r>
              <a:rPr lang="en-US" altLang="zh-HK" dirty="0"/>
              <a:t>What </a:t>
            </a:r>
            <a:r>
              <a:rPr lang="en-US" altLang="zh-HK" b="1" dirty="0">
                <a:solidFill>
                  <a:srgbClr val="FF0000"/>
                </a:solidFill>
              </a:rPr>
              <a:t>barriers</a:t>
            </a:r>
            <a:r>
              <a:rPr lang="en-US" altLang="zh-HK" dirty="0"/>
              <a:t> exist with this goal</a:t>
            </a:r>
            <a:r>
              <a:rPr lang="en-US" altLang="zh-HK" dirty="0" smtClean="0"/>
              <a:t>?</a:t>
            </a:r>
          </a:p>
          <a:p>
            <a:endParaRPr lang="zh-HK" altLang="en-US" dirty="0"/>
          </a:p>
        </p:txBody>
      </p:sp>
    </p:spTree>
    <p:extLst>
      <p:ext uri="{BB962C8B-B14F-4D97-AF65-F5344CB8AC3E}">
        <p14:creationId xmlns:p14="http://schemas.microsoft.com/office/powerpoint/2010/main" val="2514386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764704"/>
          </a:xfrm>
        </p:spPr>
        <p:txBody>
          <a:bodyPr/>
          <a:lstStyle/>
          <a:p>
            <a:r>
              <a:rPr lang="en-US" altLang="zh-HK" dirty="0" smtClean="0"/>
              <a:t>Options</a:t>
            </a:r>
            <a:endParaRPr lang="zh-HK" altLang="en-US" dirty="0"/>
          </a:p>
        </p:txBody>
      </p:sp>
      <p:sp>
        <p:nvSpPr>
          <p:cNvPr id="3" name="內容版面配置區 2"/>
          <p:cNvSpPr>
            <a:spLocks noGrp="1"/>
          </p:cNvSpPr>
          <p:nvPr>
            <p:ph idx="1"/>
          </p:nvPr>
        </p:nvSpPr>
        <p:spPr>
          <a:xfrm>
            <a:off x="107504" y="764704"/>
            <a:ext cx="8856984" cy="5688632"/>
          </a:xfrm>
        </p:spPr>
        <p:txBody>
          <a:bodyPr>
            <a:normAutofit fontScale="92500"/>
          </a:bodyPr>
          <a:lstStyle/>
          <a:p>
            <a:pPr marL="0" indent="0" algn="just">
              <a:buNone/>
            </a:pPr>
            <a:r>
              <a:rPr lang="en-US" altLang="zh-HK" dirty="0">
                <a:solidFill>
                  <a:srgbClr val="FF0000"/>
                </a:solidFill>
              </a:rPr>
              <a:t>Rewritten Goal</a:t>
            </a:r>
            <a:r>
              <a:rPr lang="en-US" altLang="zh-HK" dirty="0"/>
              <a:t>: </a:t>
            </a:r>
            <a:endParaRPr lang="en-US" altLang="zh-HK" dirty="0" smtClean="0"/>
          </a:p>
          <a:p>
            <a:pPr algn="just"/>
            <a:r>
              <a:rPr lang="en-US" altLang="zh-HK" dirty="0" smtClean="0"/>
              <a:t>The </a:t>
            </a:r>
            <a:r>
              <a:rPr lang="en-US" altLang="zh-HK" dirty="0"/>
              <a:t>student will learn the subject matter and demonstrate the knowledge gained</a:t>
            </a:r>
            <a:r>
              <a:rPr lang="en-US" altLang="zh-HK" dirty="0" smtClean="0"/>
              <a:t>.</a:t>
            </a:r>
            <a:endParaRPr lang="en-US" altLang="zh-HK" dirty="0"/>
          </a:p>
          <a:p>
            <a:pPr marL="0" indent="0" algn="just">
              <a:buNone/>
            </a:pPr>
            <a:r>
              <a:rPr lang="en-US" altLang="zh-HK" dirty="0">
                <a:solidFill>
                  <a:srgbClr val="FF0000"/>
                </a:solidFill>
              </a:rPr>
              <a:t>Removal of Barriers</a:t>
            </a:r>
            <a:r>
              <a:rPr lang="en-US" altLang="zh-HK" dirty="0"/>
              <a:t>:</a:t>
            </a:r>
          </a:p>
          <a:p>
            <a:pPr algn="just"/>
            <a:r>
              <a:rPr lang="en-US" altLang="zh-HK" dirty="0"/>
              <a:t>With this goal, the student can gain the </a:t>
            </a:r>
            <a:r>
              <a:rPr lang="en-US" altLang="zh-HK" dirty="0" smtClean="0"/>
              <a:t>background knowledge </a:t>
            </a:r>
            <a:r>
              <a:rPr lang="en-US" altLang="zh-HK" dirty="0"/>
              <a:t>through a variety of means - video, digital text, and so on. </a:t>
            </a:r>
          </a:p>
          <a:p>
            <a:pPr algn="just"/>
            <a:r>
              <a:rPr lang="en-US" altLang="zh-HK" dirty="0" smtClean="0"/>
              <a:t>The </a:t>
            </a:r>
            <a:r>
              <a:rPr lang="en-US" altLang="zh-HK" dirty="0"/>
              <a:t>student can present their gained knowledge in a variety of ways as well – power point, written report, oral presentation, chart or visual</a:t>
            </a:r>
            <a:r>
              <a:rPr lang="en-US" altLang="zh-HK" dirty="0" smtClean="0"/>
              <a:t>.</a:t>
            </a:r>
          </a:p>
          <a:p>
            <a:pPr algn="just"/>
            <a:r>
              <a:rPr lang="en-US" altLang="zh-HK" dirty="0" smtClean="0"/>
              <a:t>Student works in pairs or groups to find the key issues.</a:t>
            </a:r>
            <a:endParaRPr lang="zh-HK" altLang="en-US" dirty="0"/>
          </a:p>
        </p:txBody>
      </p:sp>
    </p:spTree>
    <p:extLst>
      <p:ext uri="{BB962C8B-B14F-4D97-AF65-F5344CB8AC3E}">
        <p14:creationId xmlns:p14="http://schemas.microsoft.com/office/powerpoint/2010/main" val="4184122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1143000"/>
          </a:xfrm>
        </p:spPr>
        <p:txBody>
          <a:bodyPr/>
          <a:lstStyle/>
          <a:p>
            <a:r>
              <a:rPr lang="en-US" altLang="zh-HK" dirty="0"/>
              <a:t>Curriculum Pillar: </a:t>
            </a:r>
            <a:r>
              <a:rPr lang="en-US" altLang="zh-HK" dirty="0">
                <a:solidFill>
                  <a:srgbClr val="FF0000"/>
                </a:solidFill>
              </a:rPr>
              <a:t>Materials</a:t>
            </a:r>
            <a:endParaRPr lang="zh-HK" altLang="en-US" dirty="0">
              <a:solidFill>
                <a:srgbClr val="FF0000"/>
              </a:solidFill>
            </a:endParaRPr>
          </a:p>
        </p:txBody>
      </p:sp>
      <p:sp>
        <p:nvSpPr>
          <p:cNvPr id="3" name="內容版面配置區 2"/>
          <p:cNvSpPr>
            <a:spLocks noGrp="1"/>
          </p:cNvSpPr>
          <p:nvPr>
            <p:ph idx="1"/>
          </p:nvPr>
        </p:nvSpPr>
        <p:spPr>
          <a:xfrm>
            <a:off x="251520" y="1052736"/>
            <a:ext cx="8640960" cy="5328592"/>
          </a:xfrm>
        </p:spPr>
        <p:txBody>
          <a:bodyPr/>
          <a:lstStyle/>
          <a:p>
            <a:pPr marL="0" indent="0">
              <a:buNone/>
            </a:pPr>
            <a:r>
              <a:rPr lang="en-US" altLang="zh-HK" dirty="0"/>
              <a:t>Example of </a:t>
            </a:r>
            <a:r>
              <a:rPr lang="en-US" altLang="zh-HK" dirty="0" smtClean="0"/>
              <a:t>Materials</a:t>
            </a:r>
            <a:r>
              <a:rPr lang="en-US" altLang="zh-HK" dirty="0"/>
              <a:t>: </a:t>
            </a:r>
            <a:endParaRPr lang="en-US" altLang="zh-HK" dirty="0" smtClean="0"/>
          </a:p>
          <a:p>
            <a:r>
              <a:rPr lang="en-US" altLang="zh-HK" dirty="0"/>
              <a:t>T</a:t>
            </a:r>
            <a:r>
              <a:rPr lang="en-US" altLang="zh-HK" dirty="0" smtClean="0"/>
              <a:t>he </a:t>
            </a:r>
            <a:r>
              <a:rPr lang="en-US" altLang="zh-HK" dirty="0"/>
              <a:t>material being used is </a:t>
            </a:r>
            <a:r>
              <a:rPr lang="en-US" altLang="zh-HK" dirty="0" smtClean="0"/>
              <a:t>a summary of doctorate thesis on the sustainability of land use and urban planning.</a:t>
            </a:r>
          </a:p>
          <a:p>
            <a:endParaRPr lang="en-US" altLang="zh-HK" dirty="0"/>
          </a:p>
          <a:p>
            <a:pPr marL="0" indent="0">
              <a:buNone/>
            </a:pPr>
            <a:r>
              <a:rPr lang="en-US" altLang="zh-HK" dirty="0"/>
              <a:t>What barriers exist with this </a:t>
            </a:r>
            <a:r>
              <a:rPr lang="en-US" altLang="zh-HK" dirty="0" smtClean="0"/>
              <a:t>material?</a:t>
            </a:r>
            <a:endParaRPr lang="en-US" altLang="zh-HK" dirty="0"/>
          </a:p>
          <a:p>
            <a:pPr marL="0" indent="0">
              <a:buNone/>
            </a:pPr>
            <a:endParaRPr lang="zh-HK" altLang="en-US" dirty="0"/>
          </a:p>
        </p:txBody>
      </p:sp>
    </p:spTree>
    <p:extLst>
      <p:ext uri="{BB962C8B-B14F-4D97-AF65-F5344CB8AC3E}">
        <p14:creationId xmlns:p14="http://schemas.microsoft.com/office/powerpoint/2010/main" val="2790055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3980"/>
            <a:ext cx="8229600" cy="1143000"/>
          </a:xfrm>
        </p:spPr>
        <p:txBody>
          <a:bodyPr/>
          <a:lstStyle/>
          <a:p>
            <a:r>
              <a:rPr lang="en-US" altLang="zh-HK" dirty="0">
                <a:solidFill>
                  <a:prstClr val="black"/>
                </a:solidFill>
              </a:rPr>
              <a:t>Options</a:t>
            </a:r>
            <a:endParaRPr lang="zh-HK" altLang="en-US" dirty="0"/>
          </a:p>
        </p:txBody>
      </p:sp>
      <p:sp>
        <p:nvSpPr>
          <p:cNvPr id="3" name="內容版面配置區 2"/>
          <p:cNvSpPr>
            <a:spLocks noGrp="1"/>
          </p:cNvSpPr>
          <p:nvPr>
            <p:ph idx="1"/>
          </p:nvPr>
        </p:nvSpPr>
        <p:spPr>
          <a:xfrm>
            <a:off x="179512" y="1196752"/>
            <a:ext cx="8640960" cy="2952328"/>
          </a:xfrm>
        </p:spPr>
        <p:txBody>
          <a:bodyPr/>
          <a:lstStyle/>
          <a:p>
            <a:pPr marL="0" indent="0">
              <a:buNone/>
            </a:pPr>
            <a:r>
              <a:rPr lang="en-US" altLang="zh-HK" dirty="0">
                <a:solidFill>
                  <a:srgbClr val="FF0000"/>
                </a:solidFill>
              </a:rPr>
              <a:t>Removal of Barriers</a:t>
            </a:r>
            <a:r>
              <a:rPr lang="en-US" altLang="zh-HK" dirty="0"/>
              <a:t>:</a:t>
            </a:r>
          </a:p>
          <a:p>
            <a:pPr algn="just"/>
            <a:r>
              <a:rPr lang="en-US" altLang="zh-TW" sz="3000" dirty="0" smtClean="0"/>
              <a:t>Light / easy reading version</a:t>
            </a:r>
            <a:endParaRPr lang="en-US" altLang="zh-HK" sz="3000" dirty="0" smtClean="0"/>
          </a:p>
          <a:p>
            <a:pPr algn="just"/>
            <a:r>
              <a:rPr lang="en-US" altLang="zh-HK" sz="3000" dirty="0" smtClean="0"/>
              <a:t>Varied mode of materials to understand the concepts and the knowledge</a:t>
            </a:r>
          </a:p>
          <a:p>
            <a:pPr algn="just"/>
            <a:r>
              <a:rPr lang="en-US" altLang="zh-HK" sz="3000" dirty="0" smtClean="0"/>
              <a:t>Small bites of knowledge</a:t>
            </a:r>
            <a:endParaRPr lang="en-US" altLang="zh-HK" sz="3000" dirty="0"/>
          </a:p>
          <a:p>
            <a:pPr marL="0" indent="0">
              <a:buNone/>
            </a:pPr>
            <a:endParaRPr lang="en-US" altLang="zh-HK" sz="3000" dirty="0"/>
          </a:p>
        </p:txBody>
      </p:sp>
    </p:spTree>
    <p:extLst>
      <p:ext uri="{BB962C8B-B14F-4D97-AF65-F5344CB8AC3E}">
        <p14:creationId xmlns:p14="http://schemas.microsoft.com/office/powerpoint/2010/main" val="338178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1143000"/>
          </a:xfrm>
        </p:spPr>
        <p:txBody>
          <a:bodyPr>
            <a:normAutofit/>
          </a:bodyPr>
          <a:lstStyle/>
          <a:p>
            <a:r>
              <a:rPr lang="en-US" altLang="zh-HK" sz="3200" dirty="0"/>
              <a:t>Curriculum Pillar: </a:t>
            </a:r>
            <a:r>
              <a:rPr lang="en-US" altLang="zh-HK" sz="3200" dirty="0">
                <a:solidFill>
                  <a:srgbClr val="FF0000"/>
                </a:solidFill>
              </a:rPr>
              <a:t>Methods</a:t>
            </a:r>
            <a:endParaRPr lang="zh-HK" altLang="en-US" sz="3200" dirty="0">
              <a:solidFill>
                <a:srgbClr val="FF0000"/>
              </a:solidFill>
            </a:endParaRPr>
          </a:p>
        </p:txBody>
      </p:sp>
      <p:sp>
        <p:nvSpPr>
          <p:cNvPr id="3" name="內容版面配置區 2"/>
          <p:cNvSpPr>
            <a:spLocks noGrp="1"/>
          </p:cNvSpPr>
          <p:nvPr>
            <p:ph idx="1"/>
          </p:nvPr>
        </p:nvSpPr>
        <p:spPr>
          <a:xfrm>
            <a:off x="179512" y="1124744"/>
            <a:ext cx="8784976" cy="5472608"/>
          </a:xfrm>
        </p:spPr>
        <p:txBody>
          <a:bodyPr>
            <a:normAutofit/>
          </a:bodyPr>
          <a:lstStyle/>
          <a:p>
            <a:pPr marL="0" indent="0" algn="just">
              <a:buNone/>
            </a:pPr>
            <a:r>
              <a:rPr lang="en-US" altLang="zh-HK" dirty="0"/>
              <a:t>Learning Styles and Barriers:</a:t>
            </a:r>
          </a:p>
          <a:p>
            <a:pPr algn="just"/>
            <a:r>
              <a:rPr lang="en-US" altLang="zh-HK" dirty="0" smtClean="0"/>
              <a:t>Often </a:t>
            </a:r>
            <a:r>
              <a:rPr lang="en-US" altLang="zh-HK" dirty="0"/>
              <a:t>teachers prefer a lecture format or their preferred style of learning, students come in a variety of forms and styles with diverse methods of taking in information. </a:t>
            </a:r>
            <a:endParaRPr lang="en-US" altLang="zh-HK" dirty="0" smtClean="0"/>
          </a:p>
          <a:p>
            <a:pPr marL="0" indent="0" algn="just">
              <a:buNone/>
            </a:pPr>
            <a:endParaRPr lang="en-US" altLang="zh-HK" dirty="0"/>
          </a:p>
          <a:p>
            <a:pPr marL="0" indent="0">
              <a:buNone/>
            </a:pPr>
            <a:r>
              <a:rPr lang="en-US" altLang="zh-HK" dirty="0"/>
              <a:t>What barriers exist with this goal</a:t>
            </a:r>
            <a:r>
              <a:rPr lang="en-US" altLang="zh-HK" dirty="0" smtClean="0"/>
              <a:t>?</a:t>
            </a:r>
          </a:p>
          <a:p>
            <a:endParaRPr lang="zh-HK" altLang="en-US" dirty="0"/>
          </a:p>
        </p:txBody>
      </p:sp>
    </p:spTree>
    <p:extLst>
      <p:ext uri="{BB962C8B-B14F-4D97-AF65-F5344CB8AC3E}">
        <p14:creationId xmlns:p14="http://schemas.microsoft.com/office/powerpoint/2010/main" val="2181329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3980"/>
            <a:ext cx="8229600" cy="1143000"/>
          </a:xfrm>
        </p:spPr>
        <p:txBody>
          <a:bodyPr/>
          <a:lstStyle/>
          <a:p>
            <a:r>
              <a:rPr lang="en-US" altLang="zh-HK" dirty="0">
                <a:solidFill>
                  <a:prstClr val="black"/>
                </a:solidFill>
              </a:rPr>
              <a:t>Options</a:t>
            </a:r>
            <a:endParaRPr lang="zh-HK" altLang="en-US" dirty="0"/>
          </a:p>
        </p:txBody>
      </p:sp>
      <p:sp>
        <p:nvSpPr>
          <p:cNvPr id="3" name="內容版面配置區 2"/>
          <p:cNvSpPr>
            <a:spLocks noGrp="1"/>
          </p:cNvSpPr>
          <p:nvPr>
            <p:ph idx="1"/>
          </p:nvPr>
        </p:nvSpPr>
        <p:spPr>
          <a:xfrm>
            <a:off x="179512" y="1196752"/>
            <a:ext cx="8640960" cy="4392488"/>
          </a:xfrm>
        </p:spPr>
        <p:txBody>
          <a:bodyPr>
            <a:normAutofit/>
          </a:bodyPr>
          <a:lstStyle/>
          <a:p>
            <a:pPr marL="0" indent="0">
              <a:buNone/>
            </a:pPr>
            <a:r>
              <a:rPr lang="en-US" altLang="zh-HK" dirty="0">
                <a:solidFill>
                  <a:srgbClr val="FF0000"/>
                </a:solidFill>
              </a:rPr>
              <a:t>Removal of Barriers</a:t>
            </a:r>
            <a:r>
              <a:rPr lang="en-US" altLang="zh-HK" dirty="0"/>
              <a:t>:</a:t>
            </a:r>
          </a:p>
          <a:p>
            <a:pPr algn="just"/>
            <a:r>
              <a:rPr lang="en-US" altLang="zh-HK" sz="3000" dirty="0"/>
              <a:t>When planning a lesson, this variation in method of taking information needs to be considered and incorporated within the lesson delivery. </a:t>
            </a:r>
            <a:endParaRPr lang="en-US" altLang="zh-HK" sz="3000" dirty="0" smtClean="0"/>
          </a:p>
          <a:p>
            <a:pPr marL="0" indent="0" algn="just">
              <a:buNone/>
            </a:pPr>
            <a:endParaRPr lang="en-US" altLang="zh-HK" sz="3000" dirty="0"/>
          </a:p>
          <a:p>
            <a:pPr algn="just"/>
            <a:r>
              <a:rPr lang="en-US" altLang="zh-HK" sz="3000" dirty="0"/>
              <a:t>Activities that involve all students’ styles of learning need to be incorporated into the curriculum.</a:t>
            </a:r>
          </a:p>
          <a:p>
            <a:pPr marL="0" indent="0">
              <a:buNone/>
            </a:pPr>
            <a:endParaRPr lang="en-US" altLang="zh-HK" sz="3000" dirty="0"/>
          </a:p>
        </p:txBody>
      </p:sp>
      <p:sp>
        <p:nvSpPr>
          <p:cNvPr id="4" name="矩形 3"/>
          <p:cNvSpPr/>
          <p:nvPr/>
        </p:nvSpPr>
        <p:spPr>
          <a:xfrm>
            <a:off x="323528" y="5013176"/>
            <a:ext cx="8208912" cy="1323439"/>
          </a:xfrm>
          <a:prstGeom prst="rect">
            <a:avLst/>
          </a:prstGeom>
          <a:noFill/>
        </p:spPr>
        <p:txBody>
          <a:bodyPr wrap="square" lIns="91440" tIns="45720" rIns="91440" bIns="45720">
            <a:spAutoFit/>
          </a:bodyPr>
          <a:lstStyle/>
          <a:p>
            <a:pPr algn="ctr"/>
            <a:r>
              <a:rPr lang="en-US" altLang="zh-TW" sz="8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Student-centered</a:t>
            </a:r>
            <a:endParaRPr lang="zh-TW" altLang="en-US" sz="8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1529790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smtClean="0"/>
              <a:t>Options</a:t>
            </a:r>
            <a:endParaRPr lang="zh-HK" altLang="en-US" dirty="0"/>
          </a:p>
        </p:txBody>
      </p:sp>
      <p:sp>
        <p:nvSpPr>
          <p:cNvPr id="3" name="內容版面配置區 2"/>
          <p:cNvSpPr>
            <a:spLocks noGrp="1"/>
          </p:cNvSpPr>
          <p:nvPr>
            <p:ph idx="1"/>
          </p:nvPr>
        </p:nvSpPr>
        <p:spPr/>
        <p:txBody>
          <a:bodyPr>
            <a:normAutofit fontScale="85000" lnSpcReduction="20000"/>
          </a:bodyPr>
          <a:lstStyle/>
          <a:p>
            <a:pPr marL="0" indent="0">
              <a:buNone/>
            </a:pPr>
            <a:r>
              <a:rPr lang="en-US" altLang="zh-HK" dirty="0"/>
              <a:t>Removal of Barriers: </a:t>
            </a:r>
            <a:endParaRPr lang="en-US" altLang="zh-HK" dirty="0" smtClean="0"/>
          </a:p>
          <a:p>
            <a:pPr algn="just"/>
            <a:r>
              <a:rPr lang="en-US" altLang="zh-HK" dirty="0" smtClean="0"/>
              <a:t>If </a:t>
            </a:r>
            <a:r>
              <a:rPr lang="en-US" altLang="zh-HK" dirty="0"/>
              <a:t>lecture is used, a </a:t>
            </a:r>
            <a:r>
              <a:rPr lang="en-US" altLang="zh-HK" dirty="0" err="1"/>
              <a:t>notetaking</a:t>
            </a:r>
            <a:r>
              <a:rPr lang="en-US" altLang="zh-HK" dirty="0"/>
              <a:t> device should be provided for those that struggle with </a:t>
            </a:r>
            <a:r>
              <a:rPr lang="en-US" altLang="zh-HK" dirty="0" err="1"/>
              <a:t>notetaking</a:t>
            </a:r>
            <a:r>
              <a:rPr lang="en-US" altLang="zh-HK" dirty="0"/>
              <a:t>. </a:t>
            </a:r>
            <a:endParaRPr lang="en-US" altLang="zh-HK" dirty="0" smtClean="0"/>
          </a:p>
          <a:p>
            <a:pPr algn="just"/>
            <a:endParaRPr lang="en-US" altLang="zh-HK" dirty="0" smtClean="0"/>
          </a:p>
          <a:p>
            <a:pPr algn="just"/>
            <a:r>
              <a:rPr lang="en-US" altLang="zh-HK" dirty="0" smtClean="0"/>
              <a:t>Further </a:t>
            </a:r>
            <a:r>
              <a:rPr lang="en-US" altLang="zh-HK" dirty="0"/>
              <a:t>activities should be included to meet the needs of other styles of learning: </a:t>
            </a:r>
            <a:endParaRPr lang="en-US" altLang="zh-HK" dirty="0" smtClean="0"/>
          </a:p>
          <a:p>
            <a:pPr marL="0" indent="0" algn="just">
              <a:buNone/>
            </a:pPr>
            <a:endParaRPr lang="en-US" altLang="zh-HK" dirty="0" smtClean="0"/>
          </a:p>
          <a:p>
            <a:pPr algn="just"/>
            <a:r>
              <a:rPr lang="en-US" altLang="zh-HK" dirty="0" smtClean="0"/>
              <a:t>heterogeneous </a:t>
            </a:r>
            <a:r>
              <a:rPr lang="en-US" altLang="zh-HK" dirty="0"/>
              <a:t>grouping vs. homogeneous grouping, </a:t>
            </a:r>
            <a:endParaRPr lang="en-US" altLang="zh-HK" dirty="0" smtClean="0"/>
          </a:p>
          <a:p>
            <a:pPr marL="0" indent="0" algn="just">
              <a:buNone/>
            </a:pPr>
            <a:endParaRPr lang="en-US" altLang="zh-HK" dirty="0" smtClean="0"/>
          </a:p>
          <a:p>
            <a:pPr algn="just"/>
            <a:r>
              <a:rPr lang="en-US" altLang="zh-HK" dirty="0" smtClean="0"/>
              <a:t>explorative </a:t>
            </a:r>
            <a:r>
              <a:rPr lang="en-US" altLang="zh-HK" dirty="0"/>
              <a:t>activities vs. sit and get activities, to name but a few.</a:t>
            </a:r>
            <a:endParaRPr lang="zh-HK" altLang="en-US" dirty="0"/>
          </a:p>
        </p:txBody>
      </p:sp>
    </p:spTree>
    <p:extLst>
      <p:ext uri="{BB962C8B-B14F-4D97-AF65-F5344CB8AC3E}">
        <p14:creationId xmlns:p14="http://schemas.microsoft.com/office/powerpoint/2010/main" val="2824903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pPr algn="just"/>
            <a:r>
              <a:rPr lang="en-US" altLang="zh-HK" dirty="0"/>
              <a:t>The assessment should be designed in such a manner that students can express what they have learned about a certain topic. </a:t>
            </a:r>
            <a:endParaRPr lang="en-US" altLang="zh-HK" dirty="0" smtClean="0"/>
          </a:p>
          <a:p>
            <a:pPr marL="0" indent="0" algn="just">
              <a:buNone/>
            </a:pPr>
            <a:endParaRPr lang="en-US" altLang="zh-HK" dirty="0" smtClean="0"/>
          </a:p>
          <a:p>
            <a:pPr algn="just"/>
            <a:r>
              <a:rPr lang="en-US" altLang="zh-HK" dirty="0" smtClean="0"/>
              <a:t>A </a:t>
            </a:r>
            <a:r>
              <a:rPr lang="en-US" altLang="zh-HK" dirty="0"/>
              <a:t>variety of assessments can be used for students to demonstrate the knowledge that has been gained on the assigned topic.</a:t>
            </a:r>
            <a:endParaRPr lang="zh-HK" altLang="en-US" dirty="0"/>
          </a:p>
        </p:txBody>
      </p:sp>
      <p:sp>
        <p:nvSpPr>
          <p:cNvPr id="4" name="標題 1"/>
          <p:cNvSpPr>
            <a:spLocks noGrp="1"/>
          </p:cNvSpPr>
          <p:nvPr>
            <p:ph type="title"/>
          </p:nvPr>
        </p:nvSpPr>
        <p:spPr/>
        <p:txBody>
          <a:bodyPr>
            <a:normAutofit/>
          </a:bodyPr>
          <a:lstStyle/>
          <a:p>
            <a:r>
              <a:rPr lang="en-US" altLang="zh-HK" sz="3200" dirty="0"/>
              <a:t>Curriculum Pillar: </a:t>
            </a:r>
            <a:r>
              <a:rPr lang="en-US" altLang="zh-HK" sz="3200" dirty="0" smtClean="0">
                <a:solidFill>
                  <a:srgbClr val="FF0000"/>
                </a:solidFill>
              </a:rPr>
              <a:t>Assessment</a:t>
            </a:r>
            <a:endParaRPr lang="zh-HK" altLang="en-US" sz="3200" dirty="0">
              <a:solidFill>
                <a:srgbClr val="FF0000"/>
              </a:solidFill>
            </a:endParaRPr>
          </a:p>
        </p:txBody>
      </p:sp>
      <p:sp>
        <p:nvSpPr>
          <p:cNvPr id="5" name="矩形 4"/>
          <p:cNvSpPr/>
          <p:nvPr/>
        </p:nvSpPr>
        <p:spPr>
          <a:xfrm>
            <a:off x="611560" y="5877272"/>
            <a:ext cx="6624736" cy="369332"/>
          </a:xfrm>
          <a:prstGeom prst="rect">
            <a:avLst/>
          </a:prstGeom>
        </p:spPr>
        <p:txBody>
          <a:bodyPr wrap="square">
            <a:spAutoFit/>
          </a:bodyPr>
          <a:lstStyle/>
          <a:p>
            <a:r>
              <a:rPr lang="en-US" altLang="zh-HK" dirty="0"/>
              <a:t>https://www.youtube.com/watch?v=AzRsqPqGlPw</a:t>
            </a:r>
          </a:p>
        </p:txBody>
      </p:sp>
    </p:spTree>
    <p:extLst>
      <p:ext uri="{BB962C8B-B14F-4D97-AF65-F5344CB8AC3E}">
        <p14:creationId xmlns:p14="http://schemas.microsoft.com/office/powerpoint/2010/main" val="2835798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274638"/>
            <a:ext cx="8784976" cy="1143000"/>
          </a:xfrm>
        </p:spPr>
        <p:txBody>
          <a:bodyPr>
            <a:normAutofit fontScale="90000"/>
          </a:bodyPr>
          <a:lstStyle/>
          <a:p>
            <a:r>
              <a:rPr lang="en-US" altLang="zh-HK" sz="3600" dirty="0"/>
              <a:t>Barriers to One Form of </a:t>
            </a:r>
            <a:r>
              <a:rPr lang="en-US" altLang="zh-HK" sz="3600" dirty="0" smtClean="0"/>
              <a:t>Assessment: </a:t>
            </a:r>
            <a:r>
              <a:rPr lang="en-US" altLang="zh-HK" dirty="0" smtClean="0">
                <a:solidFill>
                  <a:srgbClr val="FF0000"/>
                </a:solidFill>
              </a:rPr>
              <a:t>Options</a:t>
            </a:r>
            <a:endParaRPr lang="zh-HK" altLang="en-US" dirty="0">
              <a:solidFill>
                <a:srgbClr val="FF0000"/>
              </a:solidFill>
            </a:endParaRPr>
          </a:p>
        </p:txBody>
      </p:sp>
      <p:sp>
        <p:nvSpPr>
          <p:cNvPr id="3" name="內容版面配置區 2"/>
          <p:cNvSpPr>
            <a:spLocks noGrp="1"/>
          </p:cNvSpPr>
          <p:nvPr>
            <p:ph idx="1"/>
          </p:nvPr>
        </p:nvSpPr>
        <p:spPr>
          <a:xfrm>
            <a:off x="457200" y="1600200"/>
            <a:ext cx="8507288" cy="4525963"/>
          </a:xfrm>
        </p:spPr>
        <p:txBody>
          <a:bodyPr>
            <a:normAutofit fontScale="85000" lnSpcReduction="10000"/>
          </a:bodyPr>
          <a:lstStyle/>
          <a:p>
            <a:pPr algn="just"/>
            <a:r>
              <a:rPr lang="en-US" altLang="zh-HK" dirty="0" smtClean="0"/>
              <a:t>If </a:t>
            </a:r>
            <a:r>
              <a:rPr lang="en-US" altLang="zh-HK" dirty="0"/>
              <a:t>an essay is required as the assessment tool, students who are unable to compose essays easily (struggle with organization, grammar, vocabulary, or physical difficulties) will struggle with the format and not be able to include their knowledge. The student might be best served through a multiple choice format of assessment</a:t>
            </a:r>
            <a:r>
              <a:rPr lang="en-US" altLang="zh-HK" dirty="0" smtClean="0"/>
              <a:t>.</a:t>
            </a:r>
          </a:p>
          <a:p>
            <a:pPr algn="just"/>
            <a:endParaRPr lang="en-US" altLang="zh-HK" dirty="0"/>
          </a:p>
          <a:p>
            <a:pPr algn="just"/>
            <a:r>
              <a:rPr lang="en-US" altLang="zh-HK" dirty="0" smtClean="0"/>
              <a:t>If </a:t>
            </a:r>
            <a:r>
              <a:rPr lang="en-US" altLang="zh-HK" dirty="0"/>
              <a:t>a chart is required to demonstrate knowledge gained, students who have difficulty organizing information will focus more on the completion of the task format rather than showing what they know.</a:t>
            </a:r>
            <a:endParaRPr lang="zh-HK" altLang="en-US" dirty="0"/>
          </a:p>
        </p:txBody>
      </p:sp>
    </p:spTree>
    <p:extLst>
      <p:ext uri="{BB962C8B-B14F-4D97-AF65-F5344CB8AC3E}">
        <p14:creationId xmlns:p14="http://schemas.microsoft.com/office/powerpoint/2010/main" val="3380943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14198"/>
            <a:ext cx="8445624" cy="1143000"/>
          </a:xfrm>
        </p:spPr>
        <p:txBody>
          <a:bodyPr>
            <a:normAutofit/>
          </a:bodyPr>
          <a:lstStyle/>
          <a:p>
            <a:r>
              <a:rPr lang="en-US" altLang="zh-TW" sz="3600" dirty="0" smtClean="0"/>
              <a:t>Assessment (for Learning): </a:t>
            </a:r>
            <a:endParaRPr lang="zh-HK" altLang="en-US" sz="3600" dirty="0"/>
          </a:p>
        </p:txBody>
      </p:sp>
      <p:sp>
        <p:nvSpPr>
          <p:cNvPr id="3" name="內容版面配置區 2"/>
          <p:cNvSpPr>
            <a:spLocks noGrp="1"/>
          </p:cNvSpPr>
          <p:nvPr>
            <p:ph idx="1"/>
          </p:nvPr>
        </p:nvSpPr>
        <p:spPr>
          <a:xfrm>
            <a:off x="395536" y="1052736"/>
            <a:ext cx="8229600" cy="4886003"/>
          </a:xfrm>
        </p:spPr>
        <p:txBody>
          <a:bodyPr>
            <a:normAutofit fontScale="77500" lnSpcReduction="20000"/>
          </a:bodyPr>
          <a:lstStyle/>
          <a:p>
            <a:pPr marL="0" indent="0" algn="just">
              <a:buNone/>
            </a:pPr>
            <a:r>
              <a:rPr lang="en-US" altLang="zh-HK" dirty="0">
                <a:solidFill>
                  <a:srgbClr val="FF0000"/>
                </a:solidFill>
              </a:rPr>
              <a:t>Precisely Defined Constructs </a:t>
            </a:r>
            <a:endParaRPr lang="en-US" altLang="zh-HK" dirty="0" smtClean="0">
              <a:solidFill>
                <a:srgbClr val="FF0000"/>
              </a:solidFill>
            </a:endParaRPr>
          </a:p>
          <a:p>
            <a:pPr marL="0" indent="0" algn="just">
              <a:buNone/>
            </a:pPr>
            <a:endParaRPr lang="en-US" altLang="zh-HK" dirty="0">
              <a:solidFill>
                <a:srgbClr val="FF0000"/>
              </a:solidFill>
            </a:endParaRPr>
          </a:p>
          <a:p>
            <a:pPr algn="just"/>
            <a:r>
              <a:rPr lang="en-US" altLang="zh-HK" dirty="0" smtClean="0"/>
              <a:t>An important function of well-designed assessments is that they actually </a:t>
            </a:r>
            <a:r>
              <a:rPr lang="en-US" altLang="zh-HK" dirty="0" smtClean="0">
                <a:solidFill>
                  <a:srgbClr val="FF0000"/>
                </a:solidFill>
              </a:rPr>
              <a:t>measure</a:t>
            </a:r>
            <a:r>
              <a:rPr lang="en-US" altLang="zh-HK" dirty="0" smtClean="0"/>
              <a:t> what they are </a:t>
            </a:r>
            <a:r>
              <a:rPr lang="en-US" altLang="zh-HK" dirty="0" smtClean="0">
                <a:solidFill>
                  <a:srgbClr val="FF0000"/>
                </a:solidFill>
              </a:rPr>
              <a:t>intended to measure</a:t>
            </a:r>
            <a:r>
              <a:rPr lang="en-US" altLang="zh-HK" dirty="0" smtClean="0"/>
              <a:t>. </a:t>
            </a:r>
          </a:p>
          <a:p>
            <a:pPr marL="0" indent="0" algn="just">
              <a:buNone/>
            </a:pPr>
            <a:endParaRPr lang="en-US" altLang="zh-HK" dirty="0" smtClean="0"/>
          </a:p>
          <a:p>
            <a:pPr algn="just"/>
            <a:r>
              <a:rPr lang="en-US" altLang="zh-HK" dirty="0" smtClean="0"/>
              <a:t>Test developers need to carefully examine </a:t>
            </a:r>
            <a:r>
              <a:rPr lang="en-US" altLang="zh-HK" dirty="0" smtClean="0">
                <a:solidFill>
                  <a:srgbClr val="FF0000"/>
                </a:solidFill>
              </a:rPr>
              <a:t>what is to be tested and design items </a:t>
            </a:r>
            <a:r>
              <a:rPr lang="en-US" altLang="zh-HK" dirty="0" smtClean="0"/>
              <a:t>that offer the greatest opportunity for success within those constructs. </a:t>
            </a:r>
          </a:p>
          <a:p>
            <a:pPr marL="0" indent="0" algn="just">
              <a:buNone/>
            </a:pPr>
            <a:endParaRPr lang="en-US" altLang="zh-HK" dirty="0" smtClean="0"/>
          </a:p>
          <a:p>
            <a:pPr algn="just"/>
            <a:r>
              <a:rPr lang="en-US" altLang="zh-HK" dirty="0" smtClean="0"/>
              <a:t>Just as universally designed architecture removes physical, sensory, and cognitive barriers to all types of people in public and private structures, universally designed assessments must remove </a:t>
            </a:r>
            <a:r>
              <a:rPr lang="en-US" altLang="zh-HK" dirty="0" smtClean="0">
                <a:solidFill>
                  <a:srgbClr val="FF0000"/>
                </a:solidFill>
              </a:rPr>
              <a:t>all non-construct-oriented cognitive, sensory, emotional, and physical barriers</a:t>
            </a:r>
            <a:r>
              <a:rPr lang="en-US" altLang="zh-HK" dirty="0" smtClean="0"/>
              <a:t>.</a:t>
            </a:r>
            <a:endParaRPr lang="zh-HK" altLang="en-US" dirty="0"/>
          </a:p>
        </p:txBody>
      </p:sp>
    </p:spTree>
    <p:extLst>
      <p:ext uri="{BB962C8B-B14F-4D97-AF65-F5344CB8AC3E}">
        <p14:creationId xmlns:p14="http://schemas.microsoft.com/office/powerpoint/2010/main" val="1540442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57200" y="1600200"/>
            <a:ext cx="8507288" cy="4525963"/>
          </a:xfrm>
        </p:spPr>
        <p:txBody>
          <a:bodyPr>
            <a:normAutofit fontScale="85000" lnSpcReduction="10000"/>
          </a:bodyPr>
          <a:lstStyle/>
          <a:p>
            <a:pPr algn="just"/>
            <a:r>
              <a:rPr lang="en-US" altLang="zh-HK" dirty="0" smtClean="0"/>
              <a:t>Assessment instructions </a:t>
            </a:r>
            <a:r>
              <a:rPr lang="en-US" altLang="zh-HK" dirty="0" smtClean="0">
                <a:solidFill>
                  <a:srgbClr val="FF0000"/>
                </a:solidFill>
              </a:rPr>
              <a:t>should be easy to understand</a:t>
            </a:r>
            <a:r>
              <a:rPr lang="en-US" altLang="zh-HK" dirty="0" smtClean="0"/>
              <a:t>, regardless of a </a:t>
            </a:r>
            <a:r>
              <a:rPr lang="en-US" altLang="zh-HK" dirty="0" smtClean="0">
                <a:solidFill>
                  <a:srgbClr val="FF0000"/>
                </a:solidFill>
              </a:rPr>
              <a:t>student’s experience</a:t>
            </a:r>
            <a:r>
              <a:rPr lang="en-US" altLang="zh-HK" dirty="0" smtClean="0"/>
              <a:t>, </a:t>
            </a:r>
            <a:r>
              <a:rPr lang="en-US" altLang="zh-HK" dirty="0" smtClean="0">
                <a:solidFill>
                  <a:srgbClr val="FF0000"/>
                </a:solidFill>
              </a:rPr>
              <a:t>knowledge</a:t>
            </a:r>
            <a:r>
              <a:rPr lang="en-US" altLang="zh-HK" dirty="0" smtClean="0"/>
              <a:t>, </a:t>
            </a:r>
            <a:r>
              <a:rPr lang="en-US" altLang="zh-HK" dirty="0" smtClean="0">
                <a:solidFill>
                  <a:srgbClr val="FF0000"/>
                </a:solidFill>
              </a:rPr>
              <a:t>language skills</a:t>
            </a:r>
            <a:r>
              <a:rPr lang="en-US" altLang="zh-HK" dirty="0" smtClean="0"/>
              <a:t>, or </a:t>
            </a:r>
            <a:r>
              <a:rPr lang="en-US" altLang="zh-HK" dirty="0" smtClean="0">
                <a:solidFill>
                  <a:srgbClr val="FF0000"/>
                </a:solidFill>
              </a:rPr>
              <a:t>current concentration level</a:t>
            </a:r>
            <a:r>
              <a:rPr lang="en-US" altLang="zh-HK" dirty="0" smtClean="0"/>
              <a:t>. </a:t>
            </a:r>
          </a:p>
          <a:p>
            <a:pPr algn="just"/>
            <a:endParaRPr lang="en-US" altLang="zh-HK" dirty="0" smtClean="0"/>
          </a:p>
          <a:p>
            <a:pPr algn="just"/>
            <a:r>
              <a:rPr lang="en-US" altLang="zh-HK" dirty="0" smtClean="0">
                <a:solidFill>
                  <a:srgbClr val="FF0000"/>
                </a:solidFill>
              </a:rPr>
              <a:t>Directions and questions </a:t>
            </a:r>
            <a:r>
              <a:rPr lang="en-US" altLang="zh-HK" dirty="0" smtClean="0"/>
              <a:t>need to be in </a:t>
            </a:r>
            <a:r>
              <a:rPr lang="en-US" altLang="zh-HK" dirty="0" smtClean="0">
                <a:solidFill>
                  <a:srgbClr val="FF0000"/>
                </a:solidFill>
              </a:rPr>
              <a:t>simple, clear, and understandable language</a:t>
            </a:r>
            <a:r>
              <a:rPr lang="en-US" altLang="zh-HK" dirty="0" smtClean="0"/>
              <a:t>. </a:t>
            </a:r>
          </a:p>
          <a:p>
            <a:pPr marL="0" indent="0" algn="just">
              <a:buNone/>
            </a:pPr>
            <a:endParaRPr lang="en-US" altLang="zh-HK" dirty="0" smtClean="0"/>
          </a:p>
          <a:p>
            <a:pPr algn="just"/>
            <a:r>
              <a:rPr lang="en-US" altLang="zh-HK" dirty="0" smtClean="0"/>
              <a:t>Knowledge questions that are posed within complex language certainly </a:t>
            </a:r>
            <a:r>
              <a:rPr lang="en-US" altLang="zh-HK" dirty="0" smtClean="0">
                <a:solidFill>
                  <a:srgbClr val="FF0000"/>
                </a:solidFill>
              </a:rPr>
              <a:t>invalidate</a:t>
            </a:r>
            <a:r>
              <a:rPr lang="en-US" altLang="zh-HK" dirty="0" smtClean="0"/>
              <a:t> the test if </a:t>
            </a:r>
            <a:r>
              <a:rPr lang="en-US" altLang="zh-HK" dirty="0" smtClean="0">
                <a:solidFill>
                  <a:srgbClr val="FF0000"/>
                </a:solidFill>
              </a:rPr>
              <a:t>students cannot understand how they are expected to respond to a question</a:t>
            </a:r>
            <a:r>
              <a:rPr lang="en-US" altLang="zh-HK" dirty="0" smtClean="0"/>
              <a:t>.</a:t>
            </a:r>
          </a:p>
          <a:p>
            <a:endParaRPr lang="zh-HK" altLang="en-US" dirty="0"/>
          </a:p>
        </p:txBody>
      </p:sp>
      <p:sp>
        <p:nvSpPr>
          <p:cNvPr id="4" name="矩形 3"/>
          <p:cNvSpPr/>
          <p:nvPr/>
        </p:nvSpPr>
        <p:spPr>
          <a:xfrm>
            <a:off x="251520" y="332656"/>
            <a:ext cx="8784976" cy="1077218"/>
          </a:xfrm>
          <a:prstGeom prst="rect">
            <a:avLst/>
          </a:prstGeom>
        </p:spPr>
        <p:txBody>
          <a:bodyPr wrap="square">
            <a:spAutoFit/>
          </a:bodyPr>
          <a:lstStyle/>
          <a:p>
            <a:pPr algn="just"/>
            <a:r>
              <a:rPr lang="en-US" altLang="zh-HK" sz="3200" dirty="0">
                <a:solidFill>
                  <a:prstClr val="black"/>
                </a:solidFill>
              </a:rPr>
              <a:t>Simple, Clear, and Intuitive Instructions and Procedures</a:t>
            </a:r>
          </a:p>
        </p:txBody>
      </p:sp>
    </p:spTree>
    <p:extLst>
      <p:ext uri="{BB962C8B-B14F-4D97-AF65-F5344CB8AC3E}">
        <p14:creationId xmlns:p14="http://schemas.microsoft.com/office/powerpoint/2010/main" val="25193993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274638"/>
            <a:ext cx="8640960" cy="1143000"/>
          </a:xfrm>
        </p:spPr>
        <p:txBody>
          <a:bodyPr>
            <a:noAutofit/>
          </a:bodyPr>
          <a:lstStyle/>
          <a:p>
            <a:pPr algn="just"/>
            <a:r>
              <a:rPr lang="en-US" altLang="zh-HK" sz="3600" dirty="0"/>
              <a:t>Maximum </a:t>
            </a:r>
            <a:r>
              <a:rPr lang="en-US" altLang="zh-HK" sz="3600" dirty="0">
                <a:solidFill>
                  <a:srgbClr val="FF0000"/>
                </a:solidFill>
              </a:rPr>
              <a:t>Readability</a:t>
            </a:r>
            <a:r>
              <a:rPr lang="en-US" altLang="zh-HK" sz="3600" dirty="0"/>
              <a:t> and </a:t>
            </a:r>
            <a:r>
              <a:rPr lang="en-US" altLang="zh-HK" sz="3600" dirty="0" smtClean="0">
                <a:solidFill>
                  <a:srgbClr val="FF0000"/>
                </a:solidFill>
              </a:rPr>
              <a:t>Comprehensibility</a:t>
            </a:r>
            <a:endParaRPr lang="zh-HK" altLang="en-US" sz="3600" dirty="0">
              <a:solidFill>
                <a:srgbClr val="FF0000"/>
              </a:solidFill>
            </a:endParaRPr>
          </a:p>
        </p:txBody>
      </p:sp>
      <p:sp>
        <p:nvSpPr>
          <p:cNvPr id="3" name="內容版面配置區 2"/>
          <p:cNvSpPr>
            <a:spLocks noGrp="1"/>
          </p:cNvSpPr>
          <p:nvPr>
            <p:ph idx="1"/>
          </p:nvPr>
        </p:nvSpPr>
        <p:spPr>
          <a:xfrm>
            <a:off x="323528" y="1412776"/>
            <a:ext cx="8229600" cy="4525963"/>
          </a:xfrm>
        </p:spPr>
        <p:txBody>
          <a:bodyPr>
            <a:normAutofit fontScale="77500" lnSpcReduction="20000"/>
          </a:bodyPr>
          <a:lstStyle/>
          <a:p>
            <a:pPr algn="just"/>
            <a:r>
              <a:rPr lang="en-US" altLang="zh-HK" dirty="0" smtClean="0"/>
              <a:t>A </a:t>
            </a:r>
            <a:r>
              <a:rPr lang="en-US" altLang="zh-HK" dirty="0" smtClean="0">
                <a:solidFill>
                  <a:srgbClr val="FF0000"/>
                </a:solidFill>
              </a:rPr>
              <a:t>variety of guidelines </a:t>
            </a:r>
            <a:r>
              <a:rPr lang="en-US" altLang="zh-HK" dirty="0" smtClean="0"/>
              <a:t>exist to ensure that text is </a:t>
            </a:r>
            <a:r>
              <a:rPr lang="en-US" altLang="zh-HK" dirty="0" smtClean="0">
                <a:solidFill>
                  <a:srgbClr val="FF0000"/>
                </a:solidFill>
              </a:rPr>
              <a:t>maximally</a:t>
            </a:r>
            <a:r>
              <a:rPr lang="en-US" altLang="zh-HK" dirty="0" smtClean="0"/>
              <a:t> readable and comprehensible.</a:t>
            </a:r>
          </a:p>
          <a:p>
            <a:pPr algn="just"/>
            <a:endParaRPr lang="en-US" altLang="zh-HK" dirty="0" smtClean="0"/>
          </a:p>
          <a:p>
            <a:pPr algn="just"/>
            <a:r>
              <a:rPr lang="en-US" altLang="zh-HK" dirty="0" smtClean="0"/>
              <a:t>These features go beyond what is measured by </a:t>
            </a:r>
            <a:r>
              <a:rPr lang="en-US" altLang="zh-HK" dirty="0" smtClean="0">
                <a:solidFill>
                  <a:srgbClr val="FF0000"/>
                </a:solidFill>
              </a:rPr>
              <a:t>readability </a:t>
            </a:r>
            <a:r>
              <a:rPr lang="en-US" altLang="zh-HK" dirty="0" smtClean="0"/>
              <a:t>formulas. </a:t>
            </a:r>
          </a:p>
          <a:p>
            <a:pPr algn="just"/>
            <a:endParaRPr lang="en-US" altLang="zh-HK" dirty="0"/>
          </a:p>
          <a:p>
            <a:pPr algn="just"/>
            <a:r>
              <a:rPr lang="en-US" altLang="zh-HK" dirty="0" smtClean="0">
                <a:solidFill>
                  <a:srgbClr val="FF0000"/>
                </a:solidFill>
              </a:rPr>
              <a:t>Readability</a:t>
            </a:r>
            <a:r>
              <a:rPr lang="en-US" altLang="zh-HK" dirty="0" smtClean="0"/>
              <a:t> and </a:t>
            </a:r>
            <a:r>
              <a:rPr lang="en-US" altLang="zh-HK" dirty="0" smtClean="0">
                <a:solidFill>
                  <a:srgbClr val="FF0000"/>
                </a:solidFill>
              </a:rPr>
              <a:t>comprehensibility</a:t>
            </a:r>
            <a:r>
              <a:rPr lang="en-US" altLang="zh-HK" dirty="0" smtClean="0"/>
              <a:t> are affected by many characteristics, including </a:t>
            </a:r>
            <a:r>
              <a:rPr lang="en-US" altLang="zh-HK" dirty="0" smtClean="0">
                <a:solidFill>
                  <a:srgbClr val="FF0000"/>
                </a:solidFill>
              </a:rPr>
              <a:t>student background</a:t>
            </a:r>
            <a:r>
              <a:rPr lang="en-US" altLang="zh-HK" dirty="0" smtClean="0"/>
              <a:t>, </a:t>
            </a:r>
            <a:r>
              <a:rPr lang="en-US" altLang="zh-HK" dirty="0" smtClean="0">
                <a:solidFill>
                  <a:srgbClr val="FF0000"/>
                </a:solidFill>
              </a:rPr>
              <a:t>sentence difficulty</a:t>
            </a:r>
            <a:r>
              <a:rPr lang="en-US" altLang="zh-HK" dirty="0" smtClean="0"/>
              <a:t>, </a:t>
            </a:r>
            <a:r>
              <a:rPr lang="en-US" altLang="zh-HK" dirty="0" smtClean="0">
                <a:solidFill>
                  <a:srgbClr val="FF0000"/>
                </a:solidFill>
              </a:rPr>
              <a:t>organization of text</a:t>
            </a:r>
            <a:r>
              <a:rPr lang="en-US" altLang="zh-HK" dirty="0" smtClean="0"/>
              <a:t>, and others. </a:t>
            </a:r>
          </a:p>
          <a:p>
            <a:pPr algn="just"/>
            <a:endParaRPr lang="en-US" altLang="zh-HK" dirty="0" smtClean="0"/>
          </a:p>
          <a:p>
            <a:pPr algn="just"/>
            <a:r>
              <a:rPr lang="en-US" altLang="zh-HK" dirty="0" smtClean="0"/>
              <a:t>All of these features need to be considered in developing the text of assessments. </a:t>
            </a:r>
            <a:endParaRPr lang="zh-HK" altLang="en-US" dirty="0"/>
          </a:p>
        </p:txBody>
      </p:sp>
    </p:spTree>
    <p:extLst>
      <p:ext uri="{BB962C8B-B14F-4D97-AF65-F5344CB8AC3E}">
        <p14:creationId xmlns:p14="http://schemas.microsoft.com/office/powerpoint/2010/main" val="1289186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solidFill>
                  <a:srgbClr val="FF0000"/>
                </a:solidFill>
              </a:rPr>
              <a:t>Plain language </a:t>
            </a:r>
            <a:endParaRPr lang="zh-HK" altLang="en-US" dirty="0">
              <a:solidFill>
                <a:srgbClr val="FF0000"/>
              </a:solidFill>
            </a:endParaRPr>
          </a:p>
        </p:txBody>
      </p:sp>
      <p:sp>
        <p:nvSpPr>
          <p:cNvPr id="3" name="內容版面配置區 2"/>
          <p:cNvSpPr>
            <a:spLocks noGrp="1"/>
          </p:cNvSpPr>
          <p:nvPr>
            <p:ph idx="1"/>
          </p:nvPr>
        </p:nvSpPr>
        <p:spPr/>
        <p:txBody>
          <a:bodyPr/>
          <a:lstStyle/>
          <a:p>
            <a:pPr algn="just"/>
            <a:r>
              <a:rPr lang="en-US" altLang="zh-HK" dirty="0" smtClean="0">
                <a:solidFill>
                  <a:srgbClr val="FF0000"/>
                </a:solidFill>
              </a:rPr>
              <a:t>Plain language </a:t>
            </a:r>
            <a:r>
              <a:rPr lang="en-US" altLang="zh-HK" dirty="0" smtClean="0"/>
              <a:t>is a concept now being </a:t>
            </a:r>
            <a:r>
              <a:rPr lang="en-US" altLang="zh-HK" dirty="0" smtClean="0">
                <a:solidFill>
                  <a:srgbClr val="FF0000"/>
                </a:solidFill>
              </a:rPr>
              <a:t>highlighted</a:t>
            </a:r>
            <a:r>
              <a:rPr lang="en-US" altLang="zh-HK" dirty="0" smtClean="0"/>
              <a:t> in research on assessments. </a:t>
            </a:r>
          </a:p>
          <a:p>
            <a:pPr marL="0" indent="0" algn="just">
              <a:buNone/>
            </a:pPr>
            <a:endParaRPr lang="en-US" altLang="zh-HK" dirty="0" smtClean="0"/>
          </a:p>
          <a:p>
            <a:pPr algn="just"/>
            <a:r>
              <a:rPr lang="en-US" altLang="zh-HK" dirty="0" smtClean="0"/>
              <a:t>Plain language has been defined as language that is </a:t>
            </a:r>
            <a:r>
              <a:rPr lang="en-US" altLang="zh-HK" dirty="0" smtClean="0">
                <a:solidFill>
                  <a:srgbClr val="FF0000"/>
                </a:solidFill>
              </a:rPr>
              <a:t>straightforward</a:t>
            </a:r>
            <a:r>
              <a:rPr lang="en-US" altLang="zh-HK" dirty="0" smtClean="0"/>
              <a:t> and </a:t>
            </a:r>
            <a:r>
              <a:rPr lang="en-US" altLang="zh-HK" dirty="0" smtClean="0">
                <a:solidFill>
                  <a:srgbClr val="FF0000"/>
                </a:solidFill>
              </a:rPr>
              <a:t>concise</a:t>
            </a:r>
            <a:r>
              <a:rPr lang="en-US" altLang="zh-HK" dirty="0" smtClean="0"/>
              <a:t>. </a:t>
            </a:r>
          </a:p>
          <a:p>
            <a:pPr marL="0" indent="0" algn="just">
              <a:buNone/>
            </a:pPr>
            <a:endParaRPr lang="en-US" altLang="zh-HK" dirty="0" smtClean="0"/>
          </a:p>
          <a:p>
            <a:pPr algn="just"/>
            <a:r>
              <a:rPr lang="en-US" altLang="zh-HK" dirty="0" smtClean="0"/>
              <a:t>Strategies for </a:t>
            </a:r>
            <a:r>
              <a:rPr lang="en-US" altLang="zh-HK" dirty="0" smtClean="0">
                <a:solidFill>
                  <a:srgbClr val="FF0000"/>
                </a:solidFill>
              </a:rPr>
              <a:t>editing text </a:t>
            </a:r>
            <a:r>
              <a:rPr lang="en-US" altLang="zh-HK" dirty="0" smtClean="0"/>
              <a:t>to produce plain language have been identified </a:t>
            </a:r>
            <a:endParaRPr lang="zh-HK" altLang="en-US" dirty="0"/>
          </a:p>
        </p:txBody>
      </p:sp>
    </p:spTree>
    <p:extLst>
      <p:ext uri="{BB962C8B-B14F-4D97-AF65-F5344CB8AC3E}">
        <p14:creationId xmlns:p14="http://schemas.microsoft.com/office/powerpoint/2010/main" val="2606052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04664"/>
            <a:ext cx="8229600" cy="1143000"/>
          </a:xfrm>
        </p:spPr>
        <p:txBody>
          <a:bodyPr>
            <a:normAutofit/>
          </a:bodyPr>
          <a:lstStyle/>
          <a:p>
            <a:r>
              <a:rPr lang="en-US" altLang="zh-HK" dirty="0" smtClean="0"/>
              <a:t> </a:t>
            </a:r>
            <a:endParaRPr lang="zh-HK"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875019862"/>
              </p:ext>
            </p:extLst>
          </p:nvPr>
        </p:nvGraphicFramePr>
        <p:xfrm>
          <a:off x="107504" y="404661"/>
          <a:ext cx="8928992" cy="5976666"/>
        </p:xfrm>
        <a:graphic>
          <a:graphicData uri="http://schemas.openxmlformats.org/drawingml/2006/table">
            <a:tbl>
              <a:tblPr/>
              <a:tblGrid>
                <a:gridCol w="2561596"/>
                <a:gridCol w="6367396"/>
              </a:tblGrid>
              <a:tr h="907851">
                <a:tc gridSpan="2">
                  <a:txBody>
                    <a:bodyPr/>
                    <a:lstStyle/>
                    <a:p>
                      <a:pPr algn="ctr"/>
                      <a:r>
                        <a:rPr lang="en-US" sz="3200" dirty="0" smtClean="0">
                          <a:effectLst/>
                          <a:latin typeface="Arial"/>
                          <a:ea typeface="Times"/>
                        </a:rPr>
                        <a:t>Plain Language Editing Strategies</a:t>
                      </a:r>
                      <a:endParaRPr lang="en-US" sz="3200" dirty="0">
                        <a:effectLst/>
                        <a:latin typeface="Arial"/>
                        <a:ea typeface="Times"/>
                      </a:endParaRPr>
                    </a:p>
                  </a:txBody>
                  <a:tcPr marL="57150" marR="57150" marT="57150" marB="5715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zh-HK" altLang="en-US"/>
                    </a:p>
                  </a:txBody>
                  <a:tcPr/>
                </a:tc>
              </a:tr>
              <a:tr h="345827">
                <a:tc>
                  <a:txBody>
                    <a:bodyPr/>
                    <a:lstStyle/>
                    <a:p>
                      <a:r>
                        <a:rPr lang="en-US" sz="1600" b="1" dirty="0">
                          <a:effectLst/>
                          <a:latin typeface="Arial"/>
                        </a:rPr>
                        <a:t>Strategy</a:t>
                      </a:r>
                      <a:endParaRPr lang="en-US" sz="1600" dirty="0">
                        <a:effectLst/>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600" b="1" dirty="0">
                          <a:effectLst/>
                          <a:latin typeface="Arial"/>
                        </a:rPr>
                        <a:t>Description</a:t>
                      </a:r>
                      <a:endParaRPr lang="en-US" sz="1600" dirty="0">
                        <a:effectLst/>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C84430"/>
                      </a:solidFill>
                      <a:prstDash val="solid"/>
                      <a:round/>
                      <a:headEnd type="none" w="med" len="med"/>
                      <a:tailEnd type="none" w="med" len="med"/>
                    </a:lnR>
                    <a:lnT w="6350" cap="flat" cmpd="sng" algn="ctr">
                      <a:solidFill>
                        <a:srgbClr val="C84430"/>
                      </a:solidFill>
                      <a:prstDash val="solid"/>
                      <a:round/>
                      <a:headEnd type="none" w="med" len="med"/>
                      <a:tailEnd type="none" w="med" len="med"/>
                    </a:lnT>
                    <a:lnB w="6350" cap="flat" cmpd="sng" algn="ctr">
                      <a:solidFill>
                        <a:srgbClr val="C84430"/>
                      </a:solidFill>
                      <a:prstDash val="solid"/>
                      <a:round/>
                      <a:headEnd type="none" w="med" len="med"/>
                      <a:tailEnd type="none" w="med" len="med"/>
                    </a:lnB>
                  </a:tcPr>
                </a:tc>
              </a:tr>
              <a:tr h="345827">
                <a:tc>
                  <a:txBody>
                    <a:bodyPr/>
                    <a:lstStyle/>
                    <a:p>
                      <a:r>
                        <a:rPr lang="en-US" sz="1600" dirty="0">
                          <a:solidFill>
                            <a:srgbClr val="FF0000"/>
                          </a:solidFill>
                          <a:effectLst/>
                          <a:latin typeface="Arial"/>
                        </a:rPr>
                        <a:t>Reduce excessive length</a:t>
                      </a:r>
                      <a:endParaRPr lang="en-US" sz="1600" dirty="0">
                        <a:solidFill>
                          <a:srgbClr val="FF0000"/>
                        </a:solidFill>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40F64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0F641"/>
                      </a:solidFill>
                      <a:prstDash val="solid"/>
                      <a:round/>
                      <a:headEnd type="none" w="med" len="med"/>
                      <a:tailEnd type="none" w="med" len="med"/>
                    </a:lnB>
                  </a:tcPr>
                </a:tc>
                <a:tc>
                  <a:txBody>
                    <a:bodyPr/>
                    <a:lstStyle/>
                    <a:p>
                      <a:r>
                        <a:rPr lang="en-US" sz="1600" dirty="0">
                          <a:effectLst/>
                          <a:latin typeface="Arial"/>
                        </a:rPr>
                        <a:t>Reduce wordiness and remove </a:t>
                      </a:r>
                      <a:r>
                        <a:rPr lang="en-US" sz="1600" dirty="0">
                          <a:solidFill>
                            <a:srgbClr val="FF0000"/>
                          </a:solidFill>
                          <a:effectLst/>
                          <a:latin typeface="Arial"/>
                        </a:rPr>
                        <a:t>irrelevant</a:t>
                      </a:r>
                      <a:r>
                        <a:rPr lang="en-US" sz="1600" dirty="0">
                          <a:effectLst/>
                          <a:latin typeface="Arial"/>
                        </a:rPr>
                        <a:t> material.</a:t>
                      </a:r>
                      <a:endParaRPr lang="en-US" sz="1600" dirty="0">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0056F2"/>
                      </a:solidFill>
                      <a:prstDash val="solid"/>
                      <a:round/>
                      <a:headEnd type="none" w="med" len="med"/>
                      <a:tailEnd type="none" w="med" len="med"/>
                    </a:lnR>
                    <a:lnT w="6350" cap="flat" cmpd="sng" algn="ctr">
                      <a:solidFill>
                        <a:srgbClr val="C84430"/>
                      </a:solidFill>
                      <a:prstDash val="solid"/>
                      <a:round/>
                      <a:headEnd type="none" w="med" len="med"/>
                      <a:tailEnd type="none" w="med" len="med"/>
                    </a:lnT>
                    <a:lnB w="6350" cap="flat" cmpd="sng" algn="ctr">
                      <a:solidFill>
                        <a:srgbClr val="0056F2"/>
                      </a:solidFill>
                      <a:prstDash val="solid"/>
                      <a:round/>
                      <a:headEnd type="none" w="med" len="med"/>
                      <a:tailEnd type="none" w="med" len="med"/>
                    </a:lnB>
                  </a:tcPr>
                </a:tc>
              </a:tr>
              <a:tr h="691652">
                <a:tc>
                  <a:txBody>
                    <a:bodyPr/>
                    <a:lstStyle/>
                    <a:p>
                      <a:r>
                        <a:rPr lang="en-US" sz="1600" dirty="0">
                          <a:solidFill>
                            <a:srgbClr val="FF0000"/>
                          </a:solidFill>
                          <a:effectLst/>
                          <a:latin typeface="Arial"/>
                        </a:rPr>
                        <a:t>Use common words</a:t>
                      </a:r>
                      <a:endParaRPr lang="en-US" sz="1600" dirty="0">
                        <a:solidFill>
                          <a:srgbClr val="FF0000"/>
                        </a:solidFill>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40F641"/>
                      </a:solidFill>
                      <a:prstDash val="solid"/>
                      <a:round/>
                      <a:headEnd type="none" w="med" len="med"/>
                      <a:tailEnd type="none" w="med" len="med"/>
                    </a:lnR>
                    <a:lnT w="6350" cap="flat" cmpd="sng" algn="ctr">
                      <a:solidFill>
                        <a:srgbClr val="40F641"/>
                      </a:solidFill>
                      <a:prstDash val="solid"/>
                      <a:round/>
                      <a:headEnd type="none" w="med" len="med"/>
                      <a:tailEnd type="none" w="med" len="med"/>
                    </a:lnT>
                    <a:lnB w="6350" cap="flat" cmpd="sng" algn="ctr">
                      <a:solidFill>
                        <a:srgbClr val="40F641"/>
                      </a:solidFill>
                      <a:prstDash val="solid"/>
                      <a:round/>
                      <a:headEnd type="none" w="med" len="med"/>
                      <a:tailEnd type="none" w="med" len="med"/>
                    </a:lnB>
                  </a:tcPr>
                </a:tc>
                <a:tc>
                  <a:txBody>
                    <a:bodyPr/>
                    <a:lstStyle/>
                    <a:p>
                      <a:r>
                        <a:rPr lang="en-US" sz="1600" dirty="0">
                          <a:effectLst/>
                          <a:latin typeface="Arial"/>
                        </a:rPr>
                        <a:t>Eliminate unusual or low frequency words and replace with </a:t>
                      </a:r>
                      <a:r>
                        <a:rPr lang="en-US" sz="1600" dirty="0">
                          <a:solidFill>
                            <a:srgbClr val="FF0000"/>
                          </a:solidFill>
                          <a:effectLst/>
                          <a:latin typeface="Arial"/>
                        </a:rPr>
                        <a:t>common words</a:t>
                      </a:r>
                      <a:r>
                        <a:rPr lang="en-US" sz="1600" dirty="0">
                          <a:effectLst/>
                          <a:latin typeface="Arial"/>
                        </a:rPr>
                        <a:t> (e.g., replace “utilize” with “use”).</a:t>
                      </a:r>
                      <a:endParaRPr lang="en-US" sz="1600" dirty="0">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2057F2"/>
                      </a:solidFill>
                      <a:prstDash val="solid"/>
                      <a:round/>
                      <a:headEnd type="none" w="med" len="med"/>
                      <a:tailEnd type="none" w="med" len="med"/>
                    </a:lnR>
                    <a:lnT w="6350" cap="flat" cmpd="sng" algn="ctr">
                      <a:solidFill>
                        <a:srgbClr val="0056F2"/>
                      </a:solidFill>
                      <a:prstDash val="solid"/>
                      <a:round/>
                      <a:headEnd type="none" w="med" len="med"/>
                      <a:tailEnd type="none" w="med" len="med"/>
                    </a:lnT>
                    <a:lnB w="6350" cap="flat" cmpd="sng" algn="ctr">
                      <a:solidFill>
                        <a:srgbClr val="2057F2"/>
                      </a:solidFill>
                      <a:prstDash val="solid"/>
                      <a:round/>
                      <a:headEnd type="none" w="med" len="med"/>
                      <a:tailEnd type="none" w="med" len="med"/>
                    </a:lnB>
                  </a:tcPr>
                </a:tc>
              </a:tr>
              <a:tr h="524278">
                <a:tc>
                  <a:txBody>
                    <a:bodyPr/>
                    <a:lstStyle/>
                    <a:p>
                      <a:r>
                        <a:rPr lang="en-US" sz="1600">
                          <a:effectLst/>
                          <a:latin typeface="Arial"/>
                        </a:rPr>
                        <a:t>Avoid ambiguous words</a:t>
                      </a:r>
                      <a:endParaRPr lang="en-US" sz="1600">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40F641"/>
                      </a:solidFill>
                      <a:prstDash val="solid"/>
                      <a:round/>
                      <a:headEnd type="none" w="med" len="med"/>
                      <a:tailEnd type="none" w="med" len="med"/>
                    </a:lnR>
                    <a:lnT w="6350" cap="flat" cmpd="sng" algn="ctr">
                      <a:solidFill>
                        <a:srgbClr val="40F641"/>
                      </a:solidFill>
                      <a:prstDash val="solid"/>
                      <a:round/>
                      <a:headEnd type="none" w="med" len="med"/>
                      <a:tailEnd type="none" w="med" len="med"/>
                    </a:lnT>
                    <a:lnB w="6350" cap="flat" cmpd="sng" algn="ctr">
                      <a:solidFill>
                        <a:srgbClr val="40F641"/>
                      </a:solidFill>
                      <a:prstDash val="solid"/>
                      <a:round/>
                      <a:headEnd type="none" w="med" len="med"/>
                      <a:tailEnd type="none" w="med" len="med"/>
                    </a:lnB>
                  </a:tcPr>
                </a:tc>
                <a:tc>
                  <a:txBody>
                    <a:bodyPr/>
                    <a:lstStyle/>
                    <a:p>
                      <a:r>
                        <a:rPr lang="en-US" sz="1600" dirty="0">
                          <a:effectLst/>
                          <a:latin typeface="Arial"/>
                        </a:rPr>
                        <a:t>For example, “crane” should be avoided because it could be a bird or a piece of heavy machinery</a:t>
                      </a:r>
                      <a:r>
                        <a:rPr lang="en-US" sz="1600" dirty="0" smtClean="0">
                          <a:effectLst/>
                          <a:latin typeface="Arial"/>
                        </a:rPr>
                        <a:t>. </a:t>
                      </a:r>
                      <a:endParaRPr lang="en-US" sz="1600" dirty="0">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E057F2"/>
                      </a:solidFill>
                      <a:prstDash val="solid"/>
                      <a:round/>
                      <a:headEnd type="none" w="med" len="med"/>
                      <a:tailEnd type="none" w="med" len="med"/>
                    </a:lnR>
                    <a:lnT w="6350" cap="flat" cmpd="sng" algn="ctr">
                      <a:solidFill>
                        <a:srgbClr val="2057F2"/>
                      </a:solidFill>
                      <a:prstDash val="solid"/>
                      <a:round/>
                      <a:headEnd type="none" w="med" len="med"/>
                      <a:tailEnd type="none" w="med" len="med"/>
                    </a:lnT>
                    <a:lnB w="6350" cap="flat" cmpd="sng" algn="ctr">
                      <a:solidFill>
                        <a:srgbClr val="E057F2"/>
                      </a:solidFill>
                      <a:prstDash val="solid"/>
                      <a:round/>
                      <a:headEnd type="none" w="med" len="med"/>
                      <a:tailEnd type="none" w="med" len="med"/>
                    </a:lnB>
                  </a:tcPr>
                </a:tc>
              </a:tr>
              <a:tr h="524278">
                <a:tc>
                  <a:txBody>
                    <a:bodyPr/>
                    <a:lstStyle/>
                    <a:p>
                      <a:r>
                        <a:rPr lang="en-US" sz="1600">
                          <a:effectLst/>
                          <a:latin typeface="Arial"/>
                        </a:rPr>
                        <a:t>Avoid irregularly spelled words</a:t>
                      </a:r>
                      <a:endParaRPr lang="en-US" sz="1600">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40F641"/>
                      </a:solidFill>
                      <a:prstDash val="solid"/>
                      <a:round/>
                      <a:headEnd type="none" w="med" len="med"/>
                      <a:tailEnd type="none" w="med" len="med"/>
                    </a:lnR>
                    <a:lnT w="6350" cap="flat" cmpd="sng" algn="ctr">
                      <a:solidFill>
                        <a:srgbClr val="40F641"/>
                      </a:solidFill>
                      <a:prstDash val="solid"/>
                      <a:round/>
                      <a:headEnd type="none" w="med" len="med"/>
                      <a:tailEnd type="none" w="med" len="med"/>
                    </a:lnT>
                    <a:lnB w="6350" cap="flat" cmpd="sng" algn="ctr">
                      <a:solidFill>
                        <a:srgbClr val="40F641"/>
                      </a:solidFill>
                      <a:prstDash val="solid"/>
                      <a:round/>
                      <a:headEnd type="none" w="med" len="med"/>
                      <a:tailEnd type="none" w="med" len="med"/>
                    </a:lnB>
                  </a:tcPr>
                </a:tc>
                <a:tc>
                  <a:txBody>
                    <a:bodyPr/>
                    <a:lstStyle/>
                    <a:p>
                      <a:r>
                        <a:rPr lang="en-US" sz="1600" dirty="0">
                          <a:effectLst/>
                          <a:latin typeface="Arial"/>
                        </a:rPr>
                        <a:t>Examples of irregularly spelled words are “trough” and “feign.”</a:t>
                      </a:r>
                      <a:endParaRPr lang="en-US" sz="1600" dirty="0">
                        <a:effectLst/>
                      </a:endParaRPr>
                    </a:p>
                  </a:txBody>
                  <a:tcPr marL="68580" marR="68580" marT="0" marB="0">
                    <a:lnL w="6350" cap="flat" cmpd="sng" algn="ctr">
                      <a:solidFill>
                        <a:srgbClr val="40F641"/>
                      </a:solidFill>
                      <a:prstDash val="solid"/>
                      <a:round/>
                      <a:headEnd type="none" w="med" len="med"/>
                      <a:tailEnd type="none" w="med" len="med"/>
                    </a:lnL>
                    <a:lnR w="6350" cap="flat" cmpd="sng" algn="ctr">
                      <a:solidFill>
                        <a:srgbClr val="A058F2"/>
                      </a:solidFill>
                      <a:prstDash val="solid"/>
                      <a:round/>
                      <a:headEnd type="none" w="med" len="med"/>
                      <a:tailEnd type="none" w="med" len="med"/>
                    </a:lnR>
                    <a:lnT w="6350" cap="flat" cmpd="sng" algn="ctr">
                      <a:solidFill>
                        <a:srgbClr val="E057F2"/>
                      </a:solidFill>
                      <a:prstDash val="solid"/>
                      <a:round/>
                      <a:headEnd type="none" w="med" len="med"/>
                      <a:tailEnd type="none" w="med" len="med"/>
                    </a:lnT>
                    <a:lnB w="6350" cap="flat" cmpd="sng" algn="ctr">
                      <a:solidFill>
                        <a:srgbClr val="A058F2"/>
                      </a:solidFill>
                      <a:prstDash val="solid"/>
                      <a:round/>
                      <a:headEnd type="none" w="med" len="med"/>
                      <a:tailEnd type="none" w="med" len="med"/>
                    </a:lnB>
                  </a:tcPr>
                </a:tc>
              </a:tr>
              <a:tr h="524278">
                <a:tc>
                  <a:txBody>
                    <a:bodyPr/>
                    <a:lstStyle/>
                    <a:p>
                      <a:r>
                        <a:rPr lang="en-US" sz="1600" dirty="0">
                          <a:effectLst/>
                          <a:latin typeface="Arial"/>
                        </a:rPr>
                        <a:t>Avoid proper names</a:t>
                      </a:r>
                      <a:endParaRPr lang="en-US" sz="1600" dirty="0">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80A23B"/>
                      </a:solidFill>
                      <a:prstDash val="solid"/>
                      <a:round/>
                      <a:headEnd type="none" w="med" len="med"/>
                      <a:tailEnd type="none" w="med" len="med"/>
                    </a:lnR>
                    <a:lnT w="6350" cap="flat" cmpd="sng" algn="ctr">
                      <a:solidFill>
                        <a:srgbClr val="40F641"/>
                      </a:solidFill>
                      <a:prstDash val="solid"/>
                      <a:round/>
                      <a:headEnd type="none" w="med" len="med"/>
                      <a:tailEnd type="none" w="med" len="med"/>
                    </a:lnT>
                    <a:lnB w="6350" cap="flat" cmpd="sng" algn="ctr">
                      <a:solidFill>
                        <a:srgbClr val="80A23B"/>
                      </a:solidFill>
                      <a:prstDash val="solid"/>
                      <a:round/>
                      <a:headEnd type="none" w="med" len="med"/>
                      <a:tailEnd type="none" w="med" len="med"/>
                    </a:lnB>
                  </a:tcPr>
                </a:tc>
                <a:tc>
                  <a:txBody>
                    <a:bodyPr/>
                    <a:lstStyle/>
                    <a:p>
                      <a:r>
                        <a:rPr lang="en-US" sz="1600" dirty="0">
                          <a:effectLst/>
                          <a:latin typeface="Arial"/>
                        </a:rPr>
                        <a:t>Replace proper names with simple common names such as first names</a:t>
                      </a:r>
                      <a:r>
                        <a:rPr lang="en-US" sz="1600" dirty="0" smtClean="0">
                          <a:effectLst/>
                          <a:latin typeface="Arial"/>
                        </a:rPr>
                        <a:t>. (</a:t>
                      </a:r>
                      <a:r>
                        <a:rPr lang="en-US" sz="1600" dirty="0" smtClean="0">
                          <a:solidFill>
                            <a:srgbClr val="FF0000"/>
                          </a:solidFill>
                          <a:effectLst/>
                          <a:latin typeface="Arial"/>
                        </a:rPr>
                        <a:t>???</a:t>
                      </a:r>
                      <a:r>
                        <a:rPr lang="en-US" sz="1600" dirty="0" smtClean="0">
                          <a:effectLst/>
                          <a:latin typeface="Arial"/>
                        </a:rPr>
                        <a:t>)</a:t>
                      </a:r>
                      <a:endParaRPr lang="en-US" sz="1600" dirty="0">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C059F2"/>
                      </a:solidFill>
                      <a:prstDash val="solid"/>
                      <a:round/>
                      <a:headEnd type="none" w="med" len="med"/>
                      <a:tailEnd type="none" w="med" len="med"/>
                    </a:lnR>
                    <a:lnT w="6350" cap="flat" cmpd="sng" algn="ctr">
                      <a:solidFill>
                        <a:srgbClr val="A058F2"/>
                      </a:solidFill>
                      <a:prstDash val="solid"/>
                      <a:round/>
                      <a:headEnd type="none" w="med" len="med"/>
                      <a:tailEnd type="none" w="med" len="med"/>
                    </a:lnT>
                    <a:lnB w="6350" cap="flat" cmpd="sng" algn="ctr">
                      <a:solidFill>
                        <a:srgbClr val="C059F2"/>
                      </a:solidFill>
                      <a:prstDash val="solid"/>
                      <a:round/>
                      <a:headEnd type="none" w="med" len="med"/>
                      <a:tailEnd type="none" w="med" len="med"/>
                    </a:lnB>
                  </a:tcPr>
                </a:tc>
              </a:tr>
              <a:tr h="691652">
                <a:tc>
                  <a:txBody>
                    <a:bodyPr/>
                    <a:lstStyle/>
                    <a:p>
                      <a:r>
                        <a:rPr lang="en-US" sz="1600" dirty="0">
                          <a:solidFill>
                            <a:srgbClr val="FF0000"/>
                          </a:solidFill>
                          <a:effectLst/>
                          <a:latin typeface="Arial"/>
                        </a:rPr>
                        <a:t>Avoid inconsistent naming and graphic conventions</a:t>
                      </a:r>
                      <a:endParaRPr lang="en-US" sz="1600" dirty="0">
                        <a:solidFill>
                          <a:srgbClr val="FF0000"/>
                        </a:solidFill>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80A23B"/>
                      </a:solidFill>
                      <a:prstDash val="solid"/>
                      <a:round/>
                      <a:headEnd type="none" w="med" len="med"/>
                      <a:tailEnd type="none" w="med" len="med"/>
                    </a:lnR>
                    <a:lnT w="6350" cap="flat" cmpd="sng" algn="ctr">
                      <a:solidFill>
                        <a:srgbClr val="80A23B"/>
                      </a:solidFill>
                      <a:prstDash val="solid"/>
                      <a:round/>
                      <a:headEnd type="none" w="med" len="med"/>
                      <a:tailEnd type="none" w="med" len="med"/>
                    </a:lnT>
                    <a:lnB w="6350" cap="flat" cmpd="sng" algn="ctr">
                      <a:solidFill>
                        <a:srgbClr val="80A23B"/>
                      </a:solidFill>
                      <a:prstDash val="solid"/>
                      <a:round/>
                      <a:headEnd type="none" w="med" len="med"/>
                      <a:tailEnd type="none" w="med" len="med"/>
                    </a:lnB>
                  </a:tcPr>
                </a:tc>
                <a:tc>
                  <a:txBody>
                    <a:bodyPr/>
                    <a:lstStyle/>
                    <a:p>
                      <a:r>
                        <a:rPr lang="en-US" sz="1600" dirty="0">
                          <a:effectLst/>
                          <a:latin typeface="Arial"/>
                        </a:rPr>
                        <a:t>Avoid multiple names for the same concept. Be consistent in the use of typeface</a:t>
                      </a:r>
                      <a:r>
                        <a:rPr lang="en-US" sz="1600" dirty="0" smtClean="0">
                          <a:effectLst/>
                          <a:latin typeface="Arial"/>
                        </a:rPr>
                        <a:t>.</a:t>
                      </a:r>
                      <a:r>
                        <a:rPr lang="zh-TW" altLang="en-US" sz="1600" dirty="0" smtClean="0">
                          <a:effectLst/>
                          <a:latin typeface="Arial"/>
                        </a:rPr>
                        <a:t> </a:t>
                      </a:r>
                      <a:r>
                        <a:rPr lang="en-US" altLang="zh-TW" sz="1600" dirty="0" smtClean="0">
                          <a:effectLst/>
                          <a:latin typeface="Arial"/>
                        </a:rPr>
                        <a:t>(</a:t>
                      </a:r>
                      <a:r>
                        <a:rPr lang="en-US" altLang="zh-TW" sz="1600" dirty="0" smtClean="0">
                          <a:solidFill>
                            <a:srgbClr val="FF0000"/>
                          </a:solidFill>
                          <a:effectLst/>
                          <a:latin typeface="Arial"/>
                        </a:rPr>
                        <a:t>transformation:</a:t>
                      </a:r>
                      <a:r>
                        <a:rPr lang="en-US" altLang="zh-TW" sz="1600" baseline="0" dirty="0" smtClean="0">
                          <a:solidFill>
                            <a:srgbClr val="FF0000"/>
                          </a:solidFill>
                          <a:effectLst/>
                          <a:latin typeface="Arial"/>
                        </a:rPr>
                        <a:t> Concepts</a:t>
                      </a:r>
                      <a:r>
                        <a:rPr lang="en-US" altLang="zh-TW" sz="1600" dirty="0" smtClean="0">
                          <a:solidFill>
                            <a:srgbClr val="FF0000"/>
                          </a:solidFill>
                          <a:effectLst/>
                          <a:latin typeface="Arial"/>
                        </a:rPr>
                        <a:t>)</a:t>
                      </a:r>
                      <a:endParaRPr lang="en-US" sz="1600" dirty="0">
                        <a:solidFill>
                          <a:srgbClr val="FF0000"/>
                        </a:solidFill>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005FF2"/>
                      </a:solidFill>
                      <a:prstDash val="solid"/>
                      <a:round/>
                      <a:headEnd type="none" w="med" len="med"/>
                      <a:tailEnd type="none" w="med" len="med"/>
                    </a:lnR>
                    <a:lnT w="6350" cap="flat" cmpd="sng" algn="ctr">
                      <a:solidFill>
                        <a:srgbClr val="C059F2"/>
                      </a:solidFill>
                      <a:prstDash val="solid"/>
                      <a:round/>
                      <a:headEnd type="none" w="med" len="med"/>
                      <a:tailEnd type="none" w="med" len="med"/>
                    </a:lnT>
                    <a:lnB w="6350" cap="flat" cmpd="sng" algn="ctr">
                      <a:solidFill>
                        <a:srgbClr val="005FF2"/>
                      </a:solidFill>
                      <a:prstDash val="solid"/>
                      <a:round/>
                      <a:headEnd type="none" w="med" len="med"/>
                      <a:tailEnd type="none" w="med" len="med"/>
                    </a:lnB>
                  </a:tcPr>
                </a:tc>
              </a:tr>
              <a:tr h="786417">
                <a:tc>
                  <a:txBody>
                    <a:bodyPr/>
                    <a:lstStyle/>
                    <a:p>
                      <a:r>
                        <a:rPr lang="en-US" sz="1600" dirty="0">
                          <a:solidFill>
                            <a:srgbClr val="FF0000"/>
                          </a:solidFill>
                          <a:effectLst/>
                          <a:latin typeface="Arial"/>
                        </a:rPr>
                        <a:t>Avoid unclear signals about how to direct attention</a:t>
                      </a:r>
                      <a:endParaRPr lang="en-US" sz="1600" dirty="0">
                        <a:solidFill>
                          <a:srgbClr val="FF0000"/>
                        </a:solidFill>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80A23B"/>
                      </a:solidFill>
                      <a:prstDash val="solid"/>
                      <a:round/>
                      <a:headEnd type="none" w="med" len="med"/>
                      <a:tailEnd type="none" w="med" len="med"/>
                    </a:lnR>
                    <a:lnT w="6350" cap="flat" cmpd="sng" algn="ctr">
                      <a:solidFill>
                        <a:srgbClr val="80A23B"/>
                      </a:solidFill>
                      <a:prstDash val="solid"/>
                      <a:round/>
                      <a:headEnd type="none" w="med" len="med"/>
                      <a:tailEnd type="none" w="med" len="med"/>
                    </a:lnT>
                    <a:lnB w="6350" cap="flat" cmpd="sng" algn="ctr">
                      <a:solidFill>
                        <a:srgbClr val="80A23B"/>
                      </a:solidFill>
                      <a:prstDash val="solid"/>
                      <a:round/>
                      <a:headEnd type="none" w="med" len="med"/>
                      <a:tailEnd type="none" w="med" len="med"/>
                    </a:lnB>
                  </a:tcPr>
                </a:tc>
                <a:tc>
                  <a:txBody>
                    <a:bodyPr/>
                    <a:lstStyle/>
                    <a:p>
                      <a:r>
                        <a:rPr lang="en-US" sz="1600" dirty="0">
                          <a:solidFill>
                            <a:srgbClr val="FF0000"/>
                          </a:solidFill>
                          <a:effectLst/>
                          <a:latin typeface="Arial"/>
                        </a:rPr>
                        <a:t>Well-designed</a:t>
                      </a:r>
                      <a:r>
                        <a:rPr lang="en-US" sz="1600" dirty="0">
                          <a:effectLst/>
                          <a:latin typeface="Arial"/>
                        </a:rPr>
                        <a:t> heading and graphic arrangement can convey information about the relative importance of information and order in which it should be considered.  </a:t>
                      </a:r>
                      <a:endParaRPr lang="en-US" sz="1600" dirty="0">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C060F2"/>
                      </a:solidFill>
                      <a:prstDash val="solid"/>
                      <a:round/>
                      <a:headEnd type="none" w="med" len="med"/>
                      <a:tailEnd type="none" w="med" len="med"/>
                    </a:lnR>
                    <a:lnT w="6350" cap="flat" cmpd="sng" algn="ctr">
                      <a:solidFill>
                        <a:srgbClr val="005FF2"/>
                      </a:solidFill>
                      <a:prstDash val="solid"/>
                      <a:round/>
                      <a:headEnd type="none" w="med" len="med"/>
                      <a:tailEnd type="none" w="med" len="med"/>
                    </a:lnT>
                    <a:lnB w="6350" cap="flat" cmpd="sng" algn="ctr">
                      <a:solidFill>
                        <a:srgbClr val="C060F2"/>
                      </a:solidFill>
                      <a:prstDash val="solid"/>
                      <a:round/>
                      <a:headEnd type="none" w="med" len="med"/>
                      <a:tailEnd type="none" w="med" len="med"/>
                    </a:lnB>
                  </a:tcPr>
                </a:tc>
              </a:tr>
              <a:tr h="634606">
                <a:tc>
                  <a:txBody>
                    <a:bodyPr/>
                    <a:lstStyle/>
                    <a:p>
                      <a:r>
                        <a:rPr lang="en-US" sz="1600" dirty="0">
                          <a:solidFill>
                            <a:srgbClr val="FF0000"/>
                          </a:solidFill>
                          <a:effectLst/>
                          <a:latin typeface="Arial"/>
                        </a:rPr>
                        <a:t>Mark all questions</a:t>
                      </a:r>
                      <a:endParaRPr lang="en-US" sz="1600" dirty="0">
                        <a:solidFill>
                          <a:srgbClr val="FF0000"/>
                        </a:solidFill>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80A23B"/>
                      </a:solidFill>
                      <a:prstDash val="solid"/>
                      <a:round/>
                      <a:headEnd type="none" w="med" len="med"/>
                      <a:tailEnd type="none" w="med" len="med"/>
                    </a:lnR>
                    <a:lnT w="6350" cap="flat" cmpd="sng" algn="ctr">
                      <a:solidFill>
                        <a:srgbClr val="80A23B"/>
                      </a:solidFill>
                      <a:prstDash val="solid"/>
                      <a:round/>
                      <a:headEnd type="none" w="med" len="med"/>
                      <a:tailEnd type="none" w="med" len="med"/>
                    </a:lnT>
                    <a:lnB w="6350" cap="flat" cmpd="sng" algn="ctr">
                      <a:solidFill>
                        <a:srgbClr val="80A23B"/>
                      </a:solidFill>
                      <a:prstDash val="solid"/>
                      <a:round/>
                      <a:headEnd type="none" w="med" len="med"/>
                      <a:tailEnd type="none" w="med" len="med"/>
                    </a:lnB>
                  </a:tcPr>
                </a:tc>
                <a:tc>
                  <a:txBody>
                    <a:bodyPr/>
                    <a:lstStyle/>
                    <a:p>
                      <a:r>
                        <a:rPr lang="en-US" sz="1600" dirty="0">
                          <a:effectLst/>
                          <a:latin typeface="Arial"/>
                        </a:rPr>
                        <a:t>Give an obvious graphic signal (e.g., bullet, letter, number) to indicate separate questions</a:t>
                      </a:r>
                      <a:r>
                        <a:rPr lang="en-US" sz="1600" dirty="0" smtClean="0">
                          <a:effectLst/>
                          <a:latin typeface="Arial"/>
                        </a:rPr>
                        <a:t>.</a:t>
                      </a:r>
                      <a:endParaRPr lang="en-US" sz="1600" dirty="0">
                        <a:effectLst/>
                      </a:endParaRPr>
                    </a:p>
                  </a:txBody>
                  <a:tcPr marL="68580" marR="68580" marT="0" marB="0">
                    <a:lnL w="6350" cap="flat" cmpd="sng" algn="ctr">
                      <a:solidFill>
                        <a:srgbClr val="80A23B"/>
                      </a:solidFill>
                      <a:prstDash val="solid"/>
                      <a:round/>
                      <a:headEnd type="none" w="med" len="med"/>
                      <a:tailEnd type="none" w="med" len="med"/>
                    </a:lnL>
                    <a:lnR w="6350" cap="flat" cmpd="sng" algn="ctr">
                      <a:solidFill>
                        <a:srgbClr val="E061F2"/>
                      </a:solidFill>
                      <a:prstDash val="solid"/>
                      <a:round/>
                      <a:headEnd type="none" w="med" len="med"/>
                      <a:tailEnd type="none" w="med" len="med"/>
                    </a:lnR>
                    <a:lnT w="6350" cap="flat" cmpd="sng" algn="ctr">
                      <a:solidFill>
                        <a:srgbClr val="C060F2"/>
                      </a:solidFill>
                      <a:prstDash val="solid"/>
                      <a:round/>
                      <a:headEnd type="none" w="med" len="med"/>
                      <a:tailEnd type="none" w="med" len="med"/>
                    </a:lnT>
                    <a:lnB w="6350" cap="flat" cmpd="sng" algn="ctr">
                      <a:solidFill>
                        <a:srgbClr val="E061F2"/>
                      </a:solidFill>
                      <a:prstDash val="solid"/>
                      <a:round/>
                      <a:headEnd type="none" w="med" len="med"/>
                      <a:tailEnd type="none" w="med" len="med"/>
                    </a:lnB>
                  </a:tcPr>
                </a:tc>
              </a:tr>
            </a:tbl>
          </a:graphicData>
        </a:graphic>
      </p:graphicFrame>
      <p:sp>
        <p:nvSpPr>
          <p:cNvPr id="6" name="矩形 5"/>
          <p:cNvSpPr/>
          <p:nvPr/>
        </p:nvSpPr>
        <p:spPr>
          <a:xfrm>
            <a:off x="3131840" y="6483230"/>
            <a:ext cx="5976664" cy="338554"/>
          </a:xfrm>
          <a:prstGeom prst="rect">
            <a:avLst/>
          </a:prstGeom>
        </p:spPr>
        <p:txBody>
          <a:bodyPr wrap="square">
            <a:spAutoFit/>
          </a:bodyPr>
          <a:lstStyle/>
          <a:p>
            <a:pPr algn="r"/>
            <a:r>
              <a:rPr lang="en-US" altLang="zh-HK" sz="1600" dirty="0" smtClean="0">
                <a:solidFill>
                  <a:prstClr val="black"/>
                </a:solidFill>
              </a:rPr>
              <a:t>Source: Brown (1999).</a:t>
            </a:r>
            <a:endParaRPr lang="zh-HK" altLang="en-US" sz="1600" dirty="0">
              <a:solidFill>
                <a:prstClr val="black"/>
              </a:solidFill>
            </a:endParaRPr>
          </a:p>
        </p:txBody>
      </p:sp>
    </p:spTree>
    <p:extLst>
      <p:ext uri="{BB962C8B-B14F-4D97-AF65-F5344CB8AC3E}">
        <p14:creationId xmlns:p14="http://schemas.microsoft.com/office/powerpoint/2010/main" val="3114584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188640"/>
            <a:ext cx="8229600" cy="1143000"/>
          </a:xfrm>
        </p:spPr>
        <p:txBody>
          <a:bodyPr>
            <a:normAutofit/>
          </a:bodyPr>
          <a:lstStyle/>
          <a:p>
            <a:r>
              <a:rPr lang="en-US" altLang="zh-HK" dirty="0">
                <a:solidFill>
                  <a:srgbClr val="FF0000"/>
                </a:solidFill>
              </a:rPr>
              <a:t>Maximum </a:t>
            </a:r>
            <a:r>
              <a:rPr lang="en-US" altLang="zh-HK" dirty="0" smtClean="0">
                <a:solidFill>
                  <a:srgbClr val="FF0000"/>
                </a:solidFill>
              </a:rPr>
              <a:t>Legibility</a:t>
            </a:r>
            <a:endParaRPr lang="zh-HK" altLang="en-US" dirty="0">
              <a:solidFill>
                <a:srgbClr val="FF0000"/>
              </a:solidFill>
            </a:endParaRPr>
          </a:p>
        </p:txBody>
      </p:sp>
      <p:sp>
        <p:nvSpPr>
          <p:cNvPr id="3" name="內容版面配置區 2"/>
          <p:cNvSpPr>
            <a:spLocks noGrp="1"/>
          </p:cNvSpPr>
          <p:nvPr>
            <p:ph idx="1"/>
          </p:nvPr>
        </p:nvSpPr>
        <p:spPr>
          <a:xfrm>
            <a:off x="395536" y="1556792"/>
            <a:ext cx="8352928" cy="5184576"/>
          </a:xfrm>
        </p:spPr>
        <p:txBody>
          <a:bodyPr>
            <a:normAutofit fontScale="70000" lnSpcReduction="20000"/>
          </a:bodyPr>
          <a:lstStyle/>
          <a:p>
            <a:pPr algn="just"/>
            <a:r>
              <a:rPr lang="en-US" altLang="zh-HK" dirty="0" smtClean="0"/>
              <a:t>Legibility is the </a:t>
            </a:r>
            <a:r>
              <a:rPr lang="en-US" altLang="zh-HK" dirty="0" smtClean="0">
                <a:solidFill>
                  <a:srgbClr val="FF0000"/>
                </a:solidFill>
              </a:rPr>
              <a:t>physical appearance of text</a:t>
            </a:r>
            <a:r>
              <a:rPr lang="en-US" altLang="zh-HK" dirty="0" smtClean="0"/>
              <a:t>, the way that the shapes of letters and numbers enable people to read text easily. As delineated by </a:t>
            </a:r>
            <a:r>
              <a:rPr lang="en-US" altLang="zh-HK" dirty="0" err="1" smtClean="0"/>
              <a:t>Schriver</a:t>
            </a:r>
            <a:r>
              <a:rPr lang="en-US" altLang="zh-HK" dirty="0" smtClean="0"/>
              <a:t>, a leading document designer, text that is legible can be read “</a:t>
            </a:r>
            <a:r>
              <a:rPr lang="en-US" altLang="zh-HK" dirty="0" smtClean="0">
                <a:solidFill>
                  <a:srgbClr val="FF0000"/>
                </a:solidFill>
              </a:rPr>
              <a:t>quickly, effortlessly, and with understanding</a:t>
            </a:r>
            <a:r>
              <a:rPr lang="en-US" altLang="zh-HK" dirty="0" smtClean="0"/>
              <a:t>” (see Resources). </a:t>
            </a:r>
            <a:endParaRPr lang="en-US" altLang="zh-HK" dirty="0"/>
          </a:p>
          <a:p>
            <a:pPr algn="just"/>
            <a:endParaRPr lang="en-US" altLang="zh-HK" dirty="0" smtClean="0"/>
          </a:p>
          <a:p>
            <a:pPr algn="just"/>
            <a:r>
              <a:rPr lang="en-US" altLang="zh-HK" dirty="0" smtClean="0"/>
              <a:t>Despite a great deal of research on what the characteristics of maximum legibility are, </a:t>
            </a:r>
            <a:r>
              <a:rPr lang="en-US" altLang="zh-HK" dirty="0" smtClean="0">
                <a:solidFill>
                  <a:srgbClr val="FF0000"/>
                </a:solidFill>
              </a:rPr>
              <a:t>the personal opinions of editors </a:t>
            </a:r>
            <a:r>
              <a:rPr lang="en-US" altLang="zh-HK" dirty="0" smtClean="0"/>
              <a:t>about how they want text to look often </a:t>
            </a:r>
            <a:r>
              <a:rPr lang="en-US" altLang="zh-HK" dirty="0" smtClean="0">
                <a:solidFill>
                  <a:srgbClr val="FF0000"/>
                </a:solidFill>
              </a:rPr>
              <a:t>prevail</a:t>
            </a:r>
            <a:r>
              <a:rPr lang="en-US" altLang="zh-HK" dirty="0" smtClean="0"/>
              <a:t>. </a:t>
            </a:r>
          </a:p>
          <a:p>
            <a:pPr algn="just"/>
            <a:endParaRPr lang="en-US" altLang="zh-HK" dirty="0" smtClean="0"/>
          </a:p>
          <a:p>
            <a:pPr algn="just"/>
            <a:r>
              <a:rPr lang="en-US" altLang="zh-HK" dirty="0" smtClean="0"/>
              <a:t>Bias results when </a:t>
            </a:r>
            <a:r>
              <a:rPr lang="en-US" altLang="zh-HK" dirty="0" smtClean="0">
                <a:solidFill>
                  <a:srgbClr val="FF0000"/>
                </a:solidFill>
              </a:rPr>
              <a:t>tests contain physical features </a:t>
            </a:r>
            <a:r>
              <a:rPr lang="en-US" altLang="zh-HK" dirty="0" smtClean="0"/>
              <a:t>that </a:t>
            </a:r>
            <a:r>
              <a:rPr lang="en-US" altLang="zh-HK" dirty="0" smtClean="0">
                <a:solidFill>
                  <a:srgbClr val="FF0000"/>
                </a:solidFill>
              </a:rPr>
              <a:t>interfere with a student’s focus on or understanding of the constructs </a:t>
            </a:r>
            <a:r>
              <a:rPr lang="en-US" altLang="zh-HK" dirty="0" smtClean="0"/>
              <a:t>that test items are intended to assess. </a:t>
            </a:r>
          </a:p>
          <a:p>
            <a:pPr marL="0" indent="0" algn="just">
              <a:buNone/>
            </a:pPr>
            <a:endParaRPr lang="en-US" altLang="zh-HK" dirty="0" smtClean="0"/>
          </a:p>
          <a:p>
            <a:pPr algn="just"/>
            <a:r>
              <a:rPr lang="en-US" altLang="zh-HK" dirty="0" smtClean="0"/>
              <a:t>Dimensions can include </a:t>
            </a:r>
            <a:r>
              <a:rPr lang="en-US" altLang="zh-HK" dirty="0" smtClean="0">
                <a:solidFill>
                  <a:srgbClr val="FF0000"/>
                </a:solidFill>
              </a:rPr>
              <a:t>contrast</a:t>
            </a:r>
            <a:r>
              <a:rPr lang="en-US" altLang="zh-HK" dirty="0" smtClean="0"/>
              <a:t>, </a:t>
            </a:r>
            <a:r>
              <a:rPr lang="en-US" altLang="zh-HK" dirty="0" smtClean="0">
                <a:solidFill>
                  <a:srgbClr val="FF0000"/>
                </a:solidFill>
              </a:rPr>
              <a:t>type size</a:t>
            </a:r>
            <a:r>
              <a:rPr lang="en-US" altLang="zh-HK" dirty="0" smtClean="0"/>
              <a:t>, </a:t>
            </a:r>
            <a:r>
              <a:rPr lang="en-US" altLang="zh-HK" dirty="0" smtClean="0">
                <a:solidFill>
                  <a:srgbClr val="FF0000"/>
                </a:solidFill>
              </a:rPr>
              <a:t>spacing</a:t>
            </a:r>
            <a:r>
              <a:rPr lang="en-US" altLang="zh-HK" dirty="0" smtClean="0"/>
              <a:t>, </a:t>
            </a:r>
            <a:r>
              <a:rPr lang="en-US" altLang="zh-HK" dirty="0" smtClean="0">
                <a:solidFill>
                  <a:srgbClr val="FF0000"/>
                </a:solidFill>
              </a:rPr>
              <a:t>typeface</a:t>
            </a:r>
            <a:r>
              <a:rPr lang="en-US" altLang="zh-HK" dirty="0" smtClean="0"/>
              <a:t>, </a:t>
            </a:r>
            <a:r>
              <a:rPr lang="en-US" altLang="zh-HK" dirty="0" smtClean="0">
                <a:solidFill>
                  <a:srgbClr val="FF0000"/>
                </a:solidFill>
              </a:rPr>
              <a:t>leading</a:t>
            </a:r>
            <a:r>
              <a:rPr lang="en-US" altLang="zh-HK" dirty="0" smtClean="0"/>
              <a:t>, </a:t>
            </a:r>
            <a:r>
              <a:rPr lang="en-US" altLang="zh-HK" dirty="0" smtClean="0">
                <a:solidFill>
                  <a:srgbClr val="FF0000"/>
                </a:solidFill>
              </a:rPr>
              <a:t>justification</a:t>
            </a:r>
            <a:r>
              <a:rPr lang="en-US" altLang="zh-HK" dirty="0" smtClean="0"/>
              <a:t>, </a:t>
            </a:r>
            <a:r>
              <a:rPr lang="en-US" altLang="zh-HK" dirty="0" smtClean="0">
                <a:solidFill>
                  <a:srgbClr val="FF0000"/>
                </a:solidFill>
              </a:rPr>
              <a:t>line length/width</a:t>
            </a:r>
            <a:r>
              <a:rPr lang="en-US" altLang="zh-HK" dirty="0" smtClean="0"/>
              <a:t>, </a:t>
            </a:r>
            <a:r>
              <a:rPr lang="en-US" altLang="zh-HK" dirty="0" smtClean="0">
                <a:solidFill>
                  <a:srgbClr val="FF0000"/>
                </a:solidFill>
              </a:rPr>
              <a:t>blank space</a:t>
            </a:r>
            <a:r>
              <a:rPr lang="en-US" altLang="zh-HK" dirty="0" smtClean="0"/>
              <a:t>, </a:t>
            </a:r>
            <a:r>
              <a:rPr lang="en-US" altLang="zh-HK" dirty="0" smtClean="0">
                <a:solidFill>
                  <a:srgbClr val="FF0000"/>
                </a:solidFill>
              </a:rPr>
              <a:t>graphs and tables</a:t>
            </a:r>
            <a:r>
              <a:rPr lang="en-US" altLang="zh-HK" dirty="0" smtClean="0"/>
              <a:t>, </a:t>
            </a:r>
            <a:r>
              <a:rPr lang="en-US" altLang="zh-HK" dirty="0" smtClean="0">
                <a:solidFill>
                  <a:srgbClr val="FF0000"/>
                </a:solidFill>
              </a:rPr>
              <a:t>illustrations</a:t>
            </a:r>
            <a:r>
              <a:rPr lang="en-US" altLang="zh-HK" dirty="0" smtClean="0"/>
              <a:t>, and </a:t>
            </a:r>
            <a:r>
              <a:rPr lang="en-US" altLang="zh-HK" dirty="0" smtClean="0">
                <a:solidFill>
                  <a:srgbClr val="FF0000"/>
                </a:solidFill>
              </a:rPr>
              <a:t>response formats</a:t>
            </a:r>
            <a:r>
              <a:rPr lang="en-US" altLang="zh-HK" dirty="0" smtClean="0"/>
              <a:t>.</a:t>
            </a:r>
            <a:endParaRPr lang="en-US" altLang="zh-HK" dirty="0"/>
          </a:p>
        </p:txBody>
      </p:sp>
    </p:spTree>
    <p:extLst>
      <p:ext uri="{BB962C8B-B14F-4D97-AF65-F5344CB8AC3E}">
        <p14:creationId xmlns:p14="http://schemas.microsoft.com/office/powerpoint/2010/main" val="3663508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3385287901"/>
              </p:ext>
            </p:extLst>
          </p:nvPr>
        </p:nvGraphicFramePr>
        <p:xfrm>
          <a:off x="107504" y="0"/>
          <a:ext cx="8928992" cy="6706388"/>
        </p:xfrm>
        <a:graphic>
          <a:graphicData uri="http://schemas.openxmlformats.org/drawingml/2006/table">
            <a:tbl>
              <a:tblPr/>
              <a:tblGrid>
                <a:gridCol w="1224136"/>
                <a:gridCol w="7704856"/>
              </a:tblGrid>
              <a:tr h="288030">
                <a:tc gridSpan="2">
                  <a:txBody>
                    <a:bodyPr/>
                    <a:lstStyle/>
                    <a:p>
                      <a:pPr algn="ctr"/>
                      <a:r>
                        <a:rPr lang="en-US" altLang="zh-HK" sz="2000" dirty="0" smtClean="0">
                          <a:solidFill>
                            <a:srgbClr val="FF0000"/>
                          </a:solidFill>
                        </a:rPr>
                        <a:t>Dimensions</a:t>
                      </a:r>
                      <a:r>
                        <a:rPr lang="en-US" altLang="zh-HK" sz="2000" dirty="0" smtClean="0"/>
                        <a:t> of </a:t>
                      </a:r>
                      <a:r>
                        <a:rPr lang="en-US" altLang="zh-HK" sz="2000" dirty="0" smtClean="0">
                          <a:solidFill>
                            <a:schemeClr val="tx1"/>
                          </a:solidFill>
                        </a:rPr>
                        <a:t>Legibility </a:t>
                      </a:r>
                      <a:r>
                        <a:rPr lang="en-US" altLang="zh-HK" sz="2000" dirty="0" smtClean="0"/>
                        <a:t>and </a:t>
                      </a:r>
                      <a:r>
                        <a:rPr lang="en-US" altLang="zh-HK" sz="2000" dirty="0" smtClean="0">
                          <a:solidFill>
                            <a:srgbClr val="FF0000"/>
                          </a:solidFill>
                        </a:rPr>
                        <a:t>Characteristics</a:t>
                      </a:r>
                      <a:r>
                        <a:rPr lang="en-US" altLang="zh-HK" sz="2000" dirty="0" smtClean="0"/>
                        <a:t> of Maximum </a:t>
                      </a:r>
                      <a:r>
                        <a:rPr lang="en-US" altLang="zh-HK" sz="2000" dirty="0" smtClean="0">
                          <a:solidFill>
                            <a:schemeClr val="tx1"/>
                          </a:solidFill>
                        </a:rPr>
                        <a:t>Legibility</a:t>
                      </a:r>
                      <a:endParaRPr lang="zh-HK" altLang="en-US" sz="2000" dirty="0">
                        <a:solidFill>
                          <a:schemeClr val="tx1"/>
                        </a:solidFill>
                      </a:endParaRPr>
                    </a:p>
                  </a:txBody>
                  <a:tcPr marL="57150" marR="57150" marT="57150" marB="5715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zh-HK" altLang="en-US"/>
                    </a:p>
                  </a:txBody>
                  <a:tcPr/>
                </a:tc>
              </a:tr>
              <a:tr h="266016">
                <a:tc>
                  <a:txBody>
                    <a:bodyPr/>
                    <a:lstStyle/>
                    <a:p>
                      <a:pPr algn="ctr"/>
                      <a:r>
                        <a:rPr lang="en-US" sz="1400" b="1" dirty="0">
                          <a:effectLst/>
                          <a:latin typeface="Arial"/>
                        </a:rPr>
                        <a:t>Dimension</a:t>
                      </a:r>
                      <a:endParaRPr lang="en-US" sz="1400" dirty="0">
                        <a:effectLst/>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r>
                        <a:rPr lang="en-US" sz="1400" b="1" dirty="0">
                          <a:effectLst/>
                          <a:latin typeface="Arial"/>
                        </a:rPr>
                        <a:t>Maximum Legibility Characteristics</a:t>
                      </a:r>
                      <a:endParaRPr lang="en-US" sz="1400" dirty="0">
                        <a:effectLst/>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304830"/>
                      </a:solidFill>
                      <a:prstDash val="solid"/>
                      <a:round/>
                      <a:headEnd type="none" w="med" len="med"/>
                      <a:tailEnd type="none" w="med" len="med"/>
                    </a:lnR>
                    <a:lnT w="6350" cap="flat" cmpd="sng" algn="ctr">
                      <a:solidFill>
                        <a:srgbClr val="304830"/>
                      </a:solidFill>
                      <a:prstDash val="solid"/>
                      <a:round/>
                      <a:headEnd type="none" w="med" len="med"/>
                      <a:tailEnd type="none" w="med" len="med"/>
                    </a:lnT>
                    <a:lnB w="6350" cap="flat" cmpd="sng" algn="ctr">
                      <a:solidFill>
                        <a:srgbClr val="304830"/>
                      </a:solidFill>
                      <a:prstDash val="solid"/>
                      <a:round/>
                      <a:headEnd type="none" w="med" len="med"/>
                      <a:tailEnd type="none" w="med" len="med"/>
                    </a:lnB>
                  </a:tcPr>
                </a:tc>
              </a:tr>
              <a:tr h="266016">
                <a:tc>
                  <a:txBody>
                    <a:bodyPr/>
                    <a:lstStyle/>
                    <a:p>
                      <a:r>
                        <a:rPr lang="en-US" sz="1400" b="1" dirty="0">
                          <a:solidFill>
                            <a:srgbClr val="000099"/>
                          </a:solidFill>
                          <a:effectLst/>
                          <a:latin typeface="Arial"/>
                        </a:rPr>
                        <a:t>Contrast</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b="1" dirty="0">
                          <a:effectLst/>
                          <a:latin typeface="Arial"/>
                        </a:rPr>
                        <a:t>Black</a:t>
                      </a:r>
                      <a:r>
                        <a:rPr lang="en-US" sz="1400" dirty="0">
                          <a:effectLst/>
                          <a:latin typeface="Arial"/>
                        </a:rPr>
                        <a:t> type on matte pastel or off-</a:t>
                      </a:r>
                      <a:r>
                        <a:rPr lang="en-US" sz="1400" b="1" dirty="0">
                          <a:effectLst/>
                          <a:latin typeface="Arial"/>
                        </a:rPr>
                        <a:t>white</a:t>
                      </a:r>
                      <a:r>
                        <a:rPr lang="en-US" sz="1400" dirty="0">
                          <a:effectLst/>
                          <a:latin typeface="Arial"/>
                        </a:rPr>
                        <a:t> paper is most favorable for both legibility and eye strain.</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60038E"/>
                      </a:solidFill>
                      <a:prstDash val="solid"/>
                      <a:round/>
                      <a:headEnd type="none" w="med" len="med"/>
                      <a:tailEnd type="none" w="med" len="med"/>
                    </a:lnR>
                    <a:lnT w="6350" cap="flat" cmpd="sng" algn="ctr">
                      <a:solidFill>
                        <a:srgbClr val="304830"/>
                      </a:solidFill>
                      <a:prstDash val="solid"/>
                      <a:round/>
                      <a:headEnd type="none" w="med" len="med"/>
                      <a:tailEnd type="none" w="med" len="med"/>
                    </a:lnT>
                    <a:lnB w="6350" cap="flat" cmpd="sng" algn="ctr">
                      <a:solidFill>
                        <a:srgbClr val="60038E"/>
                      </a:solidFill>
                      <a:prstDash val="solid"/>
                      <a:round/>
                      <a:headEnd type="none" w="med" len="med"/>
                      <a:tailEnd type="none" w="med" len="med"/>
                    </a:lnB>
                  </a:tcPr>
                </a:tc>
              </a:tr>
              <a:tr h="532034">
                <a:tc>
                  <a:txBody>
                    <a:bodyPr/>
                    <a:lstStyle/>
                    <a:p>
                      <a:r>
                        <a:rPr lang="en-US" sz="1400" b="1" dirty="0">
                          <a:solidFill>
                            <a:srgbClr val="000099"/>
                          </a:solidFill>
                          <a:effectLst/>
                          <a:latin typeface="Arial"/>
                        </a:rPr>
                        <a:t>Type Size</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b="1" dirty="0">
                          <a:effectLst/>
                          <a:latin typeface="Arial"/>
                        </a:rPr>
                        <a:t>Large type sizes </a:t>
                      </a:r>
                      <a:r>
                        <a:rPr lang="en-US" sz="1400" dirty="0">
                          <a:effectLst/>
                          <a:latin typeface="Arial"/>
                        </a:rPr>
                        <a:t>are most effective for young students who are learning to read, students with visual difficulties, and individuals with eye fatigue issues. The legal size for large print text is </a:t>
                      </a:r>
                      <a:r>
                        <a:rPr lang="en-US" sz="1400" b="1" dirty="0">
                          <a:effectLst/>
                          <a:latin typeface="Arial"/>
                        </a:rPr>
                        <a:t>14</a:t>
                      </a:r>
                      <a:r>
                        <a:rPr lang="en-US" sz="1400" dirty="0">
                          <a:effectLst/>
                          <a:latin typeface="Arial"/>
                        </a:rPr>
                        <a:t> </a:t>
                      </a:r>
                      <a:r>
                        <a:rPr lang="en-US" sz="1400" b="1" dirty="0">
                          <a:effectLst/>
                          <a:latin typeface="Arial"/>
                        </a:rPr>
                        <a:t>point</a:t>
                      </a:r>
                      <a:r>
                        <a:rPr lang="en-US" sz="1400" dirty="0">
                          <a:effectLst/>
                          <a:latin typeface="Arial"/>
                        </a:rPr>
                        <a:t>.</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80048E"/>
                      </a:solidFill>
                      <a:prstDash val="solid"/>
                      <a:round/>
                      <a:headEnd type="none" w="med" len="med"/>
                      <a:tailEnd type="none" w="med" len="med"/>
                    </a:lnR>
                    <a:lnT w="6350" cap="flat" cmpd="sng" algn="ctr">
                      <a:solidFill>
                        <a:srgbClr val="60038E"/>
                      </a:solidFill>
                      <a:prstDash val="solid"/>
                      <a:round/>
                      <a:headEnd type="none" w="med" len="med"/>
                      <a:tailEnd type="none" w="med" len="med"/>
                    </a:lnT>
                    <a:lnB w="6350" cap="flat" cmpd="sng" algn="ctr">
                      <a:solidFill>
                        <a:srgbClr val="80048E"/>
                      </a:solidFill>
                      <a:prstDash val="solid"/>
                      <a:round/>
                      <a:headEnd type="none" w="med" len="med"/>
                      <a:tailEnd type="none" w="med" len="med"/>
                    </a:lnB>
                  </a:tcPr>
                </a:tc>
              </a:tr>
              <a:tr h="532034">
                <a:tc>
                  <a:txBody>
                    <a:bodyPr/>
                    <a:lstStyle/>
                    <a:p>
                      <a:r>
                        <a:rPr lang="en-US" sz="1400" b="1" dirty="0">
                          <a:solidFill>
                            <a:srgbClr val="000099"/>
                          </a:solidFill>
                          <a:effectLst/>
                          <a:latin typeface="Arial"/>
                        </a:rPr>
                        <a:t>Spacing</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dirty="0">
                          <a:effectLst/>
                          <a:latin typeface="Arial"/>
                        </a:rPr>
                        <a:t>The </a:t>
                      </a:r>
                      <a:r>
                        <a:rPr lang="en-US" sz="1400" b="1" dirty="0">
                          <a:effectLst/>
                          <a:latin typeface="Arial"/>
                        </a:rPr>
                        <a:t>amount of space </a:t>
                      </a:r>
                      <a:r>
                        <a:rPr lang="en-US" sz="1400" dirty="0">
                          <a:effectLst/>
                          <a:latin typeface="Arial"/>
                        </a:rPr>
                        <a:t>between each character can affect legibility. Spacing needs to be wide between both letters and words. </a:t>
                      </a:r>
                      <a:r>
                        <a:rPr lang="en-US" sz="1400" b="1" dirty="0">
                          <a:effectLst/>
                          <a:latin typeface="Arial"/>
                        </a:rPr>
                        <a:t>Fixed-space fonts </a:t>
                      </a:r>
                      <a:r>
                        <a:rPr lang="en-US" sz="1400" dirty="0">
                          <a:effectLst/>
                          <a:latin typeface="Arial"/>
                        </a:rPr>
                        <a:t>seem to be more legible for some readers than proportional-spaced fonts.</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088E"/>
                      </a:solidFill>
                      <a:prstDash val="solid"/>
                      <a:round/>
                      <a:headEnd type="none" w="med" len="med"/>
                      <a:tailEnd type="none" w="med" len="med"/>
                    </a:lnR>
                    <a:lnT w="6350" cap="flat" cmpd="sng" algn="ctr">
                      <a:solidFill>
                        <a:srgbClr val="80048E"/>
                      </a:solidFill>
                      <a:prstDash val="solid"/>
                      <a:round/>
                      <a:headEnd type="none" w="med" len="med"/>
                      <a:tailEnd type="none" w="med" len="med"/>
                    </a:lnT>
                    <a:lnB w="6350" cap="flat" cmpd="sng" algn="ctr">
                      <a:solidFill>
                        <a:srgbClr val="40088E"/>
                      </a:solidFill>
                      <a:prstDash val="solid"/>
                      <a:round/>
                      <a:headEnd type="none" w="med" len="med"/>
                      <a:tailEnd type="none" w="med" len="med"/>
                    </a:lnB>
                  </a:tcPr>
                </a:tc>
              </a:tr>
              <a:tr h="532034">
                <a:tc>
                  <a:txBody>
                    <a:bodyPr/>
                    <a:lstStyle/>
                    <a:p>
                      <a:r>
                        <a:rPr lang="en-US" sz="1400" b="1" dirty="0">
                          <a:solidFill>
                            <a:srgbClr val="000099"/>
                          </a:solidFill>
                          <a:effectLst/>
                          <a:latin typeface="Arial"/>
                        </a:rPr>
                        <a:t>Leading</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dirty="0">
                          <a:effectLst/>
                          <a:latin typeface="Arial"/>
                        </a:rPr>
                        <a:t>Leading, </a:t>
                      </a:r>
                      <a:r>
                        <a:rPr lang="en-US" sz="1400" b="1" dirty="0">
                          <a:effectLst/>
                          <a:latin typeface="Arial"/>
                        </a:rPr>
                        <a:t>the amount of vertical space </a:t>
                      </a:r>
                      <a:r>
                        <a:rPr lang="en-US" sz="1400" dirty="0">
                          <a:effectLst/>
                          <a:latin typeface="Arial"/>
                        </a:rPr>
                        <a:t>between lines of type, must be enough </a:t>
                      </a:r>
                      <a:r>
                        <a:rPr lang="en-US" sz="1400" b="1" dirty="0">
                          <a:effectLst/>
                          <a:latin typeface="Arial"/>
                        </a:rPr>
                        <a:t>to avoid </a:t>
                      </a:r>
                      <a:r>
                        <a:rPr lang="en-US" sz="1400" dirty="0">
                          <a:effectLst/>
                          <a:latin typeface="Arial"/>
                        </a:rPr>
                        <a:t>type that looks </a:t>
                      </a:r>
                      <a:r>
                        <a:rPr lang="en-US" sz="1400" b="1" dirty="0">
                          <a:effectLst/>
                          <a:latin typeface="Arial"/>
                        </a:rPr>
                        <a:t>blurry</a:t>
                      </a:r>
                      <a:r>
                        <a:rPr lang="en-US" sz="1400" dirty="0">
                          <a:effectLst/>
                          <a:latin typeface="Arial"/>
                        </a:rPr>
                        <a:t> and has a </a:t>
                      </a:r>
                      <a:r>
                        <a:rPr lang="en-US" sz="1400" b="1" dirty="0">
                          <a:effectLst/>
                          <a:latin typeface="Arial"/>
                        </a:rPr>
                        <a:t>muddy</a:t>
                      </a:r>
                      <a:r>
                        <a:rPr lang="en-US" sz="1400" dirty="0">
                          <a:effectLst/>
                          <a:latin typeface="Arial"/>
                        </a:rPr>
                        <a:t> look. The amount needed varies with type size (for example, </a:t>
                      </a:r>
                      <a:r>
                        <a:rPr lang="en-US" sz="1400" b="1" dirty="0">
                          <a:effectLst/>
                          <a:latin typeface="Arial"/>
                        </a:rPr>
                        <a:t>14-point</a:t>
                      </a:r>
                      <a:r>
                        <a:rPr lang="en-US" sz="1400" dirty="0">
                          <a:effectLst/>
                          <a:latin typeface="Arial"/>
                        </a:rPr>
                        <a:t> type needs </a:t>
                      </a:r>
                      <a:r>
                        <a:rPr lang="en-US" sz="1400" b="1" dirty="0">
                          <a:effectLst/>
                          <a:latin typeface="Arial"/>
                        </a:rPr>
                        <a:t>3-6 points </a:t>
                      </a:r>
                      <a:r>
                        <a:rPr lang="en-US" sz="1400" dirty="0">
                          <a:effectLst/>
                          <a:latin typeface="Arial"/>
                        </a:rPr>
                        <a:t>of leading).</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000C8E"/>
                      </a:solidFill>
                      <a:prstDash val="solid"/>
                      <a:round/>
                      <a:headEnd type="none" w="med" len="med"/>
                      <a:tailEnd type="none" w="med" len="med"/>
                    </a:lnR>
                    <a:lnT w="6350" cap="flat" cmpd="sng" algn="ctr">
                      <a:solidFill>
                        <a:srgbClr val="40088E"/>
                      </a:solidFill>
                      <a:prstDash val="solid"/>
                      <a:round/>
                      <a:headEnd type="none" w="med" len="med"/>
                      <a:tailEnd type="none" w="med" len="med"/>
                    </a:lnT>
                    <a:lnB w="6350" cap="flat" cmpd="sng" algn="ctr">
                      <a:solidFill>
                        <a:srgbClr val="000C8E"/>
                      </a:solidFill>
                      <a:prstDash val="solid"/>
                      <a:round/>
                      <a:headEnd type="none" w="med" len="med"/>
                      <a:tailEnd type="none" w="med" len="med"/>
                    </a:lnB>
                  </a:tcPr>
                </a:tc>
              </a:tr>
              <a:tr h="266016">
                <a:tc>
                  <a:txBody>
                    <a:bodyPr/>
                    <a:lstStyle/>
                    <a:p>
                      <a:r>
                        <a:rPr lang="en-US" sz="1400" b="1" dirty="0">
                          <a:solidFill>
                            <a:srgbClr val="000099"/>
                          </a:solidFill>
                          <a:effectLst/>
                          <a:latin typeface="Arial"/>
                        </a:rPr>
                        <a:t>Typeface</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dirty="0">
                          <a:effectLst/>
                          <a:latin typeface="Arial"/>
                        </a:rPr>
                        <a:t>Standard typeface, using </a:t>
                      </a:r>
                      <a:r>
                        <a:rPr lang="en-US" sz="1400" b="1" dirty="0">
                          <a:effectLst/>
                          <a:latin typeface="Arial"/>
                        </a:rPr>
                        <a:t>upper</a:t>
                      </a:r>
                      <a:r>
                        <a:rPr lang="en-US" sz="1400" dirty="0">
                          <a:effectLst/>
                          <a:latin typeface="Arial"/>
                        </a:rPr>
                        <a:t> and </a:t>
                      </a:r>
                      <a:r>
                        <a:rPr lang="en-US" sz="1400" b="1" dirty="0">
                          <a:effectLst/>
                          <a:latin typeface="Arial"/>
                        </a:rPr>
                        <a:t>lower </a:t>
                      </a:r>
                      <a:r>
                        <a:rPr lang="en-US" sz="1400" dirty="0">
                          <a:effectLst/>
                          <a:latin typeface="Arial"/>
                        </a:rPr>
                        <a:t>case, is more readable than italic, slanted, small caps, or all caps. </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C03636"/>
                      </a:solidFill>
                      <a:prstDash val="solid"/>
                      <a:round/>
                      <a:headEnd type="none" w="med" len="med"/>
                      <a:tailEnd type="none" w="med" len="med"/>
                    </a:lnR>
                    <a:lnT w="6350" cap="flat" cmpd="sng" algn="ctr">
                      <a:solidFill>
                        <a:srgbClr val="000C8E"/>
                      </a:solidFill>
                      <a:prstDash val="solid"/>
                      <a:round/>
                      <a:headEnd type="none" w="med" len="med"/>
                      <a:tailEnd type="none" w="med" len="med"/>
                    </a:lnT>
                    <a:lnB w="6350" cap="flat" cmpd="sng" algn="ctr">
                      <a:solidFill>
                        <a:srgbClr val="C03636"/>
                      </a:solidFill>
                      <a:prstDash val="solid"/>
                      <a:round/>
                      <a:headEnd type="none" w="med" len="med"/>
                      <a:tailEnd type="none" w="med" len="med"/>
                    </a:lnB>
                  </a:tcPr>
                </a:tc>
              </a:tr>
              <a:tr h="266016">
                <a:tc>
                  <a:txBody>
                    <a:bodyPr/>
                    <a:lstStyle/>
                    <a:p>
                      <a:r>
                        <a:rPr lang="en-US" sz="1400" b="1" dirty="0">
                          <a:solidFill>
                            <a:srgbClr val="000099"/>
                          </a:solidFill>
                          <a:effectLst/>
                          <a:latin typeface="Arial"/>
                        </a:rPr>
                        <a:t>Justification</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b="1" dirty="0">
                          <a:effectLst/>
                          <a:latin typeface="Arial"/>
                        </a:rPr>
                        <a:t>Unjustified text </a:t>
                      </a:r>
                      <a:r>
                        <a:rPr lang="en-US" sz="1400" dirty="0">
                          <a:effectLst/>
                          <a:latin typeface="Arial"/>
                        </a:rPr>
                        <a:t>(with staggered right margin) is easier to see and scan than justified text especially for poor readers. </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E037C2"/>
                      </a:solidFill>
                      <a:prstDash val="solid"/>
                      <a:round/>
                      <a:headEnd type="none" w="med" len="med"/>
                      <a:tailEnd type="none" w="med" len="med"/>
                    </a:lnR>
                    <a:lnT w="6350" cap="flat" cmpd="sng" algn="ctr">
                      <a:solidFill>
                        <a:srgbClr val="C03636"/>
                      </a:solidFill>
                      <a:prstDash val="solid"/>
                      <a:round/>
                      <a:headEnd type="none" w="med" len="med"/>
                      <a:tailEnd type="none" w="med" len="med"/>
                    </a:lnT>
                    <a:lnB w="6350" cap="flat" cmpd="sng" algn="ctr">
                      <a:solidFill>
                        <a:srgbClr val="E037C2"/>
                      </a:solidFill>
                      <a:prstDash val="solid"/>
                      <a:round/>
                      <a:headEnd type="none" w="med" len="med"/>
                      <a:tailEnd type="none" w="med" len="med"/>
                    </a:lnB>
                  </a:tcPr>
                </a:tc>
              </a:tr>
              <a:tr h="532034">
                <a:tc>
                  <a:txBody>
                    <a:bodyPr/>
                    <a:lstStyle/>
                    <a:p>
                      <a:r>
                        <a:rPr lang="en-US" sz="1400" b="1" dirty="0">
                          <a:solidFill>
                            <a:srgbClr val="000099"/>
                          </a:solidFill>
                          <a:effectLst/>
                          <a:latin typeface="Arial"/>
                        </a:rPr>
                        <a:t>Line Length</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dirty="0">
                          <a:effectLst/>
                          <a:latin typeface="Arial"/>
                        </a:rPr>
                        <a:t>Optimal length is </a:t>
                      </a:r>
                      <a:r>
                        <a:rPr lang="en-US" sz="1400" b="1" dirty="0">
                          <a:effectLst/>
                          <a:latin typeface="Arial"/>
                        </a:rPr>
                        <a:t>about 4 inches or 8 to 10 words </a:t>
                      </a:r>
                      <a:r>
                        <a:rPr lang="en-US" sz="1400" dirty="0">
                          <a:effectLst/>
                          <a:latin typeface="Arial"/>
                        </a:rPr>
                        <a:t>per line. This length avoids reader fatigue and difficulty locating the beginning of the next line, which causes readers to lose their place. </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38C2"/>
                      </a:solidFill>
                      <a:prstDash val="solid"/>
                      <a:round/>
                      <a:headEnd type="none" w="med" len="med"/>
                      <a:tailEnd type="none" w="med" len="med"/>
                    </a:lnR>
                    <a:lnT w="6350" cap="flat" cmpd="sng" algn="ctr">
                      <a:solidFill>
                        <a:srgbClr val="E037C2"/>
                      </a:solidFill>
                      <a:prstDash val="solid"/>
                      <a:round/>
                      <a:headEnd type="none" w="med" len="med"/>
                      <a:tailEnd type="none" w="med" len="med"/>
                    </a:lnT>
                    <a:lnB w="6350" cap="flat" cmpd="sng" algn="ctr">
                      <a:solidFill>
                        <a:srgbClr val="4038C2"/>
                      </a:solidFill>
                      <a:prstDash val="solid"/>
                      <a:round/>
                      <a:headEnd type="none" w="med" len="med"/>
                      <a:tailEnd type="none" w="med" len="med"/>
                    </a:lnB>
                  </a:tcPr>
                </a:tc>
              </a:tr>
              <a:tr h="532034">
                <a:tc>
                  <a:txBody>
                    <a:bodyPr/>
                    <a:lstStyle/>
                    <a:p>
                      <a:r>
                        <a:rPr lang="en-US" sz="1400" b="1" dirty="0">
                          <a:solidFill>
                            <a:srgbClr val="000099"/>
                          </a:solidFill>
                          <a:effectLst/>
                          <a:latin typeface="Arial"/>
                        </a:rPr>
                        <a:t>Blank Space</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dirty="0">
                          <a:effectLst/>
                          <a:latin typeface="Arial"/>
                        </a:rPr>
                        <a:t>A general rule is to allow </a:t>
                      </a:r>
                      <a:r>
                        <a:rPr lang="en-US" sz="1400" b="1" dirty="0">
                          <a:effectLst/>
                          <a:latin typeface="Arial"/>
                        </a:rPr>
                        <a:t>text</a:t>
                      </a:r>
                      <a:r>
                        <a:rPr lang="en-US" sz="1400" dirty="0">
                          <a:effectLst/>
                          <a:latin typeface="Arial"/>
                        </a:rPr>
                        <a:t> to occupy only about </a:t>
                      </a:r>
                      <a:r>
                        <a:rPr lang="en-US" sz="1400" b="1" dirty="0">
                          <a:effectLst/>
                          <a:latin typeface="Arial"/>
                        </a:rPr>
                        <a:t>half of a page</a:t>
                      </a:r>
                      <a:r>
                        <a:rPr lang="en-US" sz="1400" dirty="0">
                          <a:effectLst/>
                          <a:latin typeface="Arial"/>
                        </a:rPr>
                        <a:t>. </a:t>
                      </a:r>
                      <a:r>
                        <a:rPr lang="en-US" sz="1400" b="1" dirty="0">
                          <a:effectLst/>
                          <a:latin typeface="Arial"/>
                        </a:rPr>
                        <a:t>Blank space </a:t>
                      </a:r>
                      <a:r>
                        <a:rPr lang="en-US" sz="1400" dirty="0">
                          <a:effectLst/>
                          <a:latin typeface="Arial"/>
                        </a:rPr>
                        <a:t>anchors text on the paper and </a:t>
                      </a:r>
                      <a:r>
                        <a:rPr lang="en-US" sz="1400" b="1" dirty="0">
                          <a:effectLst/>
                          <a:latin typeface="Arial"/>
                        </a:rPr>
                        <a:t>increases legibility</a:t>
                      </a:r>
                      <a:r>
                        <a:rPr lang="en-US" sz="1400" dirty="0">
                          <a:effectLst/>
                          <a:latin typeface="Arial"/>
                        </a:rPr>
                        <a:t>. </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0040C2"/>
                      </a:solidFill>
                      <a:prstDash val="solid"/>
                      <a:round/>
                      <a:headEnd type="none" w="med" len="med"/>
                      <a:tailEnd type="none" w="med" len="med"/>
                    </a:lnR>
                    <a:lnT w="6350" cap="flat" cmpd="sng" algn="ctr">
                      <a:solidFill>
                        <a:srgbClr val="4038C2"/>
                      </a:solidFill>
                      <a:prstDash val="solid"/>
                      <a:round/>
                      <a:headEnd type="none" w="med" len="med"/>
                      <a:tailEnd type="none" w="med" len="med"/>
                    </a:lnT>
                    <a:lnB w="6350" cap="flat" cmpd="sng" algn="ctr">
                      <a:solidFill>
                        <a:srgbClr val="0040C2"/>
                      </a:solidFill>
                      <a:prstDash val="solid"/>
                      <a:round/>
                      <a:headEnd type="none" w="med" len="med"/>
                      <a:tailEnd type="none" w="med" len="med"/>
                    </a:lnB>
                  </a:tcPr>
                </a:tc>
              </a:tr>
              <a:tr h="532034">
                <a:tc>
                  <a:txBody>
                    <a:bodyPr/>
                    <a:lstStyle/>
                    <a:p>
                      <a:r>
                        <a:rPr lang="en-US" sz="1400" b="1" dirty="0">
                          <a:solidFill>
                            <a:srgbClr val="000099"/>
                          </a:solidFill>
                          <a:effectLst/>
                          <a:latin typeface="Arial"/>
                        </a:rPr>
                        <a:t>Graphs and Tables</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b="1" dirty="0">
                          <a:effectLst/>
                          <a:latin typeface="Arial"/>
                        </a:rPr>
                        <a:t>Symbols</a:t>
                      </a:r>
                      <a:r>
                        <a:rPr lang="en-US" sz="1400" dirty="0">
                          <a:effectLst/>
                          <a:latin typeface="Arial"/>
                        </a:rPr>
                        <a:t> used on graphs need to be highly discriminable. Labels should be placed directly next to plot lines so that information can be found quickly and not require short-term memory.</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8041C2"/>
                      </a:solidFill>
                      <a:prstDash val="solid"/>
                      <a:round/>
                      <a:headEnd type="none" w="med" len="med"/>
                      <a:tailEnd type="none" w="med" len="med"/>
                    </a:lnR>
                    <a:lnT w="6350" cap="flat" cmpd="sng" algn="ctr">
                      <a:solidFill>
                        <a:srgbClr val="0040C2"/>
                      </a:solidFill>
                      <a:prstDash val="solid"/>
                      <a:round/>
                      <a:headEnd type="none" w="med" len="med"/>
                      <a:tailEnd type="none" w="med" len="med"/>
                    </a:lnT>
                    <a:lnB w="6350" cap="flat" cmpd="sng" algn="ctr">
                      <a:solidFill>
                        <a:srgbClr val="8041C2"/>
                      </a:solidFill>
                      <a:prstDash val="solid"/>
                      <a:round/>
                      <a:headEnd type="none" w="med" len="med"/>
                      <a:tailEnd type="none" w="med" len="med"/>
                    </a:lnB>
                  </a:tcPr>
                </a:tc>
              </a:tr>
              <a:tr h="798050">
                <a:tc>
                  <a:txBody>
                    <a:bodyPr/>
                    <a:lstStyle/>
                    <a:p>
                      <a:r>
                        <a:rPr lang="en-US" sz="1400" b="1" dirty="0">
                          <a:solidFill>
                            <a:srgbClr val="000099"/>
                          </a:solidFill>
                          <a:effectLst/>
                          <a:latin typeface="Arial"/>
                        </a:rPr>
                        <a:t>Illustrations</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dirty="0">
                          <a:effectLst/>
                          <a:latin typeface="Arial"/>
                        </a:rPr>
                        <a:t>When used, an illustration should </a:t>
                      </a:r>
                      <a:r>
                        <a:rPr lang="en-US" sz="1400" b="1" dirty="0">
                          <a:effectLst/>
                          <a:latin typeface="Arial"/>
                        </a:rPr>
                        <a:t>be directly next to the question </a:t>
                      </a:r>
                      <a:r>
                        <a:rPr lang="en-US" sz="1400" dirty="0">
                          <a:effectLst/>
                          <a:latin typeface="Arial"/>
                        </a:rPr>
                        <a:t>for which it is needed. Because illustrations create numerous visual and distraction challenges, and may interfere with the use of some accommodations (such as magnifiers), they should be used only when they contain information being assessed.</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A042C2"/>
                      </a:solidFill>
                      <a:prstDash val="solid"/>
                      <a:round/>
                      <a:headEnd type="none" w="med" len="med"/>
                      <a:tailEnd type="none" w="med" len="med"/>
                    </a:lnR>
                    <a:lnT w="6350" cap="flat" cmpd="sng" algn="ctr">
                      <a:solidFill>
                        <a:srgbClr val="8041C2"/>
                      </a:solidFill>
                      <a:prstDash val="solid"/>
                      <a:round/>
                      <a:headEnd type="none" w="med" len="med"/>
                      <a:tailEnd type="none" w="med" len="med"/>
                    </a:lnT>
                    <a:lnB w="6350" cap="flat" cmpd="sng" algn="ctr">
                      <a:solidFill>
                        <a:srgbClr val="A042C2"/>
                      </a:solidFill>
                      <a:prstDash val="solid"/>
                      <a:round/>
                      <a:headEnd type="none" w="med" len="med"/>
                      <a:tailEnd type="none" w="med" len="med"/>
                    </a:lnB>
                  </a:tcPr>
                </a:tc>
              </a:tr>
              <a:tr h="532034">
                <a:tc>
                  <a:txBody>
                    <a:bodyPr/>
                    <a:lstStyle/>
                    <a:p>
                      <a:r>
                        <a:rPr lang="en-US" sz="1400" b="1" dirty="0">
                          <a:solidFill>
                            <a:srgbClr val="000099"/>
                          </a:solidFill>
                          <a:effectLst/>
                          <a:latin typeface="Arial"/>
                        </a:rPr>
                        <a:t>Response Formats</a:t>
                      </a:r>
                      <a:endParaRPr lang="en-US" sz="1400" b="1" dirty="0">
                        <a:solidFill>
                          <a:srgbClr val="000099"/>
                        </a:solidFill>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401161"/>
                      </a:solidFill>
                      <a:prstDash val="solid"/>
                      <a:round/>
                      <a:headEnd type="none" w="med" len="med"/>
                      <a:tailEnd type="none" w="med" len="med"/>
                    </a:lnR>
                    <a:lnT w="6350" cap="flat" cmpd="sng" algn="ctr">
                      <a:solidFill>
                        <a:srgbClr val="401161"/>
                      </a:solidFill>
                      <a:prstDash val="solid"/>
                      <a:round/>
                      <a:headEnd type="none" w="med" len="med"/>
                      <a:tailEnd type="none" w="med" len="med"/>
                    </a:lnT>
                    <a:lnB w="6350" cap="flat" cmpd="sng" algn="ctr">
                      <a:solidFill>
                        <a:srgbClr val="401161"/>
                      </a:solidFill>
                      <a:prstDash val="solid"/>
                      <a:round/>
                      <a:headEnd type="none" w="med" len="med"/>
                      <a:tailEnd type="none" w="med" len="med"/>
                    </a:lnB>
                  </a:tcPr>
                </a:tc>
                <a:tc>
                  <a:txBody>
                    <a:bodyPr/>
                    <a:lstStyle/>
                    <a:p>
                      <a:r>
                        <a:rPr lang="en-US" sz="1400" dirty="0">
                          <a:effectLst/>
                          <a:latin typeface="Arial"/>
                        </a:rPr>
                        <a:t>Response options should </a:t>
                      </a:r>
                      <a:r>
                        <a:rPr lang="en-US" sz="1400" b="1" dirty="0">
                          <a:effectLst/>
                          <a:latin typeface="Arial"/>
                        </a:rPr>
                        <a:t>include larger circles </a:t>
                      </a:r>
                      <a:r>
                        <a:rPr lang="en-US" sz="1400" dirty="0">
                          <a:effectLst/>
                          <a:latin typeface="Arial"/>
                        </a:rPr>
                        <a:t>(for bubble response tests), as well as multiple other forms of response. </a:t>
                      </a:r>
                      <a:endParaRPr lang="en-US" sz="1400" dirty="0">
                        <a:effectLst/>
                      </a:endParaRPr>
                    </a:p>
                  </a:txBody>
                  <a:tcPr marL="68580" marR="68580" marT="0" marB="0">
                    <a:lnL w="6350" cap="flat" cmpd="sng" algn="ctr">
                      <a:solidFill>
                        <a:srgbClr val="401161"/>
                      </a:solidFill>
                      <a:prstDash val="solid"/>
                      <a:round/>
                      <a:headEnd type="none" w="med" len="med"/>
                      <a:tailEnd type="none" w="med" len="med"/>
                    </a:lnL>
                    <a:lnR w="6350" cap="flat" cmpd="sng" algn="ctr">
                      <a:solidFill>
                        <a:srgbClr val="0046C2"/>
                      </a:solidFill>
                      <a:prstDash val="solid"/>
                      <a:round/>
                      <a:headEnd type="none" w="med" len="med"/>
                      <a:tailEnd type="none" w="med" len="med"/>
                    </a:lnR>
                    <a:lnT w="6350" cap="flat" cmpd="sng" algn="ctr">
                      <a:solidFill>
                        <a:srgbClr val="A042C2"/>
                      </a:solidFill>
                      <a:prstDash val="solid"/>
                      <a:round/>
                      <a:headEnd type="none" w="med" len="med"/>
                      <a:tailEnd type="none" w="med" len="med"/>
                    </a:lnT>
                    <a:lnB w="6350" cap="flat" cmpd="sng" algn="ctr">
                      <a:solidFill>
                        <a:srgbClr val="0046C2"/>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4593279" y="6453336"/>
            <a:ext cx="45174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kumimoji="1" lang="zh-HK" altLang="zh-HK" dirty="0" smtClean="0">
                <a:solidFill>
                  <a:prstClr val="black"/>
                </a:solidFill>
                <a:latin typeface="Arial" pitchFamily="34" charset="0"/>
                <a:cs typeface="Arial" pitchFamily="34" charset="0"/>
              </a:rPr>
              <a:t> </a:t>
            </a:r>
            <a:r>
              <a:rPr kumimoji="1" lang="zh-HK" altLang="zh-HK" sz="1400" dirty="0" smtClean="0">
                <a:solidFill>
                  <a:prstClr val="black"/>
                </a:solidFill>
                <a:latin typeface="Arial" pitchFamily="34" charset="0"/>
                <a:cs typeface="Arial" pitchFamily="34" charset="0"/>
              </a:rPr>
              <a:t>Based on Thompson, Johnstone, and Thurlow (2002).</a:t>
            </a:r>
            <a:endParaRPr kumimoji="1" lang="zh-HK" altLang="zh-HK" sz="1400" dirty="0" smtClean="0">
              <a:solidFill>
                <a:prstClr val="black"/>
              </a:solidFill>
              <a:latin typeface="Arial" pitchFamily="34" charset="0"/>
              <a:cs typeface="新細明體" pitchFamily="18" charset="-120"/>
            </a:endParaRPr>
          </a:p>
        </p:txBody>
      </p:sp>
    </p:spTree>
    <p:extLst>
      <p:ext uri="{BB962C8B-B14F-4D97-AF65-F5344CB8AC3E}">
        <p14:creationId xmlns:p14="http://schemas.microsoft.com/office/powerpoint/2010/main" val="1835355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188640"/>
            <a:ext cx="8229600" cy="1143000"/>
          </a:xfrm>
        </p:spPr>
        <p:txBody>
          <a:bodyPr/>
          <a:lstStyle/>
          <a:p>
            <a:pPr algn="just"/>
            <a:r>
              <a:rPr lang="en-US" altLang="zh-HK" dirty="0" smtClean="0"/>
              <a:t>Unit </a:t>
            </a:r>
            <a:r>
              <a:rPr lang="en-US" altLang="zh-TW" dirty="0" smtClean="0"/>
              <a:t>/</a:t>
            </a:r>
            <a:r>
              <a:rPr lang="zh-TW" altLang="en-US" dirty="0" smtClean="0"/>
              <a:t> </a:t>
            </a:r>
            <a:r>
              <a:rPr lang="en-US" altLang="zh-HK" dirty="0" smtClean="0"/>
              <a:t>Lesson Planning</a:t>
            </a:r>
            <a:endParaRPr lang="zh-HK" altLang="en-US" dirty="0"/>
          </a:p>
        </p:txBody>
      </p:sp>
      <p:sp>
        <p:nvSpPr>
          <p:cNvPr id="3" name="內容版面配置區 2"/>
          <p:cNvSpPr>
            <a:spLocks noGrp="1"/>
          </p:cNvSpPr>
          <p:nvPr>
            <p:ph idx="1"/>
          </p:nvPr>
        </p:nvSpPr>
        <p:spPr>
          <a:xfrm>
            <a:off x="323528" y="1196752"/>
            <a:ext cx="8229600" cy="5328592"/>
          </a:xfrm>
        </p:spPr>
        <p:txBody>
          <a:bodyPr>
            <a:normAutofit lnSpcReduction="10000"/>
          </a:bodyPr>
          <a:lstStyle/>
          <a:p>
            <a:pPr marL="0" indent="0">
              <a:buNone/>
            </a:pPr>
            <a:r>
              <a:rPr lang="en-US" altLang="zh-HK" dirty="0"/>
              <a:t>Four Pillars of Curriculum </a:t>
            </a:r>
          </a:p>
          <a:p>
            <a:r>
              <a:rPr lang="en-US" altLang="zh-HK" dirty="0" smtClean="0"/>
              <a:t>goals/objectives, </a:t>
            </a:r>
          </a:p>
          <a:p>
            <a:r>
              <a:rPr lang="en-US" altLang="zh-HK" dirty="0" smtClean="0"/>
              <a:t>materials, </a:t>
            </a:r>
          </a:p>
          <a:p>
            <a:r>
              <a:rPr lang="en-US" altLang="zh-HK" dirty="0" smtClean="0"/>
              <a:t>methods </a:t>
            </a:r>
            <a:endParaRPr lang="en-US" altLang="zh-HK" dirty="0"/>
          </a:p>
          <a:p>
            <a:r>
              <a:rPr lang="en-US" altLang="zh-HK" dirty="0" smtClean="0"/>
              <a:t>assessment</a:t>
            </a:r>
          </a:p>
          <a:p>
            <a:pPr marL="0" indent="0">
              <a:buNone/>
            </a:pPr>
            <a:r>
              <a:rPr lang="en-US" altLang="zh-HK" dirty="0" smtClean="0"/>
              <a:t>in combination with the three UDL networks: </a:t>
            </a:r>
          </a:p>
          <a:p>
            <a:r>
              <a:rPr lang="en-US" altLang="zh-HK" dirty="0" smtClean="0"/>
              <a:t>recognition, </a:t>
            </a:r>
          </a:p>
          <a:p>
            <a:r>
              <a:rPr lang="en-US" altLang="zh-HK" dirty="0" smtClean="0"/>
              <a:t>strategic, </a:t>
            </a:r>
          </a:p>
          <a:p>
            <a:r>
              <a:rPr lang="en-US" altLang="zh-HK" dirty="0" smtClean="0"/>
              <a:t>affective. </a:t>
            </a:r>
            <a:endParaRPr lang="en-US" altLang="zh-HK" dirty="0"/>
          </a:p>
          <a:p>
            <a:pPr marL="0" indent="0" algn="r">
              <a:buNone/>
            </a:pPr>
            <a:r>
              <a:rPr lang="en-US" altLang="zh-HK" sz="1500" dirty="0" smtClean="0"/>
              <a:t>(</a:t>
            </a:r>
            <a:r>
              <a:rPr lang="en-US" altLang="zh-HK" sz="1500" dirty="0" err="1" smtClean="0"/>
              <a:t>Sabia</a:t>
            </a:r>
            <a:r>
              <a:rPr lang="en-US" altLang="zh-HK" sz="1500" dirty="0" smtClean="0"/>
              <a:t> and </a:t>
            </a:r>
            <a:r>
              <a:rPr lang="en-US" altLang="zh-HK" sz="1500" dirty="0" err="1" smtClean="0"/>
              <a:t>Mandlawitz</a:t>
            </a:r>
            <a:r>
              <a:rPr lang="en-US" altLang="zh-HK" sz="1500" dirty="0" smtClean="0"/>
              <a:t>, 2010)</a:t>
            </a:r>
          </a:p>
        </p:txBody>
      </p:sp>
    </p:spTree>
    <p:extLst>
      <p:ext uri="{BB962C8B-B14F-4D97-AF65-F5344CB8AC3E}">
        <p14:creationId xmlns:p14="http://schemas.microsoft.com/office/powerpoint/2010/main" val="828823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44624"/>
            <a:ext cx="8229600" cy="1008112"/>
          </a:xfrm>
        </p:spPr>
        <p:txBody>
          <a:bodyPr>
            <a:normAutofit fontScale="90000"/>
          </a:bodyPr>
          <a:lstStyle/>
          <a:p>
            <a:r>
              <a:rPr lang="en-US" altLang="zh-HK" sz="2700" dirty="0" smtClean="0"/>
              <a:t/>
            </a:r>
            <a:br>
              <a:rPr lang="en-US" altLang="zh-HK" sz="2700" dirty="0" smtClean="0"/>
            </a:br>
            <a:r>
              <a:rPr lang="en-US" altLang="zh-HK" sz="2700" b="1" dirty="0" smtClean="0"/>
              <a:t>Considerations </a:t>
            </a:r>
            <a:r>
              <a:rPr lang="en-US" altLang="zh-HK" sz="2700" b="1" dirty="0"/>
              <a:t>for Lesson Planning Involving </a:t>
            </a:r>
            <a:r>
              <a:rPr lang="en-US" altLang="zh-HK" sz="2700" b="1" dirty="0" smtClean="0"/>
              <a:t/>
            </a:r>
            <a:br>
              <a:rPr lang="en-US" altLang="zh-HK" sz="2700" b="1" dirty="0" smtClean="0"/>
            </a:br>
            <a:r>
              <a:rPr lang="en-US" altLang="zh-HK" sz="2700" b="1" dirty="0" smtClean="0">
                <a:solidFill>
                  <a:srgbClr val="FF0000"/>
                </a:solidFill>
              </a:rPr>
              <a:t>UDL </a:t>
            </a:r>
            <a:r>
              <a:rPr lang="en-US" altLang="zh-HK" sz="2700" b="1" dirty="0">
                <a:solidFill>
                  <a:srgbClr val="FF0000"/>
                </a:solidFill>
              </a:rPr>
              <a:t>Brain </a:t>
            </a:r>
            <a:r>
              <a:rPr lang="en-US" altLang="zh-HK" sz="2700" b="1" dirty="0" smtClean="0">
                <a:solidFill>
                  <a:srgbClr val="FF0000"/>
                </a:solidFill>
              </a:rPr>
              <a:t>Networks</a:t>
            </a:r>
            <a:r>
              <a:rPr lang="zh-TW" altLang="en-US" sz="2700" b="1" dirty="0" smtClean="0"/>
              <a:t> </a:t>
            </a:r>
            <a:r>
              <a:rPr lang="en-US" altLang="zh-HK" sz="2700" b="1" dirty="0" smtClean="0"/>
              <a:t>and </a:t>
            </a:r>
            <a:r>
              <a:rPr lang="en-US" altLang="zh-HK" sz="2700" b="1" dirty="0"/>
              <a:t>the </a:t>
            </a:r>
            <a:r>
              <a:rPr lang="en-US" altLang="zh-HK" sz="2700" b="1" dirty="0">
                <a:solidFill>
                  <a:srgbClr val="FF0000"/>
                </a:solidFill>
              </a:rPr>
              <a:t>Four Pillars of </a:t>
            </a:r>
            <a:r>
              <a:rPr lang="en-US" altLang="zh-HK" sz="2700" b="1" dirty="0" smtClean="0">
                <a:solidFill>
                  <a:srgbClr val="FF0000"/>
                </a:solidFill>
              </a:rPr>
              <a:t>Curriculum</a:t>
            </a:r>
            <a:r>
              <a:rPr lang="en-US" altLang="zh-HK" b="1" dirty="0"/>
              <a:t/>
            </a:r>
            <a:br>
              <a:rPr lang="en-US" altLang="zh-HK" b="1" dirty="0"/>
            </a:br>
            <a:endParaRPr lang="zh-HK"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3340526628"/>
              </p:ext>
            </p:extLst>
          </p:nvPr>
        </p:nvGraphicFramePr>
        <p:xfrm>
          <a:off x="683568" y="980728"/>
          <a:ext cx="8136904" cy="5596054"/>
        </p:xfrm>
        <a:graphic>
          <a:graphicData uri="http://schemas.openxmlformats.org/drawingml/2006/table">
            <a:tbl>
              <a:tblPr firstRow="1" firstCol="1" bandRow="1"/>
              <a:tblGrid>
                <a:gridCol w="3600400"/>
                <a:gridCol w="4536504"/>
              </a:tblGrid>
              <a:tr h="960106">
                <a:tc gridSpan="2">
                  <a:txBody>
                    <a:bodyPr/>
                    <a:lstStyle/>
                    <a:p>
                      <a:pPr>
                        <a:lnSpc>
                          <a:spcPct val="115000"/>
                        </a:lnSpc>
                        <a:spcAft>
                          <a:spcPts val="0"/>
                        </a:spcAft>
                      </a:pPr>
                      <a:r>
                        <a:rPr lang="en-US" sz="1800" b="1" dirty="0">
                          <a:effectLst/>
                          <a:latin typeface="Calibri"/>
                          <a:ea typeface="新細明體"/>
                          <a:cs typeface="Times New Roman"/>
                        </a:rPr>
                        <a:t>Lesson Plan Description: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hMerge="1">
                  <a:txBody>
                    <a:bodyPr/>
                    <a:lstStyle/>
                    <a:p>
                      <a:endParaRPr lang="zh-HK" altLang="en-US"/>
                    </a:p>
                  </a:txBody>
                  <a:tcPr/>
                </a:tc>
              </a:tr>
              <a:tr h="120014">
                <a:tc>
                  <a:txBody>
                    <a:bodyPr/>
                    <a:lstStyle/>
                    <a:p>
                      <a:pPr>
                        <a:lnSpc>
                          <a:spcPct val="115000"/>
                        </a:lnSpc>
                        <a:spcAft>
                          <a:spcPts val="0"/>
                        </a:spcAft>
                      </a:pPr>
                      <a:r>
                        <a:rPr lang="en-US" sz="1800" b="1" dirty="0">
                          <a:effectLst/>
                          <a:latin typeface="Calibri"/>
                          <a:ea typeface="新細明體"/>
                          <a:cs typeface="Times New Roman"/>
                        </a:rPr>
                        <a:t>Four Pillars of Curriculum</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US" sz="1800" b="1">
                          <a:effectLst/>
                          <a:latin typeface="Calibri"/>
                          <a:ea typeface="新細明體"/>
                          <a:cs typeface="Times New Roman"/>
                        </a:rPr>
                        <a:t>UDL Brain Networks</a:t>
                      </a:r>
                      <a:endParaRPr lang="zh-TW" sz="180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r h="360040">
                <a:tc rowSpan="3">
                  <a:txBody>
                    <a:bodyPr/>
                    <a:lstStyle/>
                    <a:p>
                      <a:pPr>
                        <a:lnSpc>
                          <a:spcPct val="115000"/>
                        </a:lnSpc>
                        <a:spcAft>
                          <a:spcPts val="0"/>
                        </a:spcAft>
                      </a:pPr>
                      <a:r>
                        <a:rPr lang="en-US" sz="1800" b="1" dirty="0">
                          <a:effectLst/>
                          <a:latin typeface="Calibri"/>
                          <a:ea typeface="新細明體"/>
                          <a:cs typeface="Times New Roman"/>
                        </a:rPr>
                        <a:t>Goals/Objectives: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b="1" dirty="0">
                          <a:effectLst/>
                          <a:latin typeface="Calibri"/>
                          <a:ea typeface="新細明體"/>
                          <a:cs typeface="Times New Roman"/>
                        </a:rPr>
                        <a:t>Recognition: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Strategic</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Affective: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rowSpan="3">
                  <a:txBody>
                    <a:bodyPr/>
                    <a:lstStyle/>
                    <a:p>
                      <a:pPr>
                        <a:lnSpc>
                          <a:spcPct val="115000"/>
                        </a:lnSpc>
                        <a:spcAft>
                          <a:spcPts val="0"/>
                        </a:spcAft>
                      </a:pPr>
                      <a:r>
                        <a:rPr lang="en-US" sz="1800" b="1" dirty="0">
                          <a:effectLst/>
                          <a:latin typeface="Calibri"/>
                          <a:ea typeface="新細明體"/>
                          <a:cs typeface="Times New Roman"/>
                        </a:rPr>
                        <a:t>Materials: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b="1" dirty="0">
                          <a:effectLst/>
                          <a:latin typeface="Calibri"/>
                          <a:ea typeface="新細明體"/>
                          <a:cs typeface="Times New Roman"/>
                        </a:rPr>
                        <a:t>Recognition</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Strategic</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Affective: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rowSpan="3">
                  <a:txBody>
                    <a:bodyPr/>
                    <a:lstStyle/>
                    <a:p>
                      <a:pPr>
                        <a:lnSpc>
                          <a:spcPct val="115000"/>
                        </a:lnSpc>
                        <a:spcAft>
                          <a:spcPts val="0"/>
                        </a:spcAft>
                      </a:pPr>
                      <a:r>
                        <a:rPr lang="en-US" sz="1800" b="1" dirty="0">
                          <a:effectLst/>
                          <a:latin typeface="Calibri"/>
                          <a:ea typeface="新細明體"/>
                          <a:cs typeface="Times New Roman"/>
                        </a:rPr>
                        <a:t>Methods: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b="1" dirty="0">
                          <a:effectLst/>
                          <a:latin typeface="Calibri"/>
                          <a:ea typeface="新細明體"/>
                          <a:cs typeface="Times New Roman"/>
                        </a:rPr>
                        <a:t>Recognition</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Strategic</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Affective</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rowSpan="3">
                  <a:txBody>
                    <a:bodyPr/>
                    <a:lstStyle/>
                    <a:p>
                      <a:pPr>
                        <a:lnSpc>
                          <a:spcPct val="115000"/>
                        </a:lnSpc>
                        <a:spcAft>
                          <a:spcPts val="0"/>
                        </a:spcAft>
                      </a:pPr>
                      <a:r>
                        <a:rPr lang="en-US" sz="1800" b="1" dirty="0">
                          <a:effectLst/>
                          <a:latin typeface="Calibri"/>
                          <a:ea typeface="新細明體"/>
                          <a:cs typeface="Times New Roman"/>
                        </a:rPr>
                        <a:t>Assessment: </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b="1" dirty="0">
                          <a:effectLst/>
                          <a:latin typeface="Calibri"/>
                          <a:ea typeface="新細明體"/>
                          <a:cs typeface="Times New Roman"/>
                        </a:rPr>
                        <a:t>Recognition</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Strategic</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zh-HK" altLang="en-US"/>
                    </a:p>
                  </a:txBody>
                  <a:tcPr/>
                </a:tc>
                <a:tc>
                  <a:txBody>
                    <a:bodyPr/>
                    <a:lstStyle/>
                    <a:p>
                      <a:pPr>
                        <a:lnSpc>
                          <a:spcPct val="115000"/>
                        </a:lnSpc>
                        <a:spcAft>
                          <a:spcPts val="0"/>
                        </a:spcAft>
                      </a:pPr>
                      <a:r>
                        <a:rPr lang="en-US" sz="1800" b="1" dirty="0">
                          <a:effectLst/>
                          <a:latin typeface="Calibri"/>
                          <a:ea typeface="新細明體"/>
                          <a:cs typeface="Times New Roman"/>
                        </a:rPr>
                        <a:t>Affective</a:t>
                      </a:r>
                      <a:r>
                        <a:rPr lang="en-US" sz="1800" b="1" dirty="0" smtClean="0">
                          <a:effectLst/>
                          <a:latin typeface="Calibri"/>
                          <a:ea typeface="新細明體"/>
                          <a:cs typeface="Times New Roman"/>
                        </a:rPr>
                        <a:t>:</a:t>
                      </a:r>
                      <a:endParaRPr lang="zh-TW" sz="1800" dirty="0">
                        <a:effectLst/>
                        <a:latin typeface="Calibri"/>
                        <a:ea typeface="新細明體"/>
                        <a:cs typeface="Times New Roman"/>
                      </a:endParaRPr>
                    </a:p>
                  </a:txBody>
                  <a:tcPr marL="35706" marR="357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2989263" y="14970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HK" altLang="zh-HK"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Tree>
    <p:extLst>
      <p:ext uri="{BB962C8B-B14F-4D97-AF65-F5344CB8AC3E}">
        <p14:creationId xmlns:p14="http://schemas.microsoft.com/office/powerpoint/2010/main" val="192477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285720" y="1142984"/>
            <a:ext cx="8686800" cy="5400675"/>
          </a:xfrm>
        </p:spPr>
        <p:txBody>
          <a:bodyPr>
            <a:normAutofit fontScale="92500"/>
          </a:bodyPr>
          <a:lstStyle/>
          <a:p>
            <a:pPr marL="0" indent="0">
              <a:buFont typeface="Wingdings 2" pitchFamily="18" charset="2"/>
              <a:buNone/>
            </a:pPr>
            <a:r>
              <a:rPr lang="en-US" altLang="zh-TW" sz="2400" dirty="0" smtClean="0">
                <a:solidFill>
                  <a:schemeClr val="tx1"/>
                </a:solidFill>
              </a:rPr>
              <a:t>1 </a:t>
            </a:r>
            <a:r>
              <a:rPr lang="zh-TW" altLang="en-US" sz="2400" dirty="0" smtClean="0">
                <a:solidFill>
                  <a:srgbClr val="FF0000"/>
                </a:solidFill>
              </a:rPr>
              <a:t>教學內容</a:t>
            </a:r>
            <a:r>
              <a:rPr lang="zh-TW" altLang="en-US" sz="2400" dirty="0" smtClean="0">
                <a:solidFill>
                  <a:schemeClr val="tx1"/>
                </a:solidFill>
              </a:rPr>
              <a:t>：學生可以不同的角度學習同一的課題；</a:t>
            </a:r>
            <a:endParaRPr lang="en-US" altLang="zh-TW" sz="2400" dirty="0" smtClean="0">
              <a:solidFill>
                <a:schemeClr val="tx1"/>
              </a:solidFill>
            </a:endParaRPr>
          </a:p>
          <a:p>
            <a:pPr marL="0" indent="0">
              <a:buFont typeface="Wingdings 2" pitchFamily="18" charset="2"/>
              <a:buNone/>
            </a:pPr>
            <a:endParaRPr lang="zh-TW" altLang="en-US" sz="2400" dirty="0" smtClean="0">
              <a:solidFill>
                <a:schemeClr val="tx1"/>
              </a:solidFill>
            </a:endParaRPr>
          </a:p>
          <a:p>
            <a:pPr marL="0" indent="0">
              <a:buFont typeface="Wingdings 2" pitchFamily="18" charset="2"/>
              <a:buNone/>
            </a:pPr>
            <a:r>
              <a:rPr lang="en-US" altLang="zh-TW" sz="2400" dirty="0" smtClean="0">
                <a:solidFill>
                  <a:schemeClr val="tx1"/>
                </a:solidFill>
              </a:rPr>
              <a:t>2 </a:t>
            </a:r>
            <a:r>
              <a:rPr lang="zh-TW" altLang="en-US" sz="2400" dirty="0" smtClean="0">
                <a:solidFill>
                  <a:srgbClr val="FF0000"/>
                </a:solidFill>
              </a:rPr>
              <a:t>學生興趣</a:t>
            </a:r>
            <a:r>
              <a:rPr lang="zh-TW" altLang="en-US" sz="2400" dirty="0" smtClean="0">
                <a:solidFill>
                  <a:schemeClr val="tx1"/>
                </a:solidFill>
              </a:rPr>
              <a:t>：教學活動的設計要配合學生的興趣和過往經歷；</a:t>
            </a:r>
          </a:p>
          <a:p>
            <a:pPr marL="0" indent="0">
              <a:buFont typeface="Wingdings 2" pitchFamily="18" charset="2"/>
              <a:buNone/>
            </a:pPr>
            <a:endParaRPr lang="en-US" altLang="zh-TW" sz="2400" dirty="0" smtClean="0">
              <a:solidFill>
                <a:schemeClr val="tx1"/>
              </a:solidFill>
            </a:endParaRPr>
          </a:p>
          <a:p>
            <a:pPr marL="0" indent="0">
              <a:buFont typeface="Wingdings 2" pitchFamily="18" charset="2"/>
              <a:buNone/>
            </a:pPr>
            <a:r>
              <a:rPr lang="en-US" altLang="zh-TW" sz="2400" dirty="0" smtClean="0">
                <a:solidFill>
                  <a:schemeClr val="tx1"/>
                </a:solidFill>
              </a:rPr>
              <a:t>3 </a:t>
            </a:r>
            <a:r>
              <a:rPr lang="zh-TW" altLang="en-US" sz="2400" dirty="0" smtClean="0">
                <a:solidFill>
                  <a:srgbClr val="FF0000"/>
                </a:solidFill>
              </a:rPr>
              <a:t>學習進度</a:t>
            </a:r>
            <a:r>
              <a:rPr lang="zh-TW" altLang="en-US" sz="2400" dirty="0" smtClean="0">
                <a:solidFill>
                  <a:schemeClr val="tx1"/>
                </a:solidFill>
              </a:rPr>
              <a:t>：教師可因應學生的差異兼容不同的學習進度；</a:t>
            </a:r>
          </a:p>
          <a:p>
            <a:pPr marL="0" indent="0">
              <a:buFont typeface="Wingdings 2" pitchFamily="18" charset="2"/>
              <a:buNone/>
            </a:pPr>
            <a:endParaRPr lang="en-US" altLang="zh-TW" sz="2400" dirty="0" smtClean="0">
              <a:solidFill>
                <a:schemeClr val="tx1"/>
              </a:solidFill>
            </a:endParaRPr>
          </a:p>
          <a:p>
            <a:pPr marL="0" indent="0">
              <a:buFont typeface="Wingdings 2" pitchFamily="18" charset="2"/>
              <a:buNone/>
            </a:pPr>
            <a:r>
              <a:rPr lang="en-US" altLang="zh-TW" sz="2400" dirty="0" smtClean="0">
                <a:solidFill>
                  <a:schemeClr val="tx1"/>
                </a:solidFill>
              </a:rPr>
              <a:t>4 </a:t>
            </a:r>
            <a:r>
              <a:rPr lang="zh-TW" altLang="en-US" sz="2400" dirty="0" smtClean="0">
                <a:solidFill>
                  <a:srgbClr val="FF0000"/>
                </a:solidFill>
              </a:rPr>
              <a:t>教學次序</a:t>
            </a:r>
            <a:r>
              <a:rPr lang="zh-TW" altLang="en-US" sz="2400" dirty="0" smtClean="0">
                <a:solidFill>
                  <a:schemeClr val="tx1"/>
                </a:solidFill>
              </a:rPr>
              <a:t>：把學習內容及活動細分為一系列循序漸進的小步驟 </a:t>
            </a:r>
            <a:endParaRPr lang="en-US" altLang="zh-TW" sz="2400" dirty="0" smtClean="0">
              <a:solidFill>
                <a:schemeClr val="tx1"/>
              </a:solidFill>
            </a:endParaRPr>
          </a:p>
          <a:p>
            <a:pPr marL="0" indent="0">
              <a:buFont typeface="Wingdings 2" pitchFamily="18" charset="2"/>
              <a:buNone/>
            </a:pPr>
            <a:r>
              <a:rPr lang="en-US" altLang="zh-TW" sz="2400" dirty="0" smtClean="0">
                <a:solidFill>
                  <a:schemeClr val="tx1"/>
                </a:solidFill>
              </a:rPr>
              <a:t>                </a:t>
            </a:r>
            <a:r>
              <a:rPr lang="zh-TW" altLang="en-US" sz="2400" dirty="0" smtClean="0">
                <a:solidFill>
                  <a:schemeClr val="tx1"/>
                </a:solidFill>
              </a:rPr>
              <a:t>     </a:t>
            </a:r>
            <a:r>
              <a:rPr lang="en-US" altLang="zh-TW" sz="2400" dirty="0" smtClean="0">
                <a:solidFill>
                  <a:schemeClr val="tx1"/>
                </a:solidFill>
              </a:rPr>
              <a:t>  </a:t>
            </a:r>
            <a:r>
              <a:rPr lang="zh-TW" altLang="en-US" sz="2400" dirty="0" smtClean="0">
                <a:solidFill>
                  <a:schemeClr val="tx1"/>
                </a:solidFill>
              </a:rPr>
              <a:t> 。若學生在某個步驟遇到困難，教師可將該步驟再</a:t>
            </a:r>
            <a:endParaRPr lang="en-US" altLang="zh-TW" sz="2400" dirty="0" smtClean="0">
              <a:solidFill>
                <a:schemeClr val="tx1"/>
              </a:solidFill>
            </a:endParaRPr>
          </a:p>
          <a:p>
            <a:pPr marL="0" indent="0">
              <a:buFont typeface="Wingdings 2" pitchFamily="18" charset="2"/>
              <a:buNone/>
            </a:pPr>
            <a:r>
              <a:rPr lang="zh-TW" altLang="en-US" sz="2400" dirty="0"/>
              <a:t> </a:t>
            </a:r>
            <a:r>
              <a:rPr lang="zh-TW" altLang="en-US" sz="2400" dirty="0" smtClean="0"/>
              <a:t>                        </a:t>
            </a:r>
            <a:r>
              <a:rPr lang="zh-TW" altLang="en-US" sz="2400" dirty="0" smtClean="0">
                <a:solidFill>
                  <a:schemeClr val="tx1"/>
                </a:solidFill>
              </a:rPr>
              <a:t>分</a:t>
            </a:r>
            <a:r>
              <a:rPr lang="en-US" altLang="zh-TW" sz="2400" dirty="0" smtClean="0">
                <a:solidFill>
                  <a:schemeClr val="tx1"/>
                </a:solidFill>
              </a:rPr>
              <a:t> </a:t>
            </a:r>
            <a:r>
              <a:rPr lang="zh-TW" altLang="en-US" sz="2400" dirty="0" smtClean="0">
                <a:solidFill>
                  <a:schemeClr val="tx1"/>
                </a:solidFill>
              </a:rPr>
              <a:t>割成更小的步學習程度：學生從各自不同的基礎</a:t>
            </a:r>
            <a:endParaRPr lang="en-US" altLang="zh-TW" sz="2400" dirty="0" smtClean="0">
              <a:solidFill>
                <a:schemeClr val="tx1"/>
              </a:solidFill>
            </a:endParaRPr>
          </a:p>
          <a:p>
            <a:pPr marL="0" indent="0">
              <a:buFont typeface="Wingdings 2" pitchFamily="18" charset="2"/>
              <a:buNone/>
            </a:pPr>
            <a:r>
              <a:rPr lang="zh-TW" altLang="en-US" sz="2400" dirty="0"/>
              <a:t> </a:t>
            </a:r>
            <a:r>
              <a:rPr lang="zh-TW" altLang="en-US" sz="2400" dirty="0" smtClean="0"/>
              <a:t>                       </a:t>
            </a:r>
            <a:r>
              <a:rPr lang="zh-TW" altLang="en-US" sz="2400" dirty="0" smtClean="0">
                <a:solidFill>
                  <a:schemeClr val="tx1"/>
                </a:solidFill>
              </a:rPr>
              <a:t>上習同一課題概念；子，讓學生更有效地學習；</a:t>
            </a:r>
            <a:endParaRPr lang="en-US" altLang="zh-TW" sz="2400" dirty="0" smtClean="0">
              <a:solidFill>
                <a:schemeClr val="tx1"/>
              </a:solidFill>
            </a:endParaRPr>
          </a:p>
          <a:p>
            <a:pPr marL="0" indent="0">
              <a:buNone/>
            </a:pPr>
            <a:endParaRPr lang="en-US" altLang="zh-TW" sz="2400" dirty="0" smtClean="0"/>
          </a:p>
          <a:p>
            <a:pPr marL="0" indent="0">
              <a:buNone/>
            </a:pPr>
            <a:r>
              <a:rPr lang="en-US" altLang="zh-TW" sz="2400" dirty="0" smtClean="0"/>
              <a:t>5</a:t>
            </a:r>
            <a:r>
              <a:rPr lang="zh-TW" altLang="en-US" sz="2400" dirty="0" smtClean="0"/>
              <a:t> </a:t>
            </a:r>
            <a:r>
              <a:rPr lang="zh-TW" altLang="en-US" sz="2400" dirty="0" smtClean="0">
                <a:solidFill>
                  <a:srgbClr val="FF0000"/>
                </a:solidFill>
              </a:rPr>
              <a:t>學習程度</a:t>
            </a:r>
            <a:r>
              <a:rPr lang="zh-TW" altLang="en-US" sz="2400" dirty="0" smtClean="0"/>
              <a:t>：學生從各自不同的基礎上，學習同一課題概念；</a:t>
            </a:r>
            <a:endParaRPr lang="en-US" altLang="zh-TW" sz="2400" dirty="0" smtClean="0"/>
          </a:p>
          <a:p>
            <a:pPr marL="0" indent="0">
              <a:buFont typeface="Wingdings 2" pitchFamily="18" charset="2"/>
              <a:buNone/>
            </a:pPr>
            <a:endParaRPr lang="en-US" sz="2400" dirty="0" smtClean="0">
              <a:solidFill>
                <a:schemeClr val="tx1"/>
              </a:solidFill>
              <a:ea typeface="微軟正黑體" pitchFamily="34" charset="-120"/>
            </a:endParaRPr>
          </a:p>
        </p:txBody>
      </p:sp>
      <p:sp>
        <p:nvSpPr>
          <p:cNvPr id="4" name="Title 1"/>
          <p:cNvSpPr txBox="1">
            <a:spLocks/>
          </p:cNvSpPr>
          <p:nvPr/>
        </p:nvSpPr>
        <p:spPr>
          <a:xfrm>
            <a:off x="285720" y="142852"/>
            <a:ext cx="8686800" cy="841248"/>
          </a:xfrm>
          <a:prstGeom prst="rect">
            <a:avLst/>
          </a:prstGeom>
        </p:spPr>
        <p:txBody>
          <a:bodyPr vert="horz" lIns="91440" tIns="45720" rIns="91440" bIns="45720" rtlCol="0" anchor="ctr">
            <a:normAutofit/>
          </a:bodyPr>
          <a:lstStyle/>
          <a:p>
            <a:pPr algn="ctr">
              <a:spcBef>
                <a:spcPct val="0"/>
              </a:spcBef>
              <a:defRPr/>
            </a:pPr>
            <a:r>
              <a:rPr lang="zh-TW" altLang="en-US" sz="4400" dirty="0" smtClean="0">
                <a:solidFill>
                  <a:prstClr val="black"/>
                </a:solidFill>
                <a:latin typeface="Franklin Gothic Medium"/>
                <a:ea typeface="微軟正黑體"/>
              </a:rPr>
              <a:t>教學策略</a:t>
            </a:r>
            <a:r>
              <a:rPr lang="en-US" altLang="zh-TW" sz="4400" dirty="0" smtClean="0">
                <a:solidFill>
                  <a:prstClr val="black"/>
                </a:solidFill>
                <a:latin typeface="Franklin Gothic Medium"/>
                <a:ea typeface="微軟正黑體"/>
              </a:rPr>
              <a:t>:</a:t>
            </a:r>
            <a:r>
              <a:rPr lang="zh-TW" altLang="en-US" sz="4400" dirty="0" smtClean="0">
                <a:solidFill>
                  <a:prstClr val="black"/>
                </a:solidFill>
                <a:latin typeface="Franklin Gothic Medium"/>
                <a:ea typeface="微軟正黑體"/>
              </a:rPr>
              <a:t> 適宜教學</a:t>
            </a:r>
            <a:endParaRPr lang="en-US" sz="4400" dirty="0">
              <a:solidFill>
                <a:prstClr val="black"/>
              </a:solidFill>
              <a:latin typeface="Franklin Gothic Medium"/>
            </a:endParaRPr>
          </a:p>
        </p:txBody>
      </p:sp>
    </p:spTree>
    <p:extLst>
      <p:ext uri="{BB962C8B-B14F-4D97-AF65-F5344CB8AC3E}">
        <p14:creationId xmlns:p14="http://schemas.microsoft.com/office/powerpoint/2010/main" val="29446743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16632"/>
            <a:ext cx="8686800" cy="841248"/>
          </a:xfrm>
        </p:spPr>
        <p:txBody>
          <a:bodyPr/>
          <a:lstStyle/>
          <a:p>
            <a:pPr algn="ctr">
              <a:defRPr/>
            </a:pPr>
            <a:r>
              <a:rPr lang="zh-TW" altLang="en-US" dirty="0" smtClean="0"/>
              <a:t>教學策略</a:t>
            </a:r>
            <a:r>
              <a:rPr lang="en-US" altLang="zh-TW" dirty="0" smtClean="0"/>
              <a:t>:</a:t>
            </a:r>
            <a:r>
              <a:rPr lang="zh-TW" altLang="en-US" dirty="0" smtClean="0"/>
              <a:t> 適宜教學</a:t>
            </a:r>
            <a:endParaRPr lang="en-US" dirty="0"/>
          </a:p>
        </p:txBody>
      </p:sp>
      <p:sp>
        <p:nvSpPr>
          <p:cNvPr id="17411" name="TextBox 2"/>
          <p:cNvSpPr txBox="1">
            <a:spLocks noChangeArrowheads="1"/>
          </p:cNvSpPr>
          <p:nvPr/>
        </p:nvSpPr>
        <p:spPr bwMode="auto">
          <a:xfrm>
            <a:off x="301625" y="1192213"/>
            <a:ext cx="8686800" cy="4893647"/>
          </a:xfrm>
          <a:prstGeom prst="rect">
            <a:avLst/>
          </a:prstGeom>
          <a:noFill/>
          <a:ln w="9525">
            <a:noFill/>
            <a:miter lim="800000"/>
            <a:headEnd/>
            <a:tailEnd/>
          </a:ln>
        </p:spPr>
        <p:txBody>
          <a:bodyPr>
            <a:spAutoFit/>
          </a:bodyPr>
          <a:lstStyle/>
          <a:p>
            <a:r>
              <a:rPr lang="en-US" altLang="zh-TW" sz="2400" dirty="0" smtClean="0">
                <a:solidFill>
                  <a:prstClr val="black"/>
                </a:solidFill>
              </a:rPr>
              <a:t>6</a:t>
            </a:r>
            <a:r>
              <a:rPr lang="zh-TW" altLang="en-US" sz="2400" dirty="0" smtClean="0">
                <a:solidFill>
                  <a:prstClr val="black"/>
                </a:solidFill>
              </a:rPr>
              <a:t> </a:t>
            </a:r>
            <a:r>
              <a:rPr lang="zh-TW" altLang="en-US" sz="2400" dirty="0">
                <a:solidFill>
                  <a:srgbClr val="FF0000"/>
                </a:solidFill>
              </a:rPr>
              <a:t>溝通方式</a:t>
            </a:r>
            <a:r>
              <a:rPr lang="zh-TW" altLang="en-US" sz="2400" dirty="0">
                <a:solidFill>
                  <a:prstClr val="black"/>
                </a:solidFill>
              </a:rPr>
              <a:t>：教師可利用視覺、聽覺、觸覺等不同媒介，讓</a:t>
            </a:r>
            <a:r>
              <a:rPr lang="zh-TW" altLang="en-US" sz="2400" dirty="0" smtClean="0">
                <a:solidFill>
                  <a:prstClr val="black"/>
                </a:solidFill>
              </a:rPr>
              <a:t>學生                    </a:t>
            </a:r>
            <a:endParaRPr lang="en-US" altLang="zh-TW" sz="2400" dirty="0" smtClean="0">
              <a:solidFill>
                <a:prstClr val="black"/>
              </a:solidFill>
            </a:endParaRPr>
          </a:p>
          <a:p>
            <a:r>
              <a:rPr lang="zh-TW" altLang="en-US" sz="2400" dirty="0">
                <a:solidFill>
                  <a:prstClr val="black"/>
                </a:solidFill>
              </a:rPr>
              <a:t> </a:t>
            </a:r>
            <a:r>
              <a:rPr lang="zh-TW" altLang="en-US" sz="2400" dirty="0" smtClean="0">
                <a:solidFill>
                  <a:prstClr val="black"/>
                </a:solidFill>
              </a:rPr>
              <a:t>                      運用</a:t>
            </a:r>
            <a:r>
              <a:rPr lang="zh-TW" altLang="en-US" sz="2400" dirty="0">
                <a:solidFill>
                  <a:prstClr val="black"/>
                </a:solidFill>
              </a:rPr>
              <a:t>不同感官去感知事物。教師可採用不同形式的</a:t>
            </a:r>
            <a:endParaRPr lang="en-US" altLang="zh-TW" sz="2400" dirty="0">
              <a:solidFill>
                <a:prstClr val="black"/>
              </a:solidFill>
            </a:endParaRPr>
          </a:p>
          <a:p>
            <a:r>
              <a:rPr lang="zh-TW" altLang="en-US" sz="2400" dirty="0">
                <a:solidFill>
                  <a:prstClr val="black"/>
                </a:solidFill>
              </a:rPr>
              <a:t>                       教學媒介，例如：圖像、資訊科技、符號、言語等</a:t>
            </a:r>
            <a:endParaRPr lang="en-US" altLang="zh-TW" sz="2400" dirty="0">
              <a:solidFill>
                <a:prstClr val="black"/>
              </a:solidFill>
            </a:endParaRPr>
          </a:p>
          <a:p>
            <a:r>
              <a:rPr lang="zh-TW" altLang="en-US" sz="2400" dirty="0">
                <a:solidFill>
                  <a:prstClr val="black"/>
                </a:solidFill>
              </a:rPr>
              <a:t>                       等，促進學生對知識及技能的理解，加強思維及記</a:t>
            </a:r>
            <a:endParaRPr lang="en-US" altLang="zh-TW" sz="2400" dirty="0">
              <a:solidFill>
                <a:prstClr val="black"/>
              </a:solidFill>
            </a:endParaRPr>
          </a:p>
          <a:p>
            <a:r>
              <a:rPr lang="zh-TW" altLang="en-US" sz="2400" dirty="0">
                <a:solidFill>
                  <a:prstClr val="black"/>
                </a:solidFill>
              </a:rPr>
              <a:t>                       憶力的發展，也可以提高學習興趣和增強專注力；</a:t>
            </a:r>
            <a:endParaRPr lang="en-US" altLang="zh-TW" sz="2400" dirty="0">
              <a:solidFill>
                <a:prstClr val="black"/>
              </a:solidFill>
            </a:endParaRPr>
          </a:p>
          <a:p>
            <a:endParaRPr lang="en-US" altLang="zh-TW" sz="2400" dirty="0">
              <a:solidFill>
                <a:prstClr val="black"/>
              </a:solidFill>
            </a:endParaRPr>
          </a:p>
          <a:p>
            <a:r>
              <a:rPr lang="en-US" altLang="zh-TW" sz="2400" dirty="0">
                <a:solidFill>
                  <a:prstClr val="black"/>
                </a:solidFill>
              </a:rPr>
              <a:t>7</a:t>
            </a:r>
            <a:r>
              <a:rPr lang="zh-TW" altLang="en-US" sz="2400" dirty="0">
                <a:solidFill>
                  <a:prstClr val="black"/>
                </a:solidFill>
              </a:rPr>
              <a:t> </a:t>
            </a:r>
            <a:r>
              <a:rPr lang="zh-TW" altLang="en-US" sz="2400" dirty="0">
                <a:solidFill>
                  <a:srgbClr val="FF0000"/>
                </a:solidFill>
              </a:rPr>
              <a:t>學生回應</a:t>
            </a:r>
            <a:r>
              <a:rPr lang="zh-TW" altLang="en-US" sz="2400" dirty="0">
                <a:solidFill>
                  <a:prstClr val="black"/>
                </a:solidFill>
              </a:rPr>
              <a:t>：學生以不同的方式展示學習成果；</a:t>
            </a:r>
          </a:p>
          <a:p>
            <a:endParaRPr lang="en-US" altLang="zh-TW" sz="2400" dirty="0">
              <a:solidFill>
                <a:prstClr val="black"/>
              </a:solidFill>
            </a:endParaRPr>
          </a:p>
          <a:p>
            <a:r>
              <a:rPr lang="en-US" altLang="zh-TW" sz="2400" dirty="0">
                <a:solidFill>
                  <a:prstClr val="black"/>
                </a:solidFill>
              </a:rPr>
              <a:t>8</a:t>
            </a:r>
            <a:r>
              <a:rPr lang="zh-TW" altLang="en-US" sz="2400" dirty="0">
                <a:solidFill>
                  <a:prstClr val="black"/>
                </a:solidFill>
              </a:rPr>
              <a:t> </a:t>
            </a:r>
            <a:r>
              <a:rPr lang="zh-TW" altLang="en-US" sz="2400" dirty="0">
                <a:solidFill>
                  <a:srgbClr val="FF0000"/>
                </a:solidFill>
              </a:rPr>
              <a:t>內容結構</a:t>
            </a:r>
            <a:r>
              <a:rPr lang="zh-TW" altLang="en-US" sz="2400" dirty="0">
                <a:solidFill>
                  <a:prstClr val="black"/>
                </a:solidFill>
              </a:rPr>
              <a:t>：教學內容分為有系統的細項或概念相關的章節，</a:t>
            </a:r>
            <a:endParaRPr lang="en-US" altLang="zh-TW" sz="2400" dirty="0">
              <a:solidFill>
                <a:prstClr val="black"/>
              </a:solidFill>
            </a:endParaRPr>
          </a:p>
          <a:p>
            <a:r>
              <a:rPr lang="en-US" altLang="zh-TW" sz="2400" dirty="0">
                <a:solidFill>
                  <a:prstClr val="black"/>
                </a:solidFill>
              </a:rPr>
              <a:t>         </a:t>
            </a:r>
            <a:r>
              <a:rPr lang="zh-TW" altLang="en-US" sz="2400" dirty="0" smtClean="0">
                <a:solidFill>
                  <a:prstClr val="black"/>
                </a:solidFill>
              </a:rPr>
              <a:t>   </a:t>
            </a:r>
            <a:r>
              <a:rPr lang="en-US" altLang="zh-TW" sz="2400" dirty="0" smtClean="0">
                <a:solidFill>
                  <a:prstClr val="black"/>
                </a:solidFill>
              </a:rPr>
              <a:t>             </a:t>
            </a:r>
            <a:r>
              <a:rPr lang="zh-TW" altLang="en-US" sz="2400" dirty="0">
                <a:solidFill>
                  <a:prstClr val="black"/>
                </a:solidFill>
              </a:rPr>
              <a:t>可以是專題或綜合性的題材；</a:t>
            </a:r>
          </a:p>
          <a:p>
            <a:endParaRPr lang="en-US" altLang="zh-TW" sz="2400" dirty="0">
              <a:solidFill>
                <a:prstClr val="black"/>
              </a:solidFill>
            </a:endParaRPr>
          </a:p>
          <a:p>
            <a:r>
              <a:rPr lang="en-US" altLang="zh-TW" sz="2400" dirty="0">
                <a:solidFill>
                  <a:prstClr val="black"/>
                </a:solidFill>
              </a:rPr>
              <a:t>9</a:t>
            </a:r>
            <a:r>
              <a:rPr lang="zh-TW" altLang="en-US" sz="2400" dirty="0">
                <a:solidFill>
                  <a:prstClr val="black"/>
                </a:solidFill>
              </a:rPr>
              <a:t> </a:t>
            </a:r>
            <a:r>
              <a:rPr lang="zh-TW" altLang="en-US" sz="2400" dirty="0">
                <a:solidFill>
                  <a:srgbClr val="FF0000"/>
                </a:solidFill>
              </a:rPr>
              <a:t>教學時間</a:t>
            </a:r>
            <a:r>
              <a:rPr lang="zh-TW" altLang="en-US" sz="2400" dirty="0">
                <a:solidFill>
                  <a:prstClr val="black"/>
                </a:solidFill>
              </a:rPr>
              <a:t>：可用一半時間教學，另一半時間讓學生進行鞏固學</a:t>
            </a:r>
            <a:endParaRPr lang="en-US" altLang="zh-TW" sz="2400" dirty="0">
              <a:solidFill>
                <a:prstClr val="black"/>
              </a:solidFill>
            </a:endParaRPr>
          </a:p>
          <a:p>
            <a:r>
              <a:rPr lang="zh-TW" altLang="en-US" sz="2400" dirty="0">
                <a:solidFill>
                  <a:prstClr val="black"/>
                </a:solidFill>
              </a:rPr>
              <a:t>            </a:t>
            </a:r>
            <a:r>
              <a:rPr lang="zh-TW" altLang="en-US" sz="2400" dirty="0" smtClean="0">
                <a:solidFill>
                  <a:prstClr val="black"/>
                </a:solidFill>
              </a:rPr>
              <a:t>              </a:t>
            </a:r>
            <a:r>
              <a:rPr lang="zh-TW" altLang="en-US" sz="2400" dirty="0">
                <a:solidFill>
                  <a:prstClr val="black"/>
                </a:solidFill>
              </a:rPr>
              <a:t>習的活動；甚或給予額外時間支援；</a:t>
            </a:r>
          </a:p>
        </p:txBody>
      </p:sp>
    </p:spTree>
    <p:extLst>
      <p:ext uri="{BB962C8B-B14F-4D97-AF65-F5344CB8AC3E}">
        <p14:creationId xmlns:p14="http://schemas.microsoft.com/office/powerpoint/2010/main" val="34901782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ChangeArrowheads="1"/>
          </p:cNvSpPr>
          <p:nvPr/>
        </p:nvSpPr>
        <p:spPr bwMode="auto">
          <a:xfrm>
            <a:off x="179388" y="1844675"/>
            <a:ext cx="8929687" cy="2678113"/>
          </a:xfrm>
          <a:prstGeom prst="rect">
            <a:avLst/>
          </a:prstGeom>
          <a:noFill/>
          <a:ln w="9525">
            <a:noFill/>
            <a:miter lim="800000"/>
            <a:headEnd/>
            <a:tailEnd/>
          </a:ln>
        </p:spPr>
        <p:txBody>
          <a:bodyPr>
            <a:spAutoFit/>
          </a:bodyPr>
          <a:lstStyle/>
          <a:p>
            <a:r>
              <a:rPr lang="en-US" altLang="zh-TW" sz="2800" dirty="0">
                <a:solidFill>
                  <a:prstClr val="black"/>
                </a:solidFill>
              </a:rPr>
              <a:t>10</a:t>
            </a:r>
            <a:r>
              <a:rPr lang="zh-TW" altLang="en-US" sz="2800" dirty="0">
                <a:solidFill>
                  <a:prstClr val="black"/>
                </a:solidFill>
              </a:rPr>
              <a:t>  </a:t>
            </a:r>
            <a:r>
              <a:rPr lang="zh-TW" altLang="en-US" sz="2800" dirty="0">
                <a:solidFill>
                  <a:srgbClr val="FF0000"/>
                </a:solidFill>
              </a:rPr>
              <a:t>教學方式</a:t>
            </a:r>
            <a:r>
              <a:rPr lang="zh-TW" altLang="en-US" sz="2800" dirty="0">
                <a:solidFill>
                  <a:prstClr val="black"/>
                </a:solidFill>
              </a:rPr>
              <a:t>：可以是講說、探索或論述。</a:t>
            </a:r>
          </a:p>
          <a:p>
            <a:endParaRPr lang="en-US" altLang="zh-TW" sz="2800" dirty="0">
              <a:solidFill>
                <a:prstClr val="black"/>
              </a:solidFill>
            </a:endParaRPr>
          </a:p>
          <a:p>
            <a:r>
              <a:rPr lang="en-US" altLang="zh-TW" sz="2800" dirty="0">
                <a:solidFill>
                  <a:prstClr val="black"/>
                </a:solidFill>
              </a:rPr>
              <a:t>11</a:t>
            </a:r>
            <a:r>
              <a:rPr lang="zh-TW" altLang="en-US" sz="2800" dirty="0">
                <a:solidFill>
                  <a:prstClr val="black"/>
                </a:solidFill>
              </a:rPr>
              <a:t> </a:t>
            </a:r>
            <a:r>
              <a:rPr lang="zh-TW" altLang="en-US" sz="2800" dirty="0">
                <a:solidFill>
                  <a:srgbClr val="FF0000"/>
                </a:solidFill>
              </a:rPr>
              <a:t>學習方式</a:t>
            </a:r>
            <a:r>
              <a:rPr lang="zh-TW" altLang="en-US" sz="2800" dirty="0">
                <a:solidFill>
                  <a:prstClr val="black"/>
                </a:solidFill>
              </a:rPr>
              <a:t>：可以是聆聽、探究或解難；及</a:t>
            </a:r>
          </a:p>
          <a:p>
            <a:endParaRPr lang="en-US" altLang="zh-TW" sz="2800" dirty="0">
              <a:solidFill>
                <a:prstClr val="black"/>
              </a:solidFill>
            </a:endParaRPr>
          </a:p>
          <a:p>
            <a:r>
              <a:rPr lang="en-US" altLang="zh-TW" sz="2800" dirty="0">
                <a:solidFill>
                  <a:prstClr val="black"/>
                </a:solidFill>
              </a:rPr>
              <a:t>12</a:t>
            </a:r>
            <a:r>
              <a:rPr lang="zh-TW" altLang="en-US" sz="2800" dirty="0">
                <a:solidFill>
                  <a:prstClr val="black"/>
                </a:solidFill>
              </a:rPr>
              <a:t> </a:t>
            </a:r>
            <a:r>
              <a:rPr lang="zh-TW" altLang="en-US" sz="2800" dirty="0">
                <a:solidFill>
                  <a:srgbClr val="FF0000"/>
                </a:solidFill>
              </a:rPr>
              <a:t>學生組合</a:t>
            </a:r>
            <a:r>
              <a:rPr lang="zh-TW" altLang="en-US" sz="2800" dirty="0">
                <a:solidFill>
                  <a:prstClr val="black"/>
                </a:solidFill>
              </a:rPr>
              <a:t>：學生可以不同的組合方式學習，例如雙人</a:t>
            </a:r>
            <a:endParaRPr lang="en-US" altLang="zh-TW" sz="2800" dirty="0">
              <a:solidFill>
                <a:prstClr val="black"/>
              </a:solidFill>
            </a:endParaRPr>
          </a:p>
          <a:p>
            <a:r>
              <a:rPr lang="en-US" altLang="zh-TW" sz="2800" dirty="0">
                <a:solidFill>
                  <a:prstClr val="black"/>
                </a:solidFill>
              </a:rPr>
              <a:t>                        </a:t>
            </a:r>
            <a:r>
              <a:rPr lang="zh-TW" altLang="en-US" sz="2800" dirty="0">
                <a:solidFill>
                  <a:prstClr val="black"/>
                </a:solidFill>
              </a:rPr>
              <a:t>、小組、全班、科組或全校等</a:t>
            </a:r>
            <a:endParaRPr lang="en-US" sz="2800" dirty="0">
              <a:solidFill>
                <a:prstClr val="black"/>
              </a:solidFill>
            </a:endParaRPr>
          </a:p>
        </p:txBody>
      </p:sp>
      <p:sp>
        <p:nvSpPr>
          <p:cNvPr id="7" name="Title 1"/>
          <p:cNvSpPr>
            <a:spLocks noGrp="1"/>
          </p:cNvSpPr>
          <p:nvPr>
            <p:ph type="title"/>
          </p:nvPr>
        </p:nvSpPr>
        <p:spPr>
          <a:xfrm>
            <a:off x="428596" y="0"/>
            <a:ext cx="8229600" cy="1143000"/>
          </a:xfrm>
        </p:spPr>
        <p:txBody>
          <a:bodyPr/>
          <a:lstStyle/>
          <a:p>
            <a:pPr algn="ctr">
              <a:defRPr/>
            </a:pPr>
            <a:r>
              <a:rPr lang="zh-TW" altLang="en-US" dirty="0" smtClean="0"/>
              <a:t>教學策略</a:t>
            </a:r>
            <a:r>
              <a:rPr lang="en-US" altLang="zh-TW" dirty="0" smtClean="0"/>
              <a:t>:</a:t>
            </a:r>
            <a:r>
              <a:rPr lang="zh-TW" altLang="en-US" dirty="0" smtClean="0"/>
              <a:t> 適宜教學</a:t>
            </a:r>
            <a:endParaRPr lang="en-US" dirty="0"/>
          </a:p>
        </p:txBody>
      </p:sp>
    </p:spTree>
    <p:extLst>
      <p:ext uri="{BB962C8B-B14F-4D97-AF65-F5344CB8AC3E}">
        <p14:creationId xmlns:p14="http://schemas.microsoft.com/office/powerpoint/2010/main" val="46602772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暗香撲面">
  <a:themeElements>
    <a:clrScheme name="暗香撲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撲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撲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2535</Words>
  <Application>Microsoft Office PowerPoint</Application>
  <PresentationFormat>如螢幕大小 (4:3)</PresentationFormat>
  <Paragraphs>322</Paragraphs>
  <Slides>40</Slides>
  <Notes>0</Notes>
  <HiddenSlides>0</HiddenSlides>
  <MMClips>0</MMClips>
  <ScaleCrop>false</ScaleCrop>
  <HeadingPairs>
    <vt:vector size="4" baseType="variant">
      <vt:variant>
        <vt:lpstr>佈景主題</vt:lpstr>
      </vt:variant>
      <vt:variant>
        <vt:i4>2</vt:i4>
      </vt:variant>
      <vt:variant>
        <vt:lpstr>投影片標題</vt:lpstr>
      </vt:variant>
      <vt:variant>
        <vt:i4>40</vt:i4>
      </vt:variant>
    </vt:vector>
  </HeadingPairs>
  <TitlesOfParts>
    <vt:vector size="42" baseType="lpstr">
      <vt:lpstr>Office 佈景主題</vt:lpstr>
      <vt:lpstr>暗香撲面</vt:lpstr>
      <vt:lpstr>Universal Design for Learning 通用設計學習</vt:lpstr>
      <vt:lpstr>What is Universal Design for Learning</vt:lpstr>
      <vt:lpstr>Why is UDL necessary? </vt:lpstr>
      <vt:lpstr>Three primary brain networks </vt:lpstr>
      <vt:lpstr>Three primary brain networks </vt:lpstr>
      <vt:lpstr>Ways to do</vt:lpstr>
      <vt:lpstr>UDL Guidelines Version 2.0</vt:lpstr>
      <vt:lpstr>UDL Guidelines Version 2.0</vt:lpstr>
      <vt:lpstr>UDL Guidelines Version 2.0</vt:lpstr>
      <vt:lpstr>PowerPoint 簡報</vt:lpstr>
      <vt:lpstr>PowerPoint 簡報</vt:lpstr>
      <vt:lpstr>UDL Guidelines – Educator Checklist Version 2</vt:lpstr>
      <vt:lpstr>The Implementation of UDL to Lesson Planning</vt:lpstr>
      <vt:lpstr>UDL Solutions: Recognition Networks </vt:lpstr>
      <vt:lpstr>UDL Solutions: Strategic Networks </vt:lpstr>
      <vt:lpstr>UDL Solutions: Affective Networks </vt:lpstr>
      <vt:lpstr>PowerPoint 簡報</vt:lpstr>
      <vt:lpstr>Curriculum Concerns and Lesson Planning</vt:lpstr>
      <vt:lpstr>UDL: Reducing Barriers:</vt:lpstr>
      <vt:lpstr>Curriculum Pillar: Goals or Objectives</vt:lpstr>
      <vt:lpstr>Options</vt:lpstr>
      <vt:lpstr>Curriculum Pillar: Materials</vt:lpstr>
      <vt:lpstr>Options</vt:lpstr>
      <vt:lpstr>Curriculum Pillar: Methods</vt:lpstr>
      <vt:lpstr>Options</vt:lpstr>
      <vt:lpstr>Options</vt:lpstr>
      <vt:lpstr>Curriculum Pillar: Assessment</vt:lpstr>
      <vt:lpstr>Barriers to One Form of Assessment: Options</vt:lpstr>
      <vt:lpstr>Assessment (for Learning): </vt:lpstr>
      <vt:lpstr>PowerPoint 簡報</vt:lpstr>
      <vt:lpstr>Maximum Readability and Comprehensibility</vt:lpstr>
      <vt:lpstr>Plain language </vt:lpstr>
      <vt:lpstr> </vt:lpstr>
      <vt:lpstr>Maximum Legibility</vt:lpstr>
      <vt:lpstr>PowerPoint 簡報</vt:lpstr>
      <vt:lpstr>Unit / Lesson Planning</vt:lpstr>
      <vt:lpstr> Considerations for Lesson Planning Involving  UDL Brain Networks and the Four Pillars of Curriculum </vt:lpstr>
      <vt:lpstr>PowerPoint 簡報</vt:lpstr>
      <vt:lpstr>教學策略: 適宜教學</vt:lpstr>
      <vt:lpstr>教學策略: 適宜教學</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Design for Learning</dc:title>
  <dc:creator>CHIM, In-leng</dc:creator>
  <cp:lastModifiedBy>CHIM, In-leng</cp:lastModifiedBy>
  <cp:revision>50</cp:revision>
  <cp:lastPrinted>2016-02-26T07:09:25Z</cp:lastPrinted>
  <dcterms:created xsi:type="dcterms:W3CDTF">2016-02-17T07:31:01Z</dcterms:created>
  <dcterms:modified xsi:type="dcterms:W3CDTF">2016-02-29T03:11:01Z</dcterms:modified>
</cp:coreProperties>
</file>